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 id="2147483671" r:id="rId2"/>
    <p:sldMasterId id="2147483683" r:id="rId3"/>
  </p:sldMasterIdLst>
  <p:notesMasterIdLst>
    <p:notesMasterId r:id="rId16"/>
  </p:notesMasterIdLst>
  <p:sldIdLst>
    <p:sldId id="258" r:id="rId4"/>
    <p:sldId id="261" r:id="rId5"/>
    <p:sldId id="259" r:id="rId6"/>
    <p:sldId id="257" r:id="rId7"/>
    <p:sldId id="260" r:id="rId8"/>
    <p:sldId id="263" r:id="rId9"/>
    <p:sldId id="264" r:id="rId10"/>
    <p:sldId id="265" r:id="rId11"/>
    <p:sldId id="266" r:id="rId12"/>
    <p:sldId id="267" r:id="rId13"/>
    <p:sldId id="268" r:id="rId14"/>
    <p:sldId id="262" r:id="rId15"/>
  </p:sldIdLst>
  <p:sldSz cx="12192000" cy="6858000"/>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6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59"/>
    <p:restoredTop sz="75753"/>
  </p:normalViewPr>
  <p:slideViewPr>
    <p:cSldViewPr snapToGrid="0" snapToObjects="1">
      <p:cViewPr varScale="1">
        <p:scale>
          <a:sx n="72" d="100"/>
          <a:sy n="72" d="100"/>
        </p:scale>
        <p:origin x="2424" y="72"/>
      </p:cViewPr>
      <p:guideLst>
        <p:guide orient="horz" pos="16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214C53-8FDC-FD41-B509-41C1765BC9CE}" type="datetimeFigureOut">
              <a:rPr lang="en-US" smtClean="0"/>
              <a:t>5/25/2023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ACF469-6AEA-B948-8C24-337344FE5DA9}" type="slidenum">
              <a:rPr lang="en-US" smtClean="0"/>
              <a:t>‹#›</a:t>
            </a:fld>
            <a:endParaRPr lang="en-US"/>
          </a:p>
        </p:txBody>
      </p:sp>
    </p:spTree>
    <p:extLst>
      <p:ext uri="{BB962C8B-B14F-4D97-AF65-F5344CB8AC3E}">
        <p14:creationId xmlns:p14="http://schemas.microsoft.com/office/powerpoint/2010/main" val="2435902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SCF has recently evolved its mission. This mostly for internal consumption and not something we’d make a big thing about it. But in this case the shift of emphasis has not just helped with our strategy going forward but also the the show agenda for SCWS.</a:t>
            </a:r>
          </a:p>
          <a:p>
            <a:pPr marL="171450" indent="-171450">
              <a:buFont typeface="Arial" panose="020B0604020202020204" pitchFamily="34" charset="0"/>
              <a:buChar char="•"/>
            </a:pPr>
            <a:r>
              <a:rPr lang="en-US" dirty="0"/>
              <a:t>SCF is currently looking at ways to ensure that national, regional, enterprise and organizational digital transformation agendas can be addressed by our industry with the right technology at the right time to fully meet often demanding requirements.</a:t>
            </a:r>
          </a:p>
          <a:p>
            <a:pPr marL="171450" indent="-171450">
              <a:buFont typeface="Arial" panose="020B0604020202020204" pitchFamily="34" charset="0"/>
              <a:buChar char="•"/>
            </a:pPr>
            <a:r>
              <a:rPr lang="en-US" dirty="0"/>
              <a:t>This means that the infrastructure needs to be agile, cost effective and scalable.</a:t>
            </a:r>
          </a:p>
          <a:p>
            <a:pPr marL="171450" indent="-171450">
              <a:buFont typeface="Arial" panose="020B0604020202020204" pitchFamily="34" charset="0"/>
              <a:buChar char="•"/>
            </a:pPr>
            <a:r>
              <a:rPr lang="en-US" dirty="0"/>
              <a:t>And of course the SP and sharing models continue to evolve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D1FAB5F-8DEE-0D4B-A6FB-75B8453D7E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981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And from that mission our strategic priorities are very straight forward. Like our conference, they are firmly fixed on all aspects of sustainability and monetization</a:t>
            </a:r>
          </a:p>
          <a:p>
            <a:pPr marL="171450" indent="-171450">
              <a:buFont typeface="Arial" panose="020B0604020202020204" pitchFamily="34" charset="0"/>
              <a:buChar char="•"/>
            </a:pPr>
            <a:r>
              <a:rPr lang="en-US" dirty="0"/>
              <a:t>Where the future is concerned, we’re interested in sustainability in the broadest sense. Not just that the technology that is deployed and energy efficient, but that it is future-proof and offers long-term solutions to businesses and communities.</a:t>
            </a:r>
          </a:p>
          <a:p>
            <a:pPr marL="171450" indent="-171450">
              <a:buFont typeface="Arial" panose="020B0604020202020204" pitchFamily="34" charset="0"/>
              <a:buChar char="•"/>
            </a:pPr>
            <a:r>
              <a:rPr lang="en-GB" b="0" i="0" u="none" strike="noStrike" dirty="0">
                <a:solidFill>
                  <a:srgbClr val="000000"/>
                </a:solidFill>
                <a:effectLst/>
                <a:latin typeface="Calibri" panose="020F0502020204030204" pitchFamily="34" charset="0"/>
              </a:rPr>
              <a:t>We believe in a practical and realistic framing of the roadmap to 2030 and beyond. The future roadmap ought to be requirements driven and demand a balance of the ubiquitous and highly local and customised.</a:t>
            </a:r>
            <a:endParaRPr lang="en-US" dirty="0"/>
          </a:p>
          <a:p>
            <a:pPr marL="171450" indent="-171450">
              <a:buFont typeface="Arial" panose="020B0604020202020204" pitchFamily="34" charset="0"/>
              <a:buChar char="•"/>
            </a:pPr>
            <a:r>
              <a:rPr lang="en-US" dirty="0"/>
              <a:t>This means that our focus is on addressing four key areas that are extremely grounded, focused and above all else enabling – for both the industry and all the stakeholders it serves,</a:t>
            </a: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D1FAB5F-8DEE-0D4B-A6FB-75B8453D7E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3377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15000"/>
              </a:lnSpc>
              <a:spcAft>
                <a:spcPts val="800"/>
              </a:spcAft>
              <a:buFont typeface="Arial" panose="020B0604020202020204" pitchFamily="34" charset="0"/>
              <a:buNone/>
            </a:pP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SCF’s work:</a:t>
            </a:r>
          </a:p>
          <a:p>
            <a:pPr marL="0" indent="0">
              <a:lnSpc>
                <a:spcPct val="115000"/>
              </a:lnSpc>
              <a:spcAft>
                <a:spcPts val="800"/>
              </a:spcAft>
              <a:buFont typeface="Arial" panose="020B0604020202020204" pitchFamily="34" charset="0"/>
              <a:buNone/>
            </a:pP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r>
              <a:rPr lang="en-GB" sz="1800" b="1" dirty="0">
                <a:effectLst/>
                <a:latin typeface="Calibri" panose="020F0502020204030204" pitchFamily="34" charset="0"/>
                <a:ea typeface="Calibri" panose="020F0502020204030204" pitchFamily="34" charset="0"/>
                <a:cs typeface="Times New Roman" panose="02020603050405020304" pitchFamily="18" charset="0"/>
              </a:rPr>
              <a:t>Calculator/Open RAN</a:t>
            </a:r>
          </a:p>
          <a:p>
            <a:pPr marL="285750" indent="-285750">
              <a:lnSpc>
                <a:spcPct val="115000"/>
              </a:lnSpc>
              <a:spcAft>
                <a:spcPts val="800"/>
              </a:spcAft>
              <a:buFont typeface="Arial" panose="020B0604020202020204" pitchFamily="34" charset="0"/>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SCF’s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Calibri" panose="020F0502020204030204" pitchFamily="34" charset="0"/>
                <a:ea typeface="Calibri" panose="020F0502020204030204" pitchFamily="34" charset="0"/>
                <a:cs typeface="Times New Roman" panose="02020603050405020304" pitchFamily="18" charset="0"/>
              </a:rPr>
              <a:t>view is that it is not just possible, but preferable to have several options fully developed and supported, as long as all the interfaces that gain strong support are also working within a broader framework of interoperability, including within the framework of 3GPP specifications.</a:t>
            </a:r>
          </a:p>
          <a:p>
            <a:pPr marL="285750" indent="-285750">
              <a:lnSpc>
                <a:spcPct val="115000"/>
              </a:lnSpc>
              <a:spcAft>
                <a:spcPts val="800"/>
              </a:spcAft>
              <a:buFont typeface="Arial" panose="020B0604020202020204" pitchFamily="34" charset="0"/>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Because SCF created and continues to develop the FAPI standard, it has been keen to evaluate one approach to open RAN, based around FAPI and 3GPP Split 6, which is different from that of the O-RAN Alliance, whose work focuses on Split 7.2, or other open interfaces and splits such as Splits 2 or Split 8. </a:t>
            </a:r>
          </a:p>
          <a:p>
            <a:pPr marL="285750" indent="-285750">
              <a:lnSpc>
                <a:spcPct val="115000"/>
              </a:lnSpc>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With transport a central consideration in determining to cost and efficacy of a particular split architecture, SCF has launched the DARTs online tool to support informed debate. It’s about balancing user requirements, physics, costs, technology.</a:t>
            </a:r>
          </a:p>
          <a:p>
            <a:pPr marL="0" indent="0">
              <a:lnSpc>
                <a:spcPct val="115000"/>
              </a:lnSpc>
              <a:spcAft>
                <a:spcPts val="800"/>
              </a:spcAft>
              <a:buFont typeface="Arial" panose="020B0604020202020204" pitchFamily="34" charset="0"/>
              <a:buNone/>
            </a:pPr>
            <a:r>
              <a:rPr lang="en-US" sz="1800" b="1" dirty="0">
                <a:effectLst/>
                <a:latin typeface="Calibri" panose="020F0502020204030204" pitchFamily="34" charset="0"/>
                <a:ea typeface="Calibri" panose="020F0502020204030204" pitchFamily="34" charset="0"/>
                <a:cs typeface="Times New Roman" panose="02020603050405020304" pitchFamily="18" charset="0"/>
              </a:rPr>
              <a:t>Management solutions</a:t>
            </a:r>
          </a:p>
          <a:p>
            <a:pPr marL="571500" marR="0" lvl="0" indent="-5715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r>
              <a:rPr lang="en-US" sz="4000" dirty="0">
                <a:cs typeface="Calibri"/>
              </a:rPr>
              <a:t>Recently, new approaches have emerged to manage Disaggregated Small Cell Networks based on Netconf/Yang solutions, mainly developed by O-RAN Alliance. SCF will be working on strategizing and enhancing our current solutions to FAPI &amp; network-FAPI/Split6 based solutions to align with these developments. </a:t>
            </a:r>
          </a:p>
          <a:p>
            <a:pPr marL="0" marR="0" lvl="0" indent="0" algn="l" defTabSz="914400" rtl="0" eaLnBrk="1" fontAlgn="auto" latinLnBrk="0" hangingPunct="1">
              <a:lnSpc>
                <a:spcPct val="115000"/>
              </a:lnSpc>
              <a:spcBef>
                <a:spcPts val="0"/>
              </a:spcBef>
              <a:spcAft>
                <a:spcPts val="800"/>
              </a:spcAft>
              <a:buClrTx/>
              <a:buSzTx/>
              <a:buFont typeface="Arial" panose="020B0604020202020204" pitchFamily="34" charset="0"/>
              <a:buNone/>
              <a:tabLst/>
              <a:defRPr/>
            </a:pPr>
            <a:r>
              <a:rPr lang="en-US" sz="4000" b="1" dirty="0">
                <a:cs typeface="Calibri"/>
              </a:rPr>
              <a:t>FAPI</a:t>
            </a:r>
          </a:p>
          <a:p>
            <a:pPr marL="857250" indent="-857250">
              <a:buFont typeface="Arial" panose="020B0604020202020204" pitchFamily="34" charset="0"/>
              <a:buChar char="•"/>
            </a:pPr>
            <a:r>
              <a:rPr lang="en-US" sz="7200" dirty="0">
                <a:ea typeface="+mn-lt"/>
                <a:cs typeface="+mn-lt"/>
              </a:rPr>
              <a:t>FAPI is a central piece of the small cell specifications, responsible for open small cell products. SCF has pioneered these specifications and continues to evolve them to meet the needs of the industry, while keeping pace with the 3GPP specifications for macro. </a:t>
            </a:r>
          </a:p>
          <a:p>
            <a:pPr marL="857250" indent="-857250">
              <a:buFont typeface="Arial" panose="020B0604020202020204" pitchFamily="34" charset="0"/>
              <a:buChar char="•"/>
            </a:pPr>
            <a:r>
              <a:rPr lang="en-US" sz="7200" dirty="0">
                <a:ea typeface="+mn-lt"/>
                <a:cs typeface="+mn-lt"/>
              </a:rPr>
              <a:t>The next release v7 of the FAPI specs, addressing P4 and P19 interface updates, evolution of the P9 interface, as well as MIMO and maintenance updates for P5 &amp; P7 interfaces.  </a:t>
            </a:r>
            <a:endParaRPr lang="en-US" sz="4000" dirty="0">
              <a:cs typeface="Calibri"/>
            </a:endParaRPr>
          </a:p>
          <a:p>
            <a:pPr marL="0" marR="0" lvl="0" indent="0" algn="l" defTabSz="914400" rtl="0" eaLnBrk="1" fontAlgn="auto" latinLnBrk="0" hangingPunct="1">
              <a:lnSpc>
                <a:spcPct val="115000"/>
              </a:lnSpc>
              <a:spcBef>
                <a:spcPts val="0"/>
              </a:spcBef>
              <a:spcAft>
                <a:spcPts val="800"/>
              </a:spcAft>
              <a:buClrTx/>
              <a:buSzTx/>
              <a:buFont typeface="Arial" panose="020B0604020202020204" pitchFamily="34" charset="0"/>
              <a:buNone/>
              <a:tabLst/>
              <a:defRPr/>
            </a:pPr>
            <a:r>
              <a:rPr lang="en-US" sz="4000" b="1" dirty="0">
                <a:cs typeface="Calibri"/>
              </a:rPr>
              <a:t>Network FAPI</a:t>
            </a:r>
          </a:p>
          <a:p>
            <a:pPr marL="857250" indent="-857250">
              <a:buFont typeface="Arial" panose="020B0604020202020204" pitchFamily="34" charset="0"/>
              <a:buChar char="•"/>
            </a:pPr>
            <a:r>
              <a:rPr lang="en-US" sz="7200" dirty="0"/>
              <a:t>5G </a:t>
            </a:r>
            <a:r>
              <a:rPr lang="en-US" sz="7200" dirty="0" err="1"/>
              <a:t>nFAPI</a:t>
            </a:r>
            <a:r>
              <a:rPr lang="en-US" sz="7200" dirty="0"/>
              <a:t> is a network interface which leverages the widely adopted FAPI system-on-a-chip PHY API used in the vast majority of the worlds SoC based small cells. Ongoing evolution includes support for P19(front and central) and P4 (Network Monitor Mode); and P7 transport enhancements.</a:t>
            </a: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D1FAB5F-8DEE-0D4B-A6FB-75B8453D7E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1910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0" dirty="0"/>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1" dirty="0"/>
              <a:t>SCF’s work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a typeface="+mn-lt"/>
                <a:cs typeface="+mn-lt"/>
              </a:rPr>
              <a:t>Targeting policy makers, we aim to promulgate NH value prop –  promoting a better understanding of the role of neutral hosts, their relationship to MNOs and other service providers, and the advantages of this evolving service provision landscape in the delivery of digital transformation for governments, economies, enterprises and society at large.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a typeface="+mn-lt"/>
                <a:cs typeface="+mn-lt"/>
              </a:rPr>
              <a:t>Case studies showcasing best practice – business models, deployment models, and stakeholder collaborations (</a:t>
            </a:r>
            <a:r>
              <a:rPr lang="en-US" dirty="0" err="1">
                <a:ea typeface="+mn-lt"/>
                <a:cs typeface="+mn-lt"/>
              </a:rPr>
              <a:t>eg</a:t>
            </a:r>
            <a:r>
              <a:rPr lang="en-US" dirty="0">
                <a:ea typeface="+mn-lt"/>
                <a:cs typeface="+mn-lt"/>
              </a:rPr>
              <a:t> working with local authorities to help deliver more attractive cities).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a typeface="+mn-lt"/>
                <a:cs typeface="+mn-lt"/>
              </a:rPr>
              <a:t>JOTs goes global: This year will be the start of SCF energizing the globalization of JOTS with Network Operator and Neutral Host market engagement activities as well as high level requirements analysis. These activities will be directed by various working groups in SCF and strategically directed by the Board to assist with partnering of key industry stakeholders. </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ea typeface="+mn-lt"/>
              <a:cs typeface="+mn-lt"/>
            </a:endParaRPr>
          </a:p>
          <a:p>
            <a:pPr marL="0" indent="0">
              <a:buFont typeface="Arial" panose="020B0604020202020204" pitchFamily="34" charset="0"/>
              <a:buNone/>
            </a:pPr>
            <a:endParaRPr lang="en-US" b="1"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D1FAB5F-8DEE-0D4B-A6FB-75B8453D7E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1970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1" i="0" dirty="0">
              <a:solidFill>
                <a:srgbClr val="000000"/>
              </a:solidFill>
              <a:effectLst/>
              <a:latin typeface="-apple-system"/>
            </a:endParaRPr>
          </a:p>
          <a:p>
            <a:pPr marL="0" indent="0">
              <a:buFont typeface="Arial" panose="020B0604020202020204" pitchFamily="34" charset="0"/>
              <a:buNone/>
            </a:pPr>
            <a:r>
              <a:rPr lang="en-US" b="1" i="0" dirty="0">
                <a:solidFill>
                  <a:srgbClr val="000000"/>
                </a:solidFill>
                <a:effectLst/>
                <a:latin typeface="-apple-system"/>
              </a:rPr>
              <a:t>SCF’s work</a:t>
            </a:r>
          </a:p>
          <a:p>
            <a:pPr marL="171450" indent="-171450">
              <a:buFont typeface="Arial" panose="020B0604020202020204" pitchFamily="34" charset="0"/>
              <a:buChar char="•"/>
            </a:pPr>
            <a:r>
              <a:rPr lang="en-US" b="0" i="0" dirty="0">
                <a:solidFill>
                  <a:srgbClr val="000000"/>
                </a:solidFill>
                <a:effectLst/>
                <a:latin typeface="-apple-system"/>
              </a:rPr>
              <a:t>Our focus is essentially a focus around scalability, avoiding fragmentation, repeatability (</a:t>
            </a:r>
            <a:r>
              <a:rPr lang="en-US" b="0" i="0" dirty="0" err="1">
                <a:solidFill>
                  <a:srgbClr val="000000"/>
                </a:solidFill>
                <a:effectLst/>
                <a:latin typeface="-apple-system"/>
              </a:rPr>
              <a:t>ie</a:t>
            </a:r>
            <a:r>
              <a:rPr lang="en-US" b="0" i="0" dirty="0">
                <a:solidFill>
                  <a:srgbClr val="000000"/>
                </a:solidFill>
                <a:effectLst/>
                <a:latin typeface="-apple-system"/>
              </a:rPr>
              <a:t> not constantly reinventing the wheel or resorting to vendor </a:t>
            </a:r>
            <a:r>
              <a:rPr lang="en-US" b="0" i="0" dirty="0" err="1">
                <a:solidFill>
                  <a:srgbClr val="000000"/>
                </a:solidFill>
                <a:effectLst/>
                <a:latin typeface="-apple-system"/>
              </a:rPr>
              <a:t>lockins</a:t>
            </a:r>
            <a:r>
              <a:rPr lang="en-US" b="0" i="0" dirty="0">
                <a:solidFill>
                  <a:srgbClr val="000000"/>
                </a:solidFill>
                <a:effectLst/>
                <a:latin typeface="-apple-system"/>
              </a:rPr>
              <a:t>).</a:t>
            </a:r>
          </a:p>
          <a:p>
            <a:pPr marL="171450" indent="-171450">
              <a:buFont typeface="Arial" panose="020B0604020202020204" pitchFamily="34" charset="0"/>
              <a:buChar char="•"/>
            </a:pPr>
            <a:r>
              <a:rPr lang="en-US" dirty="0">
                <a:ea typeface="+mn-lt"/>
                <a:cs typeface="+mn-lt"/>
              </a:rPr>
              <a:t>We are focusing on an evolution of the blueprint groundwork undertaken in 2022. The priority for our deliverables will be to derive scalable models for lower complexity deployment scenarios – key areas of focus will be healthcare and manufacturing. </a:t>
            </a:r>
          </a:p>
          <a:p>
            <a:pPr marL="171450" indent="-171450">
              <a:buFont typeface="Arial" panose="020B0604020202020204" pitchFamily="34" charset="0"/>
              <a:buChar char="•"/>
            </a:pPr>
            <a:r>
              <a:rPr lang="en-US" dirty="0">
                <a:ea typeface="+mn-lt"/>
                <a:cs typeface="+mn-lt"/>
              </a:rPr>
              <a:t>We also want to look at key policy issues including promoting better understanding of the role of private networks for cities and local authorities, as well as considering the role of roaming and spectrum allocation in the context of PCNs. </a:t>
            </a:r>
            <a:endParaRPr lang="en-US" dirty="0">
              <a:cs typeface="Calibri"/>
            </a:endParaRPr>
          </a:p>
          <a:p>
            <a:pPr marL="171450" indent="-171450">
              <a:buFont typeface="Arial" panose="020B0604020202020204" pitchFamily="34" charset="0"/>
              <a:buChar char="•"/>
            </a:pPr>
            <a:endParaRPr lang="en-GB" b="0" i="0" dirty="0">
              <a:solidFill>
                <a:srgbClr val="000000"/>
              </a:solidFill>
              <a:effectLst/>
              <a:latin typeface="-apple-system"/>
            </a:endParaRPr>
          </a:p>
          <a:p>
            <a:endParaRPr lang="en-US" b="1" dirty="0"/>
          </a:p>
          <a:p>
            <a:endParaRPr lang="en-US" b="1" dirty="0"/>
          </a:p>
          <a:p>
            <a:endParaRPr lang="en-US" b="1" dirty="0"/>
          </a:p>
          <a:p>
            <a:endParaRPr lang="en-US" b="1"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D1FAB5F-8DEE-0D4B-A6FB-75B8453D7E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9490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SCF work</a:t>
            </a:r>
          </a:p>
          <a:p>
            <a:pPr marL="171450" indent="-171450">
              <a:buFont typeface="Arial" panose="020B0604020202020204" pitchFamily="34" charset="0"/>
              <a:buChar char="•"/>
            </a:pPr>
            <a:r>
              <a:rPr lang="en-US" b="0" dirty="0"/>
              <a:t>Regulatory best practice dissemination.</a:t>
            </a:r>
          </a:p>
          <a:p>
            <a:pPr marL="171450" indent="-171450">
              <a:buFont typeface="Arial" panose="020B0604020202020204" pitchFamily="34" charset="0"/>
              <a:buChar char="•"/>
            </a:pPr>
            <a:r>
              <a:rPr lang="en-US" b="0" dirty="0"/>
              <a:t>Recommendations for simplified deployment permissions processes for local authorities.</a:t>
            </a:r>
          </a:p>
          <a:p>
            <a:pPr marL="171450" indent="-171450">
              <a:buFont typeface="Arial" panose="020B0604020202020204" pitchFamily="34" charset="0"/>
              <a:buChar char="•"/>
            </a:pPr>
            <a:r>
              <a:rPr lang="en-US" b="0" dirty="0"/>
              <a:t>Recommendations and best practice for deployment employing state assets,</a:t>
            </a:r>
          </a:p>
          <a:p>
            <a:pPr marL="171450" indent="-171450">
              <a:buFont typeface="Arial" panose="020B0604020202020204" pitchFamily="34" charset="0"/>
              <a:buChar char="•"/>
            </a:pPr>
            <a:r>
              <a:rPr lang="en-US" b="0" dirty="0"/>
              <a:t>Promoting socio-economic benefits of sharing (spectrum &amp; infrastructure) to government and policy makers.</a:t>
            </a:r>
          </a:p>
          <a:p>
            <a:pPr marL="171450" indent="-171450">
              <a:buFont typeface="Arial" panose="020B0604020202020204" pitchFamily="34" charset="0"/>
              <a:buChar char="•"/>
            </a:pPr>
            <a:r>
              <a:rPr lang="en-US" b="0" dirty="0"/>
              <a:t>Engaging with regional regulatory groups.</a:t>
            </a:r>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D1FAB5F-8DEE-0D4B-A6FB-75B8453D7E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7938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YOU’RE NOT ALREADY A MEMBER JOIN US. TALK TO ME – TALK TO ANY OF THE TEAM AT THE SHOW. VISIT THE SCF BOOTH.</a:t>
            </a:r>
          </a:p>
        </p:txBody>
      </p:sp>
      <p:sp>
        <p:nvSpPr>
          <p:cNvPr id="4" name="Slide Number Placeholder 3"/>
          <p:cNvSpPr>
            <a:spLocks noGrp="1"/>
          </p:cNvSpPr>
          <p:nvPr>
            <p:ph type="sldNum" sz="quarter" idx="5"/>
          </p:nvPr>
        </p:nvSpPr>
        <p:spPr/>
        <p:txBody>
          <a:bodyPr/>
          <a:lstStyle/>
          <a:p>
            <a:fld id="{E9ACF469-6AEA-B948-8C24-337344FE5DA9}" type="slidenum">
              <a:rPr lang="en-US" smtClean="0"/>
              <a:t>10</a:t>
            </a:fld>
            <a:endParaRPr lang="en-US"/>
          </a:p>
        </p:txBody>
      </p:sp>
    </p:spTree>
    <p:extLst>
      <p:ext uri="{BB962C8B-B14F-4D97-AF65-F5344CB8AC3E}">
        <p14:creationId xmlns:p14="http://schemas.microsoft.com/office/powerpoint/2010/main" val="3846937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ENJOY!</a:t>
            </a:r>
          </a:p>
        </p:txBody>
      </p:sp>
      <p:sp>
        <p:nvSpPr>
          <p:cNvPr id="4" name="Slide Number Placeholder 3"/>
          <p:cNvSpPr>
            <a:spLocks noGrp="1"/>
          </p:cNvSpPr>
          <p:nvPr>
            <p:ph type="sldNum" sz="quarter" idx="5"/>
          </p:nvPr>
        </p:nvSpPr>
        <p:spPr/>
        <p:txBody>
          <a:bodyPr/>
          <a:lstStyle/>
          <a:p>
            <a:fld id="{E9ACF469-6AEA-B948-8C24-337344FE5DA9}" type="slidenum">
              <a:rPr lang="en-US" smtClean="0"/>
              <a:t>12</a:t>
            </a:fld>
            <a:endParaRPr lang="en-US"/>
          </a:p>
        </p:txBody>
      </p:sp>
    </p:spTree>
    <p:extLst>
      <p:ext uri="{BB962C8B-B14F-4D97-AF65-F5344CB8AC3E}">
        <p14:creationId xmlns:p14="http://schemas.microsoft.com/office/powerpoint/2010/main" val="20850775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vider">
    <p:bg>
      <p:bgPr>
        <a:solidFill>
          <a:schemeClr val="bg1"/>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59CA849E-103F-3745-A4E3-3DFDC16CD323}"/>
              </a:ext>
            </a:extLst>
          </p:cNvPr>
          <p:cNvSpPr/>
          <p:nvPr/>
        </p:nvSpPr>
        <p:spPr>
          <a:xfrm>
            <a:off x="0" y="0"/>
            <a:ext cx="12192000" cy="6858000"/>
          </a:xfrm>
          <a:custGeom>
            <a:avLst/>
            <a:gdLst>
              <a:gd name="connsiteX0" fmla="*/ 0 w 9144000"/>
              <a:gd name="connsiteY0" fmla="*/ 0 h 5143500"/>
              <a:gd name="connsiteX1" fmla="*/ 3588236 w 9144000"/>
              <a:gd name="connsiteY1" fmla="*/ 0 h 5143500"/>
              <a:gd name="connsiteX2" fmla="*/ 3588985 w 9144000"/>
              <a:gd name="connsiteY2" fmla="*/ 29611 h 5143500"/>
              <a:gd name="connsiteX3" fmla="*/ 7042668 w 9144000"/>
              <a:gd name="connsiteY3" fmla="*/ 3309836 h 5143500"/>
              <a:gd name="connsiteX4" fmla="*/ 8976171 w 9144000"/>
              <a:gd name="connsiteY4" fmla="*/ 2719233 h 5143500"/>
              <a:gd name="connsiteX5" fmla="*/ 9144000 w 9144000"/>
              <a:gd name="connsiteY5" fmla="*/ 2593733 h 5143500"/>
              <a:gd name="connsiteX6" fmla="*/ 9144000 w 9144000"/>
              <a:gd name="connsiteY6" fmla="*/ 5143500 h 5143500"/>
              <a:gd name="connsiteX7" fmla="*/ 0 w 9144000"/>
              <a:gd name="connsiteY7"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5143500">
                <a:moveTo>
                  <a:pt x="0" y="0"/>
                </a:moveTo>
                <a:lnTo>
                  <a:pt x="3588236" y="0"/>
                </a:lnTo>
                <a:lnTo>
                  <a:pt x="3588985" y="29611"/>
                </a:lnTo>
                <a:cubicBezTo>
                  <a:pt x="3681606" y="1856811"/>
                  <a:pt x="5192451" y="3309836"/>
                  <a:pt x="7042668" y="3309836"/>
                </a:cubicBezTo>
                <a:cubicBezTo>
                  <a:pt x="7758882" y="3309836"/>
                  <a:pt x="8424242" y="3092109"/>
                  <a:pt x="8976171" y="2719233"/>
                </a:cubicBezTo>
                <a:lnTo>
                  <a:pt x="9144000" y="2593733"/>
                </a:lnTo>
                <a:lnTo>
                  <a:pt x="9144000" y="5143500"/>
                </a:lnTo>
                <a:lnTo>
                  <a:pt x="0" y="514350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400"/>
          </a:p>
        </p:txBody>
      </p:sp>
      <p:sp>
        <p:nvSpPr>
          <p:cNvPr id="3" name="Subtitle 2"/>
          <p:cNvSpPr>
            <a:spLocks noGrp="1"/>
          </p:cNvSpPr>
          <p:nvPr>
            <p:ph type="subTitle" idx="1"/>
          </p:nvPr>
        </p:nvSpPr>
        <p:spPr>
          <a:xfrm>
            <a:off x="1343999" y="5352000"/>
            <a:ext cx="10252951" cy="760933"/>
          </a:xfrm>
        </p:spPr>
        <p:txBody>
          <a:bodyPr anchor="t" anchorCtr="0">
            <a:noAutofit/>
          </a:bodyPr>
          <a:lstStyle>
            <a:lvl1pPr marL="0" indent="0" algn="l">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endParaRPr lang="en-GB" dirty="0"/>
          </a:p>
        </p:txBody>
      </p:sp>
      <p:sp>
        <p:nvSpPr>
          <p:cNvPr id="2" name="Title 1"/>
          <p:cNvSpPr>
            <a:spLocks noGrp="1"/>
          </p:cNvSpPr>
          <p:nvPr>
            <p:ph type="ctrTitle"/>
          </p:nvPr>
        </p:nvSpPr>
        <p:spPr>
          <a:xfrm>
            <a:off x="1343999" y="4080000"/>
            <a:ext cx="10252952" cy="960000"/>
          </a:xfrm>
        </p:spPr>
        <p:txBody>
          <a:bodyPr anchor="b" anchorCtr="0">
            <a:normAutofit/>
          </a:bodyPr>
          <a:lstStyle>
            <a:lvl1pPr algn="l">
              <a:defRPr sz="3200" b="1">
                <a:solidFill>
                  <a:schemeClr val="tx1"/>
                </a:solidFill>
              </a:defRPr>
            </a:lvl1pPr>
          </a:lstStyle>
          <a:p>
            <a:r>
              <a:rPr lang="en-GB"/>
              <a:t>Click to edit Master title style</a:t>
            </a:r>
            <a:endParaRPr lang="en-GB" dirty="0"/>
          </a:p>
        </p:txBody>
      </p:sp>
      <p:pic>
        <p:nvPicPr>
          <p:cNvPr id="8" name="Picture 7" descr="Logo, icon&#10;&#10;Description automatically generated">
            <a:extLst>
              <a:ext uri="{FF2B5EF4-FFF2-40B4-BE49-F238E27FC236}">
                <a16:creationId xmlns:a16="http://schemas.microsoft.com/office/drawing/2014/main" id="{5DA6CA88-1753-B44D-A97A-2EBD2E57BA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21684" y="300421"/>
            <a:ext cx="1075267" cy="1075267"/>
          </a:xfrm>
          <a:prstGeom prst="rect">
            <a:avLst/>
          </a:prstGeom>
        </p:spPr>
      </p:pic>
    </p:spTree>
    <p:extLst>
      <p:ext uri="{BB962C8B-B14F-4D97-AF65-F5344CB8AC3E}">
        <p14:creationId xmlns:p14="http://schemas.microsoft.com/office/powerpoint/2010/main" val="3934921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AEF51F-EB3E-4AF0-B7EC-09A46BC1BF9B}"/>
              </a:ext>
            </a:extLst>
          </p:cNvPr>
          <p:cNvSpPr>
            <a:spLocks noGrp="1"/>
          </p:cNvSpPr>
          <p:nvPr>
            <p:ph idx="1"/>
          </p:nvPr>
        </p:nvSpPr>
        <p:spPr>
          <a:xfrm>
            <a:off x="713480" y="2192356"/>
            <a:ext cx="9080515" cy="4052259"/>
          </a:xfrm>
        </p:spPr>
        <p:txBody>
          <a:bodyPr anchor="t">
            <a:normAutofit/>
          </a:bodyPr>
          <a:lstStyle/>
          <a:p>
            <a:endParaRPr lang="en-US" sz="2400" dirty="0"/>
          </a:p>
        </p:txBody>
      </p:sp>
      <p:pic>
        <p:nvPicPr>
          <p:cNvPr id="8" name="Picture 7" descr="Logo, icon&#10;&#10;Description automatically generated">
            <a:extLst>
              <a:ext uri="{FF2B5EF4-FFF2-40B4-BE49-F238E27FC236}">
                <a16:creationId xmlns:a16="http://schemas.microsoft.com/office/drawing/2014/main" id="{367A82BD-97F3-021C-1CC3-D79797C545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3253" y="651003"/>
            <a:ext cx="1075267" cy="1075267"/>
          </a:xfrm>
          <a:prstGeom prst="rect">
            <a:avLst/>
          </a:prstGeom>
        </p:spPr>
      </p:pic>
      <p:sp>
        <p:nvSpPr>
          <p:cNvPr id="13" name="Rectangle 12">
            <a:extLst>
              <a:ext uri="{FF2B5EF4-FFF2-40B4-BE49-F238E27FC236}">
                <a16:creationId xmlns:a16="http://schemas.microsoft.com/office/drawing/2014/main" id="{D53482F5-1DF0-4AD4-A1D7-63A19F5311D8}"/>
              </a:ext>
            </a:extLst>
          </p:cNvPr>
          <p:cNvSpPr/>
          <p:nvPr userDrawn="1"/>
        </p:nvSpPr>
        <p:spPr>
          <a:xfrm>
            <a:off x="314400" y="324000"/>
            <a:ext cx="11563200" cy="621000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2" name="Title 1">
            <a:extLst>
              <a:ext uri="{FF2B5EF4-FFF2-40B4-BE49-F238E27FC236}">
                <a16:creationId xmlns:a16="http://schemas.microsoft.com/office/drawing/2014/main" id="{14B40F84-4103-D56E-C0B6-972C7A59AB30}"/>
              </a:ext>
            </a:extLst>
          </p:cNvPr>
          <p:cNvSpPr>
            <a:spLocks noGrp="1"/>
          </p:cNvSpPr>
          <p:nvPr>
            <p:ph type="title"/>
          </p:nvPr>
        </p:nvSpPr>
        <p:spPr>
          <a:xfrm>
            <a:off x="713480" y="651003"/>
            <a:ext cx="9597838" cy="1075267"/>
          </a:xfrm>
        </p:spPr>
        <p:txBody>
          <a:bodyPr/>
          <a:lstStyle/>
          <a:p>
            <a:r>
              <a:rPr lang="en-GB"/>
              <a:t>Click to edit Master title style</a:t>
            </a:r>
          </a:p>
        </p:txBody>
      </p:sp>
      <p:sp>
        <p:nvSpPr>
          <p:cNvPr id="4" name="Right Triangle 3">
            <a:extLst>
              <a:ext uri="{FF2B5EF4-FFF2-40B4-BE49-F238E27FC236}">
                <a16:creationId xmlns:a16="http://schemas.microsoft.com/office/drawing/2014/main" id="{D62D1C53-FA54-4A61-BB45-852ED3155321}"/>
              </a:ext>
            </a:extLst>
          </p:cNvPr>
          <p:cNvSpPr/>
          <p:nvPr userDrawn="1"/>
        </p:nvSpPr>
        <p:spPr>
          <a:xfrm flipH="1">
            <a:off x="9312000" y="3978000"/>
            <a:ext cx="2880000" cy="288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348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2">
    <p:spTree>
      <p:nvGrpSpPr>
        <p:cNvPr id="1" name=""/>
        <p:cNvGrpSpPr/>
        <p:nvPr/>
      </p:nvGrpSpPr>
      <p:grpSpPr>
        <a:xfrm>
          <a:off x="0" y="0"/>
          <a:ext cx="0" cy="0"/>
          <a:chOff x="0" y="0"/>
          <a:chExt cx="0" cy="0"/>
        </a:xfrm>
      </p:grpSpPr>
      <p:pic>
        <p:nvPicPr>
          <p:cNvPr id="8" name="Picture 7" descr="Logo, icon&#10;&#10;Description automatically generated">
            <a:extLst>
              <a:ext uri="{FF2B5EF4-FFF2-40B4-BE49-F238E27FC236}">
                <a16:creationId xmlns:a16="http://schemas.microsoft.com/office/drawing/2014/main" id="{367A82BD-97F3-021C-1CC3-D79797C545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3253" y="651003"/>
            <a:ext cx="1075267" cy="1075267"/>
          </a:xfrm>
          <a:prstGeom prst="rect">
            <a:avLst/>
          </a:prstGeom>
        </p:spPr>
      </p:pic>
      <p:sp>
        <p:nvSpPr>
          <p:cNvPr id="13" name="Rectangle 12">
            <a:extLst>
              <a:ext uri="{FF2B5EF4-FFF2-40B4-BE49-F238E27FC236}">
                <a16:creationId xmlns:a16="http://schemas.microsoft.com/office/drawing/2014/main" id="{D53482F5-1DF0-4AD4-A1D7-63A19F5311D8}"/>
              </a:ext>
            </a:extLst>
          </p:cNvPr>
          <p:cNvSpPr/>
          <p:nvPr userDrawn="1"/>
        </p:nvSpPr>
        <p:spPr>
          <a:xfrm>
            <a:off x="314400" y="324000"/>
            <a:ext cx="11563200" cy="621000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4" name="Right Triangle 3">
            <a:extLst>
              <a:ext uri="{FF2B5EF4-FFF2-40B4-BE49-F238E27FC236}">
                <a16:creationId xmlns:a16="http://schemas.microsoft.com/office/drawing/2014/main" id="{D62D1C53-FA54-4A61-BB45-852ED3155321}"/>
              </a:ext>
            </a:extLst>
          </p:cNvPr>
          <p:cNvSpPr/>
          <p:nvPr userDrawn="1"/>
        </p:nvSpPr>
        <p:spPr>
          <a:xfrm flipH="1">
            <a:off x="9312000" y="3978000"/>
            <a:ext cx="2880000" cy="288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FE512B3A-37AD-299E-DACE-055CC0E418B5}"/>
              </a:ext>
            </a:extLst>
          </p:cNvPr>
          <p:cNvSpPr txBox="1">
            <a:spLocks/>
          </p:cNvSpPr>
          <p:nvPr userDrawn="1"/>
        </p:nvSpPr>
        <p:spPr>
          <a:xfrm>
            <a:off x="6207948" y="2484773"/>
            <a:ext cx="3960266" cy="1888454"/>
          </a:xfrm>
          <a:prstGeom prst="rect">
            <a:avLst/>
          </a:prstGeom>
        </p:spPr>
        <p:txBody>
          <a:bodyPr vert="horz" lIns="0" tIns="0" rIns="0" bIns="0" rtlCol="0">
            <a:normAutofit/>
          </a:bodyPr>
          <a:lstStyle>
            <a:lvl1pPr marL="228594" indent="-228594" algn="l" defTabSz="914377" rtl="0" eaLnBrk="1" latinLnBrk="0" hangingPunct="1">
              <a:lnSpc>
                <a:spcPct val="100000"/>
              </a:lnSpc>
              <a:spcBef>
                <a:spcPts val="400"/>
              </a:spcBef>
              <a:spcAft>
                <a:spcPts val="400"/>
              </a:spcAft>
              <a:buClr>
                <a:schemeClr val="accent1"/>
              </a:buClr>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100000"/>
              </a:lnSpc>
              <a:spcBef>
                <a:spcPts val="400"/>
              </a:spcBef>
              <a:spcAft>
                <a:spcPts val="400"/>
              </a:spcAft>
              <a:buClr>
                <a:schemeClr val="accent2"/>
              </a:buClr>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100000"/>
              </a:lnSpc>
              <a:spcBef>
                <a:spcPts val="400"/>
              </a:spcBef>
              <a:spcAft>
                <a:spcPts val="400"/>
              </a:spcAft>
              <a:buClr>
                <a:schemeClr val="accent3"/>
              </a:buClr>
              <a:buFont typeface="Arial" panose="020B0604020202020204" pitchFamily="34" charset="0"/>
              <a:buChar char="•"/>
              <a:defRPr sz="1867" kern="1200">
                <a:solidFill>
                  <a:schemeClr val="tx1"/>
                </a:solidFill>
                <a:latin typeface="+mn-lt"/>
                <a:ea typeface="+mn-ea"/>
                <a:cs typeface="+mn-cs"/>
              </a:defRPr>
            </a:lvl3pPr>
            <a:lvl4pPr marL="1600160" indent="-228594" algn="l" defTabSz="914377" rtl="0" eaLnBrk="1" latinLnBrk="0" hangingPunct="1">
              <a:lnSpc>
                <a:spcPct val="100000"/>
              </a:lnSpc>
              <a:spcBef>
                <a:spcPts val="400"/>
              </a:spcBef>
              <a:spcAft>
                <a:spcPts val="400"/>
              </a:spcAft>
              <a:buClr>
                <a:schemeClr val="accent5"/>
              </a:buClr>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100000"/>
              </a:lnSpc>
              <a:spcBef>
                <a:spcPts val="400"/>
              </a:spcBef>
              <a:spcAft>
                <a:spcPts val="400"/>
              </a:spcAft>
              <a:buClr>
                <a:schemeClr val="accent4"/>
              </a:buClr>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schemeClr val="bg1"/>
              </a:solidFill>
            </a:endParaRPr>
          </a:p>
        </p:txBody>
      </p:sp>
      <p:sp>
        <p:nvSpPr>
          <p:cNvPr id="7" name="Oval 6">
            <a:extLst>
              <a:ext uri="{FF2B5EF4-FFF2-40B4-BE49-F238E27FC236}">
                <a16:creationId xmlns:a16="http://schemas.microsoft.com/office/drawing/2014/main" id="{C9BB7052-E39E-F788-9BCD-033964BC144E}"/>
              </a:ext>
            </a:extLst>
          </p:cNvPr>
          <p:cNvSpPr/>
          <p:nvPr userDrawn="1"/>
        </p:nvSpPr>
        <p:spPr>
          <a:xfrm>
            <a:off x="731768" y="1367424"/>
            <a:ext cx="4410000" cy="4410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4200" dirty="0">
              <a:solidFill>
                <a:schemeClr val="tx1"/>
              </a:solidFill>
            </a:endParaRPr>
          </a:p>
        </p:txBody>
      </p:sp>
      <p:sp>
        <p:nvSpPr>
          <p:cNvPr id="9" name="Oval 8">
            <a:extLst>
              <a:ext uri="{FF2B5EF4-FFF2-40B4-BE49-F238E27FC236}">
                <a16:creationId xmlns:a16="http://schemas.microsoft.com/office/drawing/2014/main" id="{A4659DE5-929C-FE45-A27A-6A237B835681}"/>
              </a:ext>
            </a:extLst>
          </p:cNvPr>
          <p:cNvSpPr/>
          <p:nvPr userDrawn="1"/>
        </p:nvSpPr>
        <p:spPr>
          <a:xfrm>
            <a:off x="973202" y="1349136"/>
            <a:ext cx="4230000" cy="423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4200" dirty="0">
                <a:solidFill>
                  <a:schemeClr val="tx1"/>
                </a:solidFill>
              </a:rPr>
              <a:t>Digital</a:t>
            </a:r>
            <a:br>
              <a:rPr lang="en-US" sz="4200" dirty="0">
                <a:solidFill>
                  <a:schemeClr val="tx1"/>
                </a:solidFill>
              </a:rPr>
            </a:br>
            <a:r>
              <a:rPr lang="en-US" sz="4200" dirty="0">
                <a:solidFill>
                  <a:schemeClr val="tx1"/>
                </a:solidFill>
              </a:rPr>
              <a:t>transformation</a:t>
            </a:r>
          </a:p>
        </p:txBody>
      </p:sp>
      <p:sp>
        <p:nvSpPr>
          <p:cNvPr id="10" name="Oval 9">
            <a:extLst>
              <a:ext uri="{FF2B5EF4-FFF2-40B4-BE49-F238E27FC236}">
                <a16:creationId xmlns:a16="http://schemas.microsoft.com/office/drawing/2014/main" id="{F763E7FA-F62F-344D-75A2-43567985B42A}"/>
              </a:ext>
            </a:extLst>
          </p:cNvPr>
          <p:cNvSpPr/>
          <p:nvPr userDrawn="1"/>
        </p:nvSpPr>
        <p:spPr>
          <a:xfrm>
            <a:off x="1100166" y="1404000"/>
            <a:ext cx="4050000" cy="405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4200" dirty="0">
              <a:solidFill>
                <a:schemeClr val="tx1"/>
              </a:solidFill>
            </a:endParaRPr>
          </a:p>
        </p:txBody>
      </p:sp>
      <p:sp>
        <p:nvSpPr>
          <p:cNvPr id="16" name="Text Placeholder 15">
            <a:extLst>
              <a:ext uri="{FF2B5EF4-FFF2-40B4-BE49-F238E27FC236}">
                <a16:creationId xmlns:a16="http://schemas.microsoft.com/office/drawing/2014/main" id="{91C90402-2605-DBCB-E888-A6DB7F11A8BB}"/>
              </a:ext>
            </a:extLst>
          </p:cNvPr>
          <p:cNvSpPr>
            <a:spLocks noGrp="1"/>
          </p:cNvSpPr>
          <p:nvPr>
            <p:ph type="body" sz="quarter" idx="10"/>
          </p:nvPr>
        </p:nvSpPr>
        <p:spPr>
          <a:xfrm>
            <a:off x="1154113" y="1404000"/>
            <a:ext cx="3913187" cy="4049999"/>
          </a:xfrm>
        </p:spPr>
        <p:txBody>
          <a:bodyPr anchor="ctr">
            <a:noAutofit/>
          </a:bodyPr>
          <a:lstStyle>
            <a:lvl1pPr marL="0" indent="0" algn="ctr">
              <a:buNone/>
              <a:defRPr sz="4200"/>
            </a:lvl1pPr>
            <a:lvl2pPr marL="457189" indent="0" algn="ctr">
              <a:buNone/>
              <a:defRPr sz="4200"/>
            </a:lvl2pPr>
            <a:lvl3pPr marL="914377" indent="0" algn="ctr">
              <a:buNone/>
              <a:defRPr sz="4200"/>
            </a:lvl3pPr>
            <a:lvl4pPr marL="1371566" indent="0" algn="ctr">
              <a:buNone/>
              <a:defRPr sz="4200"/>
            </a:lvl4pPr>
            <a:lvl5pPr marL="1828755" indent="0" algn="ctr">
              <a:buNone/>
              <a:defRPr sz="4200"/>
            </a:lvl5pPr>
          </a:lstStyle>
          <a:p>
            <a:pPr lvl="0"/>
            <a:r>
              <a:rPr lang="en-GB" dirty="0"/>
              <a:t>Click to edit Master text styles</a:t>
            </a:r>
          </a:p>
        </p:txBody>
      </p:sp>
    </p:spTree>
    <p:extLst>
      <p:ext uri="{BB962C8B-B14F-4D97-AF65-F5344CB8AC3E}">
        <p14:creationId xmlns:p14="http://schemas.microsoft.com/office/powerpoint/2010/main" val="37858402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3">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a:xfrm>
            <a:off x="9353550" y="6451600"/>
            <a:ext cx="2245031" cy="289384"/>
          </a:xfrm>
          <a:prstGeom prst="rect">
            <a:avLst/>
          </a:prstGeom>
        </p:spPr>
        <p:txBody>
          <a:bodyPr/>
          <a:lstStyle/>
          <a:p>
            <a:endParaRPr lang="en-US"/>
          </a:p>
        </p:txBody>
      </p:sp>
      <p:sp>
        <p:nvSpPr>
          <p:cNvPr id="2" name="Title 1">
            <a:extLst>
              <a:ext uri="{FF2B5EF4-FFF2-40B4-BE49-F238E27FC236}">
                <a16:creationId xmlns:a16="http://schemas.microsoft.com/office/drawing/2014/main" id="{05881A1A-719D-9207-8426-1CEB25450916}"/>
              </a:ext>
            </a:extLst>
          </p:cNvPr>
          <p:cNvSpPr>
            <a:spLocks noGrp="1"/>
          </p:cNvSpPr>
          <p:nvPr>
            <p:ph type="title"/>
          </p:nvPr>
        </p:nvSpPr>
        <p:spPr>
          <a:xfrm>
            <a:off x="1075766" y="1188637"/>
            <a:ext cx="3343827" cy="4480726"/>
          </a:xfrm>
        </p:spPr>
        <p:txBody>
          <a:bodyPr anchor="ctr">
            <a:normAutofit/>
          </a:bodyPr>
          <a:lstStyle>
            <a:lvl1pPr algn="r">
              <a:lnSpc>
                <a:spcPct val="100000"/>
              </a:lnSpc>
              <a:defRPr/>
            </a:lvl1pPr>
          </a:lstStyle>
          <a:p>
            <a:pPr algn="r"/>
            <a:endParaRPr lang="en-US" sz="3600" dirty="0"/>
          </a:p>
        </p:txBody>
      </p:sp>
      <p:sp>
        <p:nvSpPr>
          <p:cNvPr id="3" name="Content Placeholder 2">
            <a:extLst>
              <a:ext uri="{FF2B5EF4-FFF2-40B4-BE49-F238E27FC236}">
                <a16:creationId xmlns:a16="http://schemas.microsoft.com/office/drawing/2014/main" id="{8AAEF51F-EB3E-4AF0-B7EC-09A46BC1BF9B}"/>
              </a:ext>
            </a:extLst>
          </p:cNvPr>
          <p:cNvSpPr>
            <a:spLocks noGrp="1"/>
          </p:cNvSpPr>
          <p:nvPr>
            <p:ph idx="1"/>
          </p:nvPr>
        </p:nvSpPr>
        <p:spPr>
          <a:xfrm>
            <a:off x="5357446" y="1648870"/>
            <a:ext cx="4865077" cy="3560260"/>
          </a:xfrm>
        </p:spPr>
        <p:txBody>
          <a:bodyPr anchor="ctr">
            <a:normAutofit/>
          </a:bodyPr>
          <a:lstStyle>
            <a:lvl1pPr>
              <a:buClr>
                <a:schemeClr val="accent2"/>
              </a:buClr>
              <a:defRPr/>
            </a:lvl1pPr>
          </a:lstStyle>
          <a:p>
            <a:endParaRPr lang="en-US" sz="2400" dirty="0"/>
          </a:p>
        </p:txBody>
      </p:sp>
      <p:sp>
        <p:nvSpPr>
          <p:cNvPr id="4" name="Right Triangle 3">
            <a:extLst>
              <a:ext uri="{FF2B5EF4-FFF2-40B4-BE49-F238E27FC236}">
                <a16:creationId xmlns:a16="http://schemas.microsoft.com/office/drawing/2014/main" id="{D62D1C53-FA54-4A61-BB45-852ED3155321}"/>
              </a:ext>
            </a:extLst>
          </p:cNvPr>
          <p:cNvSpPr/>
          <p:nvPr userDrawn="1"/>
        </p:nvSpPr>
        <p:spPr>
          <a:xfrm flipH="1">
            <a:off x="9312000" y="3978000"/>
            <a:ext cx="2880000" cy="2880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1867B56D-9DA4-4A2C-418F-BAC90FCD2FA9}"/>
              </a:ext>
            </a:extLst>
          </p:cNvPr>
          <p:cNvCxnSpPr>
            <a:cxnSpLocks/>
          </p:cNvCxnSpPr>
          <p:nvPr userDrawn="1"/>
        </p:nvCxnSpPr>
        <p:spPr>
          <a:xfrm>
            <a:off x="4888523" y="1244792"/>
            <a:ext cx="0" cy="3964338"/>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 name="Picture 7" descr="Logo, icon&#10;&#10;Description automatically generated">
            <a:extLst>
              <a:ext uri="{FF2B5EF4-FFF2-40B4-BE49-F238E27FC236}">
                <a16:creationId xmlns:a16="http://schemas.microsoft.com/office/drawing/2014/main" id="{367A82BD-97F3-021C-1CC3-D79797C545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3253" y="651003"/>
            <a:ext cx="1075267" cy="1075267"/>
          </a:xfrm>
          <a:prstGeom prst="rect">
            <a:avLst/>
          </a:prstGeom>
        </p:spPr>
      </p:pic>
      <p:sp>
        <p:nvSpPr>
          <p:cNvPr id="13" name="Rectangle 12">
            <a:extLst>
              <a:ext uri="{FF2B5EF4-FFF2-40B4-BE49-F238E27FC236}">
                <a16:creationId xmlns:a16="http://schemas.microsoft.com/office/drawing/2014/main" id="{D53482F5-1DF0-4AD4-A1D7-63A19F5311D8}"/>
              </a:ext>
            </a:extLst>
          </p:cNvPr>
          <p:cNvSpPr/>
          <p:nvPr userDrawn="1"/>
        </p:nvSpPr>
        <p:spPr>
          <a:xfrm>
            <a:off x="314400" y="324000"/>
            <a:ext cx="11563200" cy="621000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spTree>
    <p:extLst>
      <p:ext uri="{BB962C8B-B14F-4D97-AF65-F5344CB8AC3E}">
        <p14:creationId xmlns:p14="http://schemas.microsoft.com/office/powerpoint/2010/main" val="1667931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4">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a:xfrm>
            <a:off x="9353550" y="6451600"/>
            <a:ext cx="2245031" cy="289384"/>
          </a:xfrm>
          <a:prstGeom prst="rect">
            <a:avLst/>
          </a:prstGeom>
        </p:spPr>
        <p:txBody>
          <a:bodyPr/>
          <a:lstStyle/>
          <a:p>
            <a:endParaRPr lang="en-US"/>
          </a:p>
        </p:txBody>
      </p:sp>
      <p:sp>
        <p:nvSpPr>
          <p:cNvPr id="2" name="Title 1">
            <a:extLst>
              <a:ext uri="{FF2B5EF4-FFF2-40B4-BE49-F238E27FC236}">
                <a16:creationId xmlns:a16="http://schemas.microsoft.com/office/drawing/2014/main" id="{05881A1A-719D-9207-8426-1CEB25450916}"/>
              </a:ext>
            </a:extLst>
          </p:cNvPr>
          <p:cNvSpPr>
            <a:spLocks noGrp="1"/>
          </p:cNvSpPr>
          <p:nvPr>
            <p:ph type="title"/>
          </p:nvPr>
        </p:nvSpPr>
        <p:spPr>
          <a:xfrm>
            <a:off x="1075766" y="1188637"/>
            <a:ext cx="3343827" cy="4480726"/>
          </a:xfrm>
        </p:spPr>
        <p:txBody>
          <a:bodyPr anchor="ctr">
            <a:normAutofit/>
          </a:bodyPr>
          <a:lstStyle>
            <a:lvl1pPr algn="r">
              <a:lnSpc>
                <a:spcPct val="100000"/>
              </a:lnSpc>
              <a:defRPr/>
            </a:lvl1pPr>
          </a:lstStyle>
          <a:p>
            <a:pPr algn="r"/>
            <a:endParaRPr lang="en-US" sz="3600" dirty="0"/>
          </a:p>
        </p:txBody>
      </p:sp>
      <p:sp>
        <p:nvSpPr>
          <p:cNvPr id="3" name="Content Placeholder 2">
            <a:extLst>
              <a:ext uri="{FF2B5EF4-FFF2-40B4-BE49-F238E27FC236}">
                <a16:creationId xmlns:a16="http://schemas.microsoft.com/office/drawing/2014/main" id="{8AAEF51F-EB3E-4AF0-B7EC-09A46BC1BF9B}"/>
              </a:ext>
            </a:extLst>
          </p:cNvPr>
          <p:cNvSpPr>
            <a:spLocks noGrp="1"/>
          </p:cNvSpPr>
          <p:nvPr>
            <p:ph idx="1"/>
          </p:nvPr>
        </p:nvSpPr>
        <p:spPr>
          <a:xfrm>
            <a:off x="5357446" y="1648870"/>
            <a:ext cx="4865077" cy="3560260"/>
          </a:xfrm>
        </p:spPr>
        <p:txBody>
          <a:bodyPr anchor="ctr">
            <a:normAutofit/>
          </a:bodyPr>
          <a:lstStyle>
            <a:lvl1pPr>
              <a:buClr>
                <a:schemeClr val="accent3"/>
              </a:buClr>
              <a:defRPr/>
            </a:lvl1pPr>
          </a:lstStyle>
          <a:p>
            <a:endParaRPr lang="en-US" sz="2400" dirty="0"/>
          </a:p>
        </p:txBody>
      </p:sp>
      <p:cxnSp>
        <p:nvCxnSpPr>
          <p:cNvPr id="5" name="Straight Connector 4">
            <a:extLst>
              <a:ext uri="{FF2B5EF4-FFF2-40B4-BE49-F238E27FC236}">
                <a16:creationId xmlns:a16="http://schemas.microsoft.com/office/drawing/2014/main" id="{1867B56D-9DA4-4A2C-418F-BAC90FCD2FA9}"/>
              </a:ext>
            </a:extLst>
          </p:cNvPr>
          <p:cNvCxnSpPr>
            <a:cxnSpLocks/>
          </p:cNvCxnSpPr>
          <p:nvPr userDrawn="1"/>
        </p:nvCxnSpPr>
        <p:spPr>
          <a:xfrm>
            <a:off x="4888523" y="1244792"/>
            <a:ext cx="0" cy="3964338"/>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8" name="Picture 7" descr="Logo, icon&#10;&#10;Description automatically generated">
            <a:extLst>
              <a:ext uri="{FF2B5EF4-FFF2-40B4-BE49-F238E27FC236}">
                <a16:creationId xmlns:a16="http://schemas.microsoft.com/office/drawing/2014/main" id="{367A82BD-97F3-021C-1CC3-D79797C545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3253" y="651003"/>
            <a:ext cx="1075267" cy="1075267"/>
          </a:xfrm>
          <a:prstGeom prst="rect">
            <a:avLst/>
          </a:prstGeom>
        </p:spPr>
      </p:pic>
      <p:sp>
        <p:nvSpPr>
          <p:cNvPr id="9" name="Rectangle 8">
            <a:extLst>
              <a:ext uri="{FF2B5EF4-FFF2-40B4-BE49-F238E27FC236}">
                <a16:creationId xmlns:a16="http://schemas.microsoft.com/office/drawing/2014/main" id="{5E58587F-5D0F-2BC1-233C-10BF25E0E236}"/>
              </a:ext>
            </a:extLst>
          </p:cNvPr>
          <p:cNvSpPr/>
          <p:nvPr userDrawn="1"/>
        </p:nvSpPr>
        <p:spPr>
          <a:xfrm>
            <a:off x="314400" y="324000"/>
            <a:ext cx="11563200" cy="621000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4" name="Right Triangle 3">
            <a:extLst>
              <a:ext uri="{FF2B5EF4-FFF2-40B4-BE49-F238E27FC236}">
                <a16:creationId xmlns:a16="http://schemas.microsoft.com/office/drawing/2014/main" id="{D62D1C53-FA54-4A61-BB45-852ED3155321}"/>
              </a:ext>
            </a:extLst>
          </p:cNvPr>
          <p:cNvSpPr/>
          <p:nvPr userDrawn="1"/>
        </p:nvSpPr>
        <p:spPr>
          <a:xfrm flipH="1">
            <a:off x="9312000" y="3978000"/>
            <a:ext cx="2880000" cy="28800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05300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5">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a:xfrm>
            <a:off x="9353550" y="6451600"/>
            <a:ext cx="2245031" cy="289384"/>
          </a:xfrm>
          <a:prstGeom prst="rect">
            <a:avLst/>
          </a:prstGeom>
        </p:spPr>
        <p:txBody>
          <a:bodyPr/>
          <a:lstStyle/>
          <a:p>
            <a:endParaRPr lang="en-US"/>
          </a:p>
        </p:txBody>
      </p:sp>
      <p:sp>
        <p:nvSpPr>
          <p:cNvPr id="2" name="Title 1">
            <a:extLst>
              <a:ext uri="{FF2B5EF4-FFF2-40B4-BE49-F238E27FC236}">
                <a16:creationId xmlns:a16="http://schemas.microsoft.com/office/drawing/2014/main" id="{05881A1A-719D-9207-8426-1CEB25450916}"/>
              </a:ext>
            </a:extLst>
          </p:cNvPr>
          <p:cNvSpPr>
            <a:spLocks noGrp="1"/>
          </p:cNvSpPr>
          <p:nvPr>
            <p:ph type="title"/>
          </p:nvPr>
        </p:nvSpPr>
        <p:spPr>
          <a:xfrm>
            <a:off x="1075766" y="1188637"/>
            <a:ext cx="3343827" cy="4480726"/>
          </a:xfrm>
        </p:spPr>
        <p:txBody>
          <a:bodyPr anchor="ctr">
            <a:normAutofit/>
          </a:bodyPr>
          <a:lstStyle>
            <a:lvl1pPr algn="r">
              <a:lnSpc>
                <a:spcPct val="100000"/>
              </a:lnSpc>
              <a:defRPr/>
            </a:lvl1pPr>
          </a:lstStyle>
          <a:p>
            <a:pPr algn="r"/>
            <a:endParaRPr lang="en-US" sz="3600" dirty="0"/>
          </a:p>
        </p:txBody>
      </p:sp>
      <p:sp>
        <p:nvSpPr>
          <p:cNvPr id="3" name="Content Placeholder 2">
            <a:extLst>
              <a:ext uri="{FF2B5EF4-FFF2-40B4-BE49-F238E27FC236}">
                <a16:creationId xmlns:a16="http://schemas.microsoft.com/office/drawing/2014/main" id="{8AAEF51F-EB3E-4AF0-B7EC-09A46BC1BF9B}"/>
              </a:ext>
            </a:extLst>
          </p:cNvPr>
          <p:cNvSpPr>
            <a:spLocks noGrp="1"/>
          </p:cNvSpPr>
          <p:nvPr>
            <p:ph idx="1"/>
          </p:nvPr>
        </p:nvSpPr>
        <p:spPr>
          <a:xfrm>
            <a:off x="5357446" y="1648870"/>
            <a:ext cx="4865077" cy="3560260"/>
          </a:xfrm>
        </p:spPr>
        <p:txBody>
          <a:bodyPr anchor="ctr">
            <a:normAutofit/>
          </a:bodyPr>
          <a:lstStyle>
            <a:lvl1pPr>
              <a:buClr>
                <a:schemeClr val="accent4"/>
              </a:buClr>
              <a:defRPr/>
            </a:lvl1pPr>
          </a:lstStyle>
          <a:p>
            <a:endParaRPr lang="en-US" sz="2400" dirty="0"/>
          </a:p>
        </p:txBody>
      </p:sp>
      <p:cxnSp>
        <p:nvCxnSpPr>
          <p:cNvPr id="5" name="Straight Connector 4">
            <a:extLst>
              <a:ext uri="{FF2B5EF4-FFF2-40B4-BE49-F238E27FC236}">
                <a16:creationId xmlns:a16="http://schemas.microsoft.com/office/drawing/2014/main" id="{1867B56D-9DA4-4A2C-418F-BAC90FCD2FA9}"/>
              </a:ext>
            </a:extLst>
          </p:cNvPr>
          <p:cNvCxnSpPr>
            <a:cxnSpLocks/>
          </p:cNvCxnSpPr>
          <p:nvPr userDrawn="1"/>
        </p:nvCxnSpPr>
        <p:spPr>
          <a:xfrm>
            <a:off x="4888523" y="1244792"/>
            <a:ext cx="0" cy="3964338"/>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descr="Logo, icon&#10;&#10;Description automatically generated">
            <a:extLst>
              <a:ext uri="{FF2B5EF4-FFF2-40B4-BE49-F238E27FC236}">
                <a16:creationId xmlns:a16="http://schemas.microsoft.com/office/drawing/2014/main" id="{367A82BD-97F3-021C-1CC3-D79797C545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3253" y="651003"/>
            <a:ext cx="1075267" cy="1075267"/>
          </a:xfrm>
          <a:prstGeom prst="rect">
            <a:avLst/>
          </a:prstGeom>
        </p:spPr>
      </p:pic>
      <p:sp>
        <p:nvSpPr>
          <p:cNvPr id="9" name="Rectangle 8">
            <a:extLst>
              <a:ext uri="{FF2B5EF4-FFF2-40B4-BE49-F238E27FC236}">
                <a16:creationId xmlns:a16="http://schemas.microsoft.com/office/drawing/2014/main" id="{B359FAFC-18AE-C06A-26D8-19B2A7D8E008}"/>
              </a:ext>
            </a:extLst>
          </p:cNvPr>
          <p:cNvSpPr/>
          <p:nvPr userDrawn="1"/>
        </p:nvSpPr>
        <p:spPr>
          <a:xfrm>
            <a:off x="314400" y="324000"/>
            <a:ext cx="11563200" cy="621000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4" name="Right Triangle 3">
            <a:extLst>
              <a:ext uri="{FF2B5EF4-FFF2-40B4-BE49-F238E27FC236}">
                <a16:creationId xmlns:a16="http://schemas.microsoft.com/office/drawing/2014/main" id="{D62D1C53-FA54-4A61-BB45-852ED3155321}"/>
              </a:ext>
            </a:extLst>
          </p:cNvPr>
          <p:cNvSpPr/>
          <p:nvPr userDrawn="1"/>
        </p:nvSpPr>
        <p:spPr>
          <a:xfrm flipH="1">
            <a:off x="9312000" y="3978000"/>
            <a:ext cx="2880000" cy="28800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44408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6">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a:xfrm>
            <a:off x="9353550" y="6451600"/>
            <a:ext cx="2245031" cy="289384"/>
          </a:xfrm>
          <a:prstGeom prst="rect">
            <a:avLst/>
          </a:prstGeom>
        </p:spPr>
        <p:txBody>
          <a:bodyPr/>
          <a:lstStyle/>
          <a:p>
            <a:endParaRPr lang="en-US"/>
          </a:p>
        </p:txBody>
      </p:sp>
      <p:sp>
        <p:nvSpPr>
          <p:cNvPr id="2" name="Title 1">
            <a:extLst>
              <a:ext uri="{FF2B5EF4-FFF2-40B4-BE49-F238E27FC236}">
                <a16:creationId xmlns:a16="http://schemas.microsoft.com/office/drawing/2014/main" id="{05881A1A-719D-9207-8426-1CEB25450916}"/>
              </a:ext>
            </a:extLst>
          </p:cNvPr>
          <p:cNvSpPr>
            <a:spLocks noGrp="1"/>
          </p:cNvSpPr>
          <p:nvPr>
            <p:ph type="title"/>
          </p:nvPr>
        </p:nvSpPr>
        <p:spPr>
          <a:xfrm>
            <a:off x="1075766" y="1188637"/>
            <a:ext cx="3343827" cy="4480726"/>
          </a:xfrm>
        </p:spPr>
        <p:txBody>
          <a:bodyPr anchor="ctr">
            <a:normAutofit/>
          </a:bodyPr>
          <a:lstStyle>
            <a:lvl1pPr algn="r">
              <a:lnSpc>
                <a:spcPct val="100000"/>
              </a:lnSpc>
              <a:defRPr/>
            </a:lvl1pPr>
          </a:lstStyle>
          <a:p>
            <a:pPr algn="r"/>
            <a:endParaRPr lang="en-US" sz="3600" dirty="0"/>
          </a:p>
        </p:txBody>
      </p:sp>
      <p:sp>
        <p:nvSpPr>
          <p:cNvPr id="3" name="Content Placeholder 2">
            <a:extLst>
              <a:ext uri="{FF2B5EF4-FFF2-40B4-BE49-F238E27FC236}">
                <a16:creationId xmlns:a16="http://schemas.microsoft.com/office/drawing/2014/main" id="{8AAEF51F-EB3E-4AF0-B7EC-09A46BC1BF9B}"/>
              </a:ext>
            </a:extLst>
          </p:cNvPr>
          <p:cNvSpPr>
            <a:spLocks noGrp="1"/>
          </p:cNvSpPr>
          <p:nvPr>
            <p:ph idx="1"/>
          </p:nvPr>
        </p:nvSpPr>
        <p:spPr>
          <a:xfrm>
            <a:off x="5357446" y="1648870"/>
            <a:ext cx="4865077" cy="3560260"/>
          </a:xfrm>
        </p:spPr>
        <p:txBody>
          <a:bodyPr anchor="ctr">
            <a:normAutofit/>
          </a:bodyPr>
          <a:lstStyle>
            <a:lvl1pPr>
              <a:buClr>
                <a:schemeClr val="accent5"/>
              </a:buClr>
              <a:defRPr/>
            </a:lvl1pPr>
          </a:lstStyle>
          <a:p>
            <a:endParaRPr lang="en-US" sz="2400" dirty="0"/>
          </a:p>
        </p:txBody>
      </p:sp>
      <p:cxnSp>
        <p:nvCxnSpPr>
          <p:cNvPr id="5" name="Straight Connector 4">
            <a:extLst>
              <a:ext uri="{FF2B5EF4-FFF2-40B4-BE49-F238E27FC236}">
                <a16:creationId xmlns:a16="http://schemas.microsoft.com/office/drawing/2014/main" id="{1867B56D-9DA4-4A2C-418F-BAC90FCD2FA9}"/>
              </a:ext>
            </a:extLst>
          </p:cNvPr>
          <p:cNvCxnSpPr>
            <a:cxnSpLocks/>
          </p:cNvCxnSpPr>
          <p:nvPr userDrawn="1"/>
        </p:nvCxnSpPr>
        <p:spPr>
          <a:xfrm>
            <a:off x="4888523" y="1244792"/>
            <a:ext cx="0" cy="3964338"/>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8" name="Picture 7" descr="Logo, icon&#10;&#10;Description automatically generated">
            <a:extLst>
              <a:ext uri="{FF2B5EF4-FFF2-40B4-BE49-F238E27FC236}">
                <a16:creationId xmlns:a16="http://schemas.microsoft.com/office/drawing/2014/main" id="{367A82BD-97F3-021C-1CC3-D79797C545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3253" y="651003"/>
            <a:ext cx="1075267" cy="1075267"/>
          </a:xfrm>
          <a:prstGeom prst="rect">
            <a:avLst/>
          </a:prstGeom>
        </p:spPr>
      </p:pic>
      <p:sp>
        <p:nvSpPr>
          <p:cNvPr id="9" name="Rectangle 8">
            <a:extLst>
              <a:ext uri="{FF2B5EF4-FFF2-40B4-BE49-F238E27FC236}">
                <a16:creationId xmlns:a16="http://schemas.microsoft.com/office/drawing/2014/main" id="{E0DFB49B-CB19-9558-5A87-269A70597429}"/>
              </a:ext>
            </a:extLst>
          </p:cNvPr>
          <p:cNvSpPr/>
          <p:nvPr userDrawn="1"/>
        </p:nvSpPr>
        <p:spPr>
          <a:xfrm>
            <a:off x="314400" y="324000"/>
            <a:ext cx="11563200" cy="621000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4" name="Right Triangle 3">
            <a:extLst>
              <a:ext uri="{FF2B5EF4-FFF2-40B4-BE49-F238E27FC236}">
                <a16:creationId xmlns:a16="http://schemas.microsoft.com/office/drawing/2014/main" id="{D62D1C53-FA54-4A61-BB45-852ED3155321}"/>
              </a:ext>
            </a:extLst>
          </p:cNvPr>
          <p:cNvSpPr/>
          <p:nvPr userDrawn="1"/>
        </p:nvSpPr>
        <p:spPr>
          <a:xfrm flipH="1">
            <a:off x="9312000" y="3978000"/>
            <a:ext cx="2880000" cy="28800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33586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99F5E5A-DC66-3FA9-11C1-89F2EFC69701}"/>
              </a:ext>
            </a:extLst>
          </p:cNvPr>
          <p:cNvPicPr>
            <a:picLocks noChangeAspect="1"/>
          </p:cNvPicPr>
          <p:nvPr userDrawn="1"/>
        </p:nvPicPr>
        <p:blipFill rotWithShape="1">
          <a:blip r:embed="rId2"/>
          <a:srcRect b="15482"/>
          <a:stretch/>
        </p:blipFill>
        <p:spPr>
          <a:xfrm>
            <a:off x="0" y="0"/>
            <a:ext cx="12192000" cy="6869611"/>
          </a:xfrm>
          <a:prstGeom prst="rect">
            <a:avLst/>
          </a:prstGeom>
        </p:spPr>
      </p:pic>
      <p:sp>
        <p:nvSpPr>
          <p:cNvPr id="13" name="Rectangle 12">
            <a:extLst>
              <a:ext uri="{FF2B5EF4-FFF2-40B4-BE49-F238E27FC236}">
                <a16:creationId xmlns:a16="http://schemas.microsoft.com/office/drawing/2014/main" id="{E20A5E3F-CCF8-BEDC-CD57-38A3FFF6C76E}"/>
              </a:ext>
            </a:extLst>
          </p:cNvPr>
          <p:cNvSpPr/>
          <p:nvPr userDrawn="1"/>
        </p:nvSpPr>
        <p:spPr>
          <a:xfrm>
            <a:off x="0" y="-11611"/>
            <a:ext cx="12192000" cy="6881222"/>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Logo, icon&#10;&#10;Description automatically generated">
            <a:extLst>
              <a:ext uri="{FF2B5EF4-FFF2-40B4-BE49-F238E27FC236}">
                <a16:creationId xmlns:a16="http://schemas.microsoft.com/office/drawing/2014/main" id="{417656F7-4BB5-1A35-0FEE-E443A99D51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03253" y="651003"/>
            <a:ext cx="1075267" cy="1075267"/>
          </a:xfrm>
          <a:prstGeom prst="rect">
            <a:avLst/>
          </a:prstGeom>
        </p:spPr>
      </p:pic>
      <p:sp>
        <p:nvSpPr>
          <p:cNvPr id="12" name="Right Triangle 11">
            <a:extLst>
              <a:ext uri="{FF2B5EF4-FFF2-40B4-BE49-F238E27FC236}">
                <a16:creationId xmlns:a16="http://schemas.microsoft.com/office/drawing/2014/main" id="{C183DF40-B093-BC89-A07A-6399622B5DEC}"/>
              </a:ext>
            </a:extLst>
          </p:cNvPr>
          <p:cNvSpPr/>
          <p:nvPr userDrawn="1"/>
        </p:nvSpPr>
        <p:spPr>
          <a:xfrm flipH="1">
            <a:off x="9312000" y="3978000"/>
            <a:ext cx="2880000" cy="2880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5024168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alculator">
    <p:spTree>
      <p:nvGrpSpPr>
        <p:cNvPr id="1" name=""/>
        <p:cNvGrpSpPr/>
        <p:nvPr/>
      </p:nvGrpSpPr>
      <p:grpSpPr>
        <a:xfrm>
          <a:off x="0" y="0"/>
          <a:ext cx="0" cy="0"/>
          <a:chOff x="0" y="0"/>
          <a:chExt cx="0" cy="0"/>
        </a:xfrm>
      </p:grpSpPr>
      <p:pic>
        <p:nvPicPr>
          <p:cNvPr id="4" name="Picture 3" descr="A city at night&#10;&#10;Description automatically generated with low confidence">
            <a:extLst>
              <a:ext uri="{FF2B5EF4-FFF2-40B4-BE49-F238E27FC236}">
                <a16:creationId xmlns:a16="http://schemas.microsoft.com/office/drawing/2014/main" id="{FBD42BA7-D3D0-D8B7-874B-17A74F554721}"/>
              </a:ext>
            </a:extLst>
          </p:cNvPr>
          <p:cNvPicPr>
            <a:picLocks noChangeAspect="1"/>
          </p:cNvPicPr>
          <p:nvPr userDrawn="1"/>
        </p:nvPicPr>
        <p:blipFill rotWithShape="1">
          <a:blip r:embed="rId2"/>
          <a:srcRect t="9977" b="5690"/>
          <a:stretch/>
        </p:blipFill>
        <p:spPr>
          <a:xfrm>
            <a:off x="0" y="0"/>
            <a:ext cx="12201145" cy="6858000"/>
          </a:xfrm>
          <a:prstGeom prst="rect">
            <a:avLst/>
          </a:prstGeom>
        </p:spPr>
      </p:pic>
      <p:sp>
        <p:nvSpPr>
          <p:cNvPr id="2" name="Rectangle 1">
            <a:extLst>
              <a:ext uri="{FF2B5EF4-FFF2-40B4-BE49-F238E27FC236}">
                <a16:creationId xmlns:a16="http://schemas.microsoft.com/office/drawing/2014/main" id="{9015F972-1832-2EF5-45A8-F348EF5B7A42}"/>
              </a:ext>
            </a:extLst>
          </p:cNvPr>
          <p:cNvSpPr/>
          <p:nvPr userDrawn="1"/>
        </p:nvSpPr>
        <p:spPr>
          <a:xfrm>
            <a:off x="-9146" y="0"/>
            <a:ext cx="12201145" cy="6858000"/>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6F2D9646-475D-A06E-8D19-9F64E2D3792B}"/>
              </a:ext>
            </a:extLst>
          </p:cNvPr>
          <p:cNvSpPr/>
          <p:nvPr userDrawn="1"/>
        </p:nvSpPr>
        <p:spPr>
          <a:xfrm>
            <a:off x="0" y="0"/>
            <a:ext cx="12182855" cy="5084064"/>
          </a:xfrm>
          <a:prstGeom prst="rect">
            <a:avLst/>
          </a:prstGeom>
          <a:gradFill>
            <a:gsLst>
              <a:gs pos="0">
                <a:schemeClr val="accent4">
                  <a:alpha val="0"/>
                </a:schemeClr>
              </a:gs>
              <a:gs pos="100000">
                <a:schemeClr val="accent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Logo, icon&#10;&#10;Description automatically generated">
            <a:extLst>
              <a:ext uri="{FF2B5EF4-FFF2-40B4-BE49-F238E27FC236}">
                <a16:creationId xmlns:a16="http://schemas.microsoft.com/office/drawing/2014/main" id="{417656F7-4BB5-1A35-0FEE-E443A99D51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03253" y="651003"/>
            <a:ext cx="1075267" cy="1075267"/>
          </a:xfrm>
          <a:prstGeom prst="rect">
            <a:avLst/>
          </a:prstGeom>
        </p:spPr>
      </p:pic>
      <p:sp>
        <p:nvSpPr>
          <p:cNvPr id="12" name="Right Triangle 11">
            <a:extLst>
              <a:ext uri="{FF2B5EF4-FFF2-40B4-BE49-F238E27FC236}">
                <a16:creationId xmlns:a16="http://schemas.microsoft.com/office/drawing/2014/main" id="{C183DF40-B093-BC89-A07A-6399622B5DEC}"/>
              </a:ext>
            </a:extLst>
          </p:cNvPr>
          <p:cNvSpPr/>
          <p:nvPr userDrawn="1"/>
        </p:nvSpPr>
        <p:spPr>
          <a:xfrm flipH="1">
            <a:off x="9312000" y="3978000"/>
            <a:ext cx="2880000" cy="2880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28394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C83C8D6-20C2-F6CB-95D6-8452FCBC7BCC}"/>
              </a:ext>
            </a:extLst>
          </p:cNvPr>
          <p:cNvSpPr/>
          <p:nvPr userDrawn="1"/>
        </p:nvSpPr>
        <p:spPr>
          <a:xfrm>
            <a:off x="314400" y="324000"/>
            <a:ext cx="11563200" cy="621000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Logo, icon&#10;&#10;Description automatically generated">
            <a:extLst>
              <a:ext uri="{FF2B5EF4-FFF2-40B4-BE49-F238E27FC236}">
                <a16:creationId xmlns:a16="http://schemas.microsoft.com/office/drawing/2014/main" id="{07DFF42E-ADE9-EF66-3873-6FDEB13312C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58365" y="2430956"/>
            <a:ext cx="1075267" cy="1075267"/>
          </a:xfrm>
          <a:prstGeom prst="rect">
            <a:avLst/>
          </a:prstGeom>
        </p:spPr>
      </p:pic>
      <p:sp>
        <p:nvSpPr>
          <p:cNvPr id="6" name="Right Triangle 5">
            <a:extLst>
              <a:ext uri="{FF2B5EF4-FFF2-40B4-BE49-F238E27FC236}">
                <a16:creationId xmlns:a16="http://schemas.microsoft.com/office/drawing/2014/main" id="{1836C359-E157-76B8-1A5C-0CD417338318}"/>
              </a:ext>
            </a:extLst>
          </p:cNvPr>
          <p:cNvSpPr/>
          <p:nvPr userDrawn="1"/>
        </p:nvSpPr>
        <p:spPr>
          <a:xfrm flipH="1">
            <a:off x="9312000" y="3978000"/>
            <a:ext cx="2880000" cy="2880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6">
            <a:extLst>
              <a:ext uri="{FF2B5EF4-FFF2-40B4-BE49-F238E27FC236}">
                <a16:creationId xmlns:a16="http://schemas.microsoft.com/office/drawing/2014/main" id="{72261521-3568-7EB6-B0D4-FD84C57A7A7C}"/>
              </a:ext>
            </a:extLst>
          </p:cNvPr>
          <p:cNvSpPr>
            <a:spLocks noGrp="1"/>
          </p:cNvSpPr>
          <p:nvPr>
            <p:ph type="title"/>
          </p:nvPr>
        </p:nvSpPr>
        <p:spPr>
          <a:xfrm>
            <a:off x="4522920" y="3704228"/>
            <a:ext cx="3146156" cy="359014"/>
          </a:xfrm>
        </p:spPr>
        <p:txBody>
          <a:bodyPr>
            <a:normAutofit fontScale="90000"/>
          </a:bodyPr>
          <a:lstStyle>
            <a:lvl1pPr algn="ctr">
              <a:defRPr sz="2400" b="0">
                <a:latin typeface="+mn-lt"/>
              </a:defRPr>
            </a:lvl1pPr>
          </a:lstStyle>
          <a:p>
            <a:endParaRPr lang="en-US" dirty="0"/>
          </a:p>
        </p:txBody>
      </p:sp>
    </p:spTree>
    <p:extLst>
      <p:ext uri="{BB962C8B-B14F-4D97-AF65-F5344CB8AC3E}">
        <p14:creationId xmlns:p14="http://schemas.microsoft.com/office/powerpoint/2010/main" val="37539998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75826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7" name="Footer Placeholder 6"/>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28087345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3D92B-4A6E-4A3F-8466-2208736E22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ADD82FC-F1D7-C9A5-FF56-551C2468C0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C117F93-9D9D-3835-2E9C-BA462CC4236B}"/>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5" name="Footer Placeholder 4">
            <a:extLst>
              <a:ext uri="{FF2B5EF4-FFF2-40B4-BE49-F238E27FC236}">
                <a16:creationId xmlns:a16="http://schemas.microsoft.com/office/drawing/2014/main" id="{EC684D86-8E04-8369-A355-036B0619F4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890C50-4055-1898-54D2-BED79FA2C1B4}"/>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21798624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9C173-21D9-FE99-BA8C-2126AAE5CB2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584219-4748-D75C-B1EC-80AA2454732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9BC4BD-A132-CC8C-47ED-E1FD4429EDFE}"/>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5" name="Footer Placeholder 4">
            <a:extLst>
              <a:ext uri="{FF2B5EF4-FFF2-40B4-BE49-F238E27FC236}">
                <a16:creationId xmlns:a16="http://schemas.microsoft.com/office/drawing/2014/main" id="{11959FDF-A11D-5EF3-8BD9-EB2A17B6D2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449BFF-C6CA-0099-95AF-76820B7A494C}"/>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11713034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24C34-283F-7544-C07C-D53AE2670EC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E472D48-7E82-0734-3944-C0C2F002981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F5AB3B-B3A0-5DE2-DC27-7D3BEBC5F347}"/>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5" name="Footer Placeholder 4">
            <a:extLst>
              <a:ext uri="{FF2B5EF4-FFF2-40B4-BE49-F238E27FC236}">
                <a16:creationId xmlns:a16="http://schemas.microsoft.com/office/drawing/2014/main" id="{29885772-34DA-8F7C-B891-BE6D0D8EB1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AA6F9E-4963-5D7F-F686-06BE0E6FCB80}"/>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10993779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A5027-F66D-6F26-D413-20A2E17743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361E83-79B0-730F-9411-94D3304FAA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6628AB-1EC7-1E52-F5A3-3B8CABACBA7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F189328-DDCA-8AB4-91DF-275D4A144E73}"/>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6" name="Footer Placeholder 5">
            <a:extLst>
              <a:ext uri="{FF2B5EF4-FFF2-40B4-BE49-F238E27FC236}">
                <a16:creationId xmlns:a16="http://schemas.microsoft.com/office/drawing/2014/main" id="{15D15EA5-EB02-1AF9-4FF8-D5F17501FE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201F6E-3E1E-5E25-ACDD-732459AD5F49}"/>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348428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7912B-7790-AB51-BC72-9BCB9EF4313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9F38C4-2C3B-09D0-8D99-8D8DAD2692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CE2B1C-A154-3456-32AC-C6C98684F8A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B7D073-1C34-0AB0-1ACA-96A186024E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56798D0-1E58-895F-D3B8-02B3C7F419B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A94AD4A-BDDA-CC41-7C0B-C978521A2AE0}"/>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8" name="Footer Placeholder 7">
            <a:extLst>
              <a:ext uri="{FF2B5EF4-FFF2-40B4-BE49-F238E27FC236}">
                <a16:creationId xmlns:a16="http://schemas.microsoft.com/office/drawing/2014/main" id="{8694B56F-9B65-0E67-8C51-64584D1BCC5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428E2F3-93EF-6ACD-88FD-D4C87AA5D2D7}"/>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28059614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A38D2-652F-465C-8FCF-A03542283B4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3EA9E1A-CBE5-D852-AA3C-51CB357FAD13}"/>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4" name="Footer Placeholder 3">
            <a:extLst>
              <a:ext uri="{FF2B5EF4-FFF2-40B4-BE49-F238E27FC236}">
                <a16:creationId xmlns:a16="http://schemas.microsoft.com/office/drawing/2014/main" id="{61880867-B9B5-E0CA-D8E1-E9FA45723E7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5600734-BFBB-0377-C091-400C2B280A72}"/>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22007328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BC1ADF-8E3B-E864-AD5A-93050177F4C2}"/>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3" name="Footer Placeholder 2">
            <a:extLst>
              <a:ext uri="{FF2B5EF4-FFF2-40B4-BE49-F238E27FC236}">
                <a16:creationId xmlns:a16="http://schemas.microsoft.com/office/drawing/2014/main" id="{F21F8344-6404-B9E4-EBFE-FE861D0028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114A4C-1DB1-ACEC-3DBE-24AD8C468839}"/>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11207341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9DC99-1D99-9B17-839D-A2541B1C49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1D7BEA-AE79-1E4F-9033-A703AB0895A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B1D3983-C475-E285-BF4F-99D4B1B2AE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AFEE47-5ADC-2759-12C1-DBD1C25ED2D5}"/>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6" name="Footer Placeholder 5">
            <a:extLst>
              <a:ext uri="{FF2B5EF4-FFF2-40B4-BE49-F238E27FC236}">
                <a16:creationId xmlns:a16="http://schemas.microsoft.com/office/drawing/2014/main" id="{A9B4E217-0813-CE49-A264-EF84838E17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BD2AFB-A538-B09D-8403-3F74B56E989A}"/>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37286643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34628-8B77-205D-A44C-1F733D7AA9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89CF45-41EF-FEAB-5D42-9B06EF53DD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1D5A21E-A709-F359-81FD-63B11ABDC8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0BC187-C09A-62B5-EB66-7F452AF6438B}"/>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6" name="Footer Placeholder 5">
            <a:extLst>
              <a:ext uri="{FF2B5EF4-FFF2-40B4-BE49-F238E27FC236}">
                <a16:creationId xmlns:a16="http://schemas.microsoft.com/office/drawing/2014/main" id="{2A76AC75-1C3B-FFAF-F127-A6FD058CB0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0AD99B-D14F-F5C7-B976-07F033E645F4}"/>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8743826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FB6FA-3191-5076-33F5-B6C727756B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CCA159-EFAF-71A9-6AC6-D243F23504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6DC219-DA36-D162-1F44-32225E887A16}"/>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5" name="Footer Placeholder 4">
            <a:extLst>
              <a:ext uri="{FF2B5EF4-FFF2-40B4-BE49-F238E27FC236}">
                <a16:creationId xmlns:a16="http://schemas.microsoft.com/office/drawing/2014/main" id="{00D00A88-75BF-A027-CF41-2FA59AA5C0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54AE81-A61B-1E0F-3044-E21CFF6738ED}"/>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476351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590551" y="1945217"/>
            <a:ext cx="5181600" cy="4190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8" name="Footer Placeholder 7"/>
          <p:cNvSpPr>
            <a:spLocks noGrp="1"/>
          </p:cNvSpPr>
          <p:nvPr>
            <p:ph type="ftr" sz="quarter" idx="10"/>
          </p:nvPr>
        </p:nvSpPr>
        <p:spPr/>
        <p:txBody>
          <a:bodyPr/>
          <a:lstStyle/>
          <a:p>
            <a:endParaRPr lang="en-US"/>
          </a:p>
        </p:txBody>
      </p:sp>
      <p:sp>
        <p:nvSpPr>
          <p:cNvPr id="9" name="Content Placeholder 2"/>
          <p:cNvSpPr>
            <a:spLocks noGrp="1"/>
          </p:cNvSpPr>
          <p:nvPr>
            <p:ph sz="half" idx="11"/>
          </p:nvPr>
        </p:nvSpPr>
        <p:spPr>
          <a:xfrm>
            <a:off x="6416981" y="1945217"/>
            <a:ext cx="5181600" cy="4190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extLst>
      <p:ext uri="{BB962C8B-B14F-4D97-AF65-F5344CB8AC3E}">
        <p14:creationId xmlns:p14="http://schemas.microsoft.com/office/powerpoint/2010/main" val="27603966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FFF3A4-CDB7-6B8C-B70B-FED04AF15D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A718C3-6625-4785-74FA-CA44D25606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A4A4A3-3F74-866B-8DD7-FF29893EC2E1}"/>
              </a:ext>
            </a:extLst>
          </p:cNvPr>
          <p:cNvSpPr>
            <a:spLocks noGrp="1"/>
          </p:cNvSpPr>
          <p:nvPr>
            <p:ph type="dt" sz="half" idx="10"/>
          </p:nvPr>
        </p:nvSpPr>
        <p:spPr/>
        <p:txBody>
          <a:bodyPr/>
          <a:lstStyle/>
          <a:p>
            <a:fld id="{57C7D9B7-B47A-9646-9421-D1506BF9DBD1}" type="datetimeFigureOut">
              <a:rPr lang="en-US" smtClean="0"/>
              <a:t>5/25/2023</a:t>
            </a:fld>
            <a:endParaRPr lang="en-US"/>
          </a:p>
        </p:txBody>
      </p:sp>
      <p:sp>
        <p:nvSpPr>
          <p:cNvPr id="5" name="Footer Placeholder 4">
            <a:extLst>
              <a:ext uri="{FF2B5EF4-FFF2-40B4-BE49-F238E27FC236}">
                <a16:creationId xmlns:a16="http://schemas.microsoft.com/office/drawing/2014/main" id="{B1BA4C80-16F0-581D-E609-E521E7DA46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B98D9D-D980-E681-E000-FE0FB57C1113}"/>
              </a:ext>
            </a:extLst>
          </p:cNvPr>
          <p:cNvSpPr>
            <a:spLocks noGrp="1"/>
          </p:cNvSpPr>
          <p:nvPr>
            <p:ph type="sldNum" sz="quarter" idx="12"/>
          </p:nvPr>
        </p:nvSpPr>
        <p:spPr/>
        <p:txBody>
          <a:bodyPr/>
          <a:lstStyle/>
          <a:p>
            <a:fld id="{B04A38EB-231C-4140-83CD-1199A76DAE3A}" type="slidenum">
              <a:rPr lang="en-US" smtClean="0"/>
              <a:t>‹#›</a:t>
            </a:fld>
            <a:endParaRPr lang="en-US"/>
          </a:p>
        </p:txBody>
      </p:sp>
    </p:spTree>
    <p:extLst>
      <p:ext uri="{BB962C8B-B14F-4D97-AF65-F5344CB8AC3E}">
        <p14:creationId xmlns:p14="http://schemas.microsoft.com/office/powerpoint/2010/main" val="4087971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6" name="Footer Placeholder 5"/>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533842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Blank">
    <p:bg>
      <p:bgPr>
        <a:solidFill>
          <a:schemeClr val="bg1"/>
        </a:solidFill>
        <a:effectLst/>
      </p:bgPr>
    </p:bg>
    <p:spTree>
      <p:nvGrpSpPr>
        <p:cNvPr id="1" name=""/>
        <p:cNvGrpSpPr/>
        <p:nvPr/>
      </p:nvGrpSpPr>
      <p:grpSpPr>
        <a:xfrm>
          <a:off x="0" y="0"/>
          <a:ext cx="0" cy="0"/>
          <a:chOff x="0" y="0"/>
          <a:chExt cx="0" cy="0"/>
        </a:xfrm>
      </p:grpSpPr>
      <p:pic>
        <p:nvPicPr>
          <p:cNvPr id="7" name="Picture 6" descr="A purple and tan text on a black background&#10;&#10;Description automatically generated with low confidence">
            <a:extLst>
              <a:ext uri="{FF2B5EF4-FFF2-40B4-BE49-F238E27FC236}">
                <a16:creationId xmlns:a16="http://schemas.microsoft.com/office/drawing/2014/main" id="{2B1CFC8B-3FF4-08D1-BCFC-98E0D161FC87}"/>
              </a:ext>
            </a:extLst>
          </p:cNvPr>
          <p:cNvPicPr>
            <a:picLocks noChangeAspect="1"/>
          </p:cNvPicPr>
          <p:nvPr userDrawn="1"/>
        </p:nvPicPr>
        <p:blipFill>
          <a:blip r:embed="rId2"/>
          <a:stretch>
            <a:fillRect/>
          </a:stretch>
        </p:blipFill>
        <p:spPr>
          <a:xfrm>
            <a:off x="663241" y="635206"/>
            <a:ext cx="4371055" cy="1181068"/>
          </a:xfrm>
          <a:prstGeom prst="rect">
            <a:avLst/>
          </a:prstGeom>
        </p:spPr>
      </p:pic>
      <p:pic>
        <p:nvPicPr>
          <p:cNvPr id="8" name="Picture 7" descr="Icon&#10;&#10;Description automatically generated">
            <a:extLst>
              <a:ext uri="{FF2B5EF4-FFF2-40B4-BE49-F238E27FC236}">
                <a16:creationId xmlns:a16="http://schemas.microsoft.com/office/drawing/2014/main" id="{8741C48B-7E97-FF85-FD74-93BD5EB8EA7A}"/>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11567" t="2939" b="12546"/>
          <a:stretch/>
        </p:blipFill>
        <p:spPr>
          <a:xfrm>
            <a:off x="0" y="0"/>
            <a:ext cx="12192000" cy="6858000"/>
          </a:xfrm>
          <a:prstGeom prst="rect">
            <a:avLst/>
          </a:prstGeom>
        </p:spPr>
      </p:pic>
      <p:pic>
        <p:nvPicPr>
          <p:cNvPr id="9" name="Picture 8" descr="Icon&#10;&#10;Description automatically generated">
            <a:extLst>
              <a:ext uri="{FF2B5EF4-FFF2-40B4-BE49-F238E27FC236}">
                <a16:creationId xmlns:a16="http://schemas.microsoft.com/office/drawing/2014/main" id="{73FDD37A-1036-1A2C-F2AB-A5B7C823831B}"/>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11567" t="2939" b="12546"/>
          <a:stretch/>
        </p:blipFill>
        <p:spPr>
          <a:xfrm>
            <a:off x="0" y="0"/>
            <a:ext cx="12192000" cy="6858000"/>
          </a:xfrm>
          <a:prstGeom prst="rect">
            <a:avLst/>
          </a:prstGeom>
        </p:spPr>
      </p:pic>
      <p:pic>
        <p:nvPicPr>
          <p:cNvPr id="12" name="Picture 11" descr="Icon&#10;&#10;Description automatically generated">
            <a:extLst>
              <a:ext uri="{FF2B5EF4-FFF2-40B4-BE49-F238E27FC236}">
                <a16:creationId xmlns:a16="http://schemas.microsoft.com/office/drawing/2014/main" id="{816D133D-28F6-7E55-1A0E-59D612CEFD5E}"/>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11567" t="2939" b="12546"/>
          <a:stretch/>
        </p:blipFill>
        <p:spPr>
          <a:xfrm>
            <a:off x="0" y="0"/>
            <a:ext cx="12192000" cy="6858000"/>
          </a:xfrm>
          <a:prstGeom prst="rect">
            <a:avLst/>
          </a:prstGeom>
        </p:spPr>
      </p:pic>
    </p:spTree>
    <p:extLst>
      <p:ext uri="{BB962C8B-B14F-4D97-AF65-F5344CB8AC3E}">
        <p14:creationId xmlns:p14="http://schemas.microsoft.com/office/powerpoint/2010/main" val="3409388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1_Blank">
    <p:bg>
      <p:bgPr>
        <a:solidFill>
          <a:schemeClr val="bg1"/>
        </a:solidFill>
        <a:effectLst/>
      </p:bgPr>
    </p:bg>
    <p:spTree>
      <p:nvGrpSpPr>
        <p:cNvPr id="1" name=""/>
        <p:cNvGrpSpPr/>
        <p:nvPr/>
      </p:nvGrpSpPr>
      <p:grpSpPr>
        <a:xfrm>
          <a:off x="0" y="0"/>
          <a:ext cx="0" cy="0"/>
          <a:chOff x="0" y="0"/>
          <a:chExt cx="0" cy="0"/>
        </a:xfrm>
      </p:grpSpPr>
      <p:pic>
        <p:nvPicPr>
          <p:cNvPr id="8" name="Picture 7" descr="Icon&#10;&#10;Description automatically generated">
            <a:extLst>
              <a:ext uri="{FF2B5EF4-FFF2-40B4-BE49-F238E27FC236}">
                <a16:creationId xmlns:a16="http://schemas.microsoft.com/office/drawing/2014/main" id="{8741C48B-7E97-FF85-FD74-93BD5EB8EA7A}"/>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11567" t="2939" b="12546"/>
          <a:stretch/>
        </p:blipFill>
        <p:spPr>
          <a:xfrm>
            <a:off x="0" y="0"/>
            <a:ext cx="12192000" cy="6858000"/>
          </a:xfrm>
          <a:prstGeom prst="rect">
            <a:avLst/>
          </a:prstGeom>
        </p:spPr>
      </p:pic>
      <p:pic>
        <p:nvPicPr>
          <p:cNvPr id="9" name="Picture 8" descr="Icon&#10;&#10;Description automatically generated">
            <a:extLst>
              <a:ext uri="{FF2B5EF4-FFF2-40B4-BE49-F238E27FC236}">
                <a16:creationId xmlns:a16="http://schemas.microsoft.com/office/drawing/2014/main" id="{73FDD37A-1036-1A2C-F2AB-A5B7C823831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11567" t="2939" b="12546"/>
          <a:stretch/>
        </p:blipFill>
        <p:spPr>
          <a:xfrm>
            <a:off x="0" y="0"/>
            <a:ext cx="12192000" cy="6858000"/>
          </a:xfrm>
          <a:prstGeom prst="rect">
            <a:avLst/>
          </a:prstGeom>
        </p:spPr>
      </p:pic>
      <p:pic>
        <p:nvPicPr>
          <p:cNvPr id="12" name="Picture 11" descr="Icon&#10;&#10;Description automatically generated">
            <a:extLst>
              <a:ext uri="{FF2B5EF4-FFF2-40B4-BE49-F238E27FC236}">
                <a16:creationId xmlns:a16="http://schemas.microsoft.com/office/drawing/2014/main" id="{816D133D-28F6-7E55-1A0E-59D612CEFD5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11567" t="2939" b="12546"/>
          <a:stretch/>
        </p:blipFill>
        <p:spPr>
          <a:xfrm>
            <a:off x="0" y="0"/>
            <a:ext cx="12192000" cy="6858000"/>
          </a:xfrm>
          <a:prstGeom prst="rect">
            <a:avLst/>
          </a:prstGeom>
        </p:spPr>
      </p:pic>
      <p:pic>
        <p:nvPicPr>
          <p:cNvPr id="7" name="Picture 6" descr="A purple and tan text on a black background&#10;&#10;Description automatically generated with low confidence">
            <a:extLst>
              <a:ext uri="{FF2B5EF4-FFF2-40B4-BE49-F238E27FC236}">
                <a16:creationId xmlns:a16="http://schemas.microsoft.com/office/drawing/2014/main" id="{2B1CFC8B-3FF4-08D1-BCFC-98E0D161FC87}"/>
              </a:ext>
            </a:extLst>
          </p:cNvPr>
          <p:cNvPicPr>
            <a:picLocks noChangeAspect="1"/>
          </p:cNvPicPr>
          <p:nvPr userDrawn="1"/>
        </p:nvPicPr>
        <p:blipFill>
          <a:blip r:embed="rId3"/>
          <a:stretch>
            <a:fillRect/>
          </a:stretch>
        </p:blipFill>
        <p:spPr>
          <a:xfrm>
            <a:off x="663241" y="635206"/>
            <a:ext cx="4371055" cy="1181068"/>
          </a:xfrm>
          <a:prstGeom prst="rect">
            <a:avLst/>
          </a:prstGeom>
        </p:spPr>
      </p:pic>
    </p:spTree>
    <p:extLst>
      <p:ext uri="{BB962C8B-B14F-4D97-AF65-F5344CB8AC3E}">
        <p14:creationId xmlns:p14="http://schemas.microsoft.com/office/powerpoint/2010/main" val="12273895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Title Slide">
    <p:bg>
      <p:bgPr>
        <a:solidFill>
          <a:schemeClr val="accent5"/>
        </a:solidFill>
        <a:effectLst/>
      </p:bgPr>
    </p:bg>
    <p:spTree>
      <p:nvGrpSpPr>
        <p:cNvPr id="1" name=""/>
        <p:cNvGrpSpPr/>
        <p:nvPr/>
      </p:nvGrpSpPr>
      <p:grpSpPr>
        <a:xfrm>
          <a:off x="0" y="0"/>
          <a:ext cx="0" cy="0"/>
          <a:chOff x="0" y="0"/>
          <a:chExt cx="0" cy="0"/>
        </a:xfrm>
      </p:grpSpPr>
      <p:pic>
        <p:nvPicPr>
          <p:cNvPr id="2" name="Picture 1" descr="Icon&#10;&#10;Description automatically generated">
            <a:extLst>
              <a:ext uri="{FF2B5EF4-FFF2-40B4-BE49-F238E27FC236}">
                <a16:creationId xmlns:a16="http://schemas.microsoft.com/office/drawing/2014/main" id="{7E4B4B13-CB41-F427-9803-686395C262B3}"/>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11567" t="2939" b="12546"/>
          <a:stretch/>
        </p:blipFill>
        <p:spPr>
          <a:xfrm>
            <a:off x="0" y="0"/>
            <a:ext cx="12192000" cy="6858000"/>
          </a:xfrm>
          <a:prstGeom prst="rect">
            <a:avLst/>
          </a:prstGeom>
        </p:spPr>
      </p:pic>
      <p:pic>
        <p:nvPicPr>
          <p:cNvPr id="3" name="Picture 2" descr="A black background with white text&#10;&#10;Description automatically generated with low confidence">
            <a:extLst>
              <a:ext uri="{FF2B5EF4-FFF2-40B4-BE49-F238E27FC236}">
                <a16:creationId xmlns:a16="http://schemas.microsoft.com/office/drawing/2014/main" id="{7749ED6E-D2BC-EDE2-FA66-18A957FC57C4}"/>
              </a:ext>
            </a:extLst>
          </p:cNvPr>
          <p:cNvPicPr>
            <a:picLocks noChangeAspect="1"/>
          </p:cNvPicPr>
          <p:nvPr userDrawn="1"/>
        </p:nvPicPr>
        <p:blipFill>
          <a:blip r:embed="rId3"/>
          <a:stretch>
            <a:fillRect/>
          </a:stretch>
        </p:blipFill>
        <p:spPr>
          <a:xfrm>
            <a:off x="663241" y="635206"/>
            <a:ext cx="4371055" cy="1181068"/>
          </a:xfrm>
          <a:prstGeom prst="rect">
            <a:avLst/>
          </a:prstGeom>
        </p:spPr>
      </p:pic>
    </p:spTree>
    <p:extLst>
      <p:ext uri="{BB962C8B-B14F-4D97-AF65-F5344CB8AC3E}">
        <p14:creationId xmlns:p14="http://schemas.microsoft.com/office/powerpoint/2010/main" val="32534935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chemeClr val="accent5"/>
        </a:solidFill>
        <a:effectLst/>
      </p:bgPr>
    </p:bg>
    <p:spTree>
      <p:nvGrpSpPr>
        <p:cNvPr id="1" name=""/>
        <p:cNvGrpSpPr/>
        <p:nvPr/>
      </p:nvGrpSpPr>
      <p:grpSpPr>
        <a:xfrm>
          <a:off x="0" y="0"/>
          <a:ext cx="0" cy="0"/>
          <a:chOff x="0" y="0"/>
          <a:chExt cx="0" cy="0"/>
        </a:xfrm>
      </p:grpSpPr>
      <p:pic>
        <p:nvPicPr>
          <p:cNvPr id="2" name="Picture 1" descr="Icon&#10;&#10;Description automatically generated">
            <a:extLst>
              <a:ext uri="{FF2B5EF4-FFF2-40B4-BE49-F238E27FC236}">
                <a16:creationId xmlns:a16="http://schemas.microsoft.com/office/drawing/2014/main" id="{7E4B4B13-CB41-F427-9803-686395C262B3}"/>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11567" t="2939" b="12546"/>
          <a:stretch/>
        </p:blipFill>
        <p:spPr>
          <a:xfrm>
            <a:off x="0" y="0"/>
            <a:ext cx="12192000" cy="6858000"/>
          </a:xfrm>
          <a:prstGeom prst="rect">
            <a:avLst/>
          </a:prstGeom>
        </p:spPr>
      </p:pic>
      <p:pic>
        <p:nvPicPr>
          <p:cNvPr id="3" name="Picture 2" descr="A black background with white text&#10;&#10;Description automatically generated with low confidence">
            <a:extLst>
              <a:ext uri="{FF2B5EF4-FFF2-40B4-BE49-F238E27FC236}">
                <a16:creationId xmlns:a16="http://schemas.microsoft.com/office/drawing/2014/main" id="{7749ED6E-D2BC-EDE2-FA66-18A957FC57C4}"/>
              </a:ext>
            </a:extLst>
          </p:cNvPr>
          <p:cNvPicPr>
            <a:picLocks noChangeAspect="1"/>
          </p:cNvPicPr>
          <p:nvPr userDrawn="1"/>
        </p:nvPicPr>
        <p:blipFill>
          <a:blip r:embed="rId3"/>
          <a:stretch>
            <a:fillRect/>
          </a:stretch>
        </p:blipFill>
        <p:spPr>
          <a:xfrm>
            <a:off x="663241" y="635206"/>
            <a:ext cx="4371055" cy="1181068"/>
          </a:xfrm>
          <a:prstGeom prst="rect">
            <a:avLst/>
          </a:prstGeom>
        </p:spPr>
      </p:pic>
    </p:spTree>
    <p:extLst>
      <p:ext uri="{BB962C8B-B14F-4D97-AF65-F5344CB8AC3E}">
        <p14:creationId xmlns:p14="http://schemas.microsoft.com/office/powerpoint/2010/main" val="4085463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ver">
    <p:bg>
      <p:bgPr>
        <a:solidFill>
          <a:schemeClr val="bg1"/>
        </a:solidFill>
        <a:effectLst/>
      </p:bgPr>
    </p:bg>
    <p:spTree>
      <p:nvGrpSpPr>
        <p:cNvPr id="1" name=""/>
        <p:cNvGrpSpPr/>
        <p:nvPr/>
      </p:nvGrpSpPr>
      <p:grpSpPr>
        <a:xfrm>
          <a:off x="0" y="0"/>
          <a:ext cx="0" cy="0"/>
          <a:chOff x="0" y="0"/>
          <a:chExt cx="0" cy="0"/>
        </a:xfrm>
      </p:grpSpPr>
      <p:pic>
        <p:nvPicPr>
          <p:cNvPr id="4" name="Picture 3" descr="A picture containing sky, outdoor, road, highway&#10;&#10;Description automatically generated">
            <a:extLst>
              <a:ext uri="{FF2B5EF4-FFF2-40B4-BE49-F238E27FC236}">
                <a16:creationId xmlns:a16="http://schemas.microsoft.com/office/drawing/2014/main" id="{F6C3DA3B-3983-46B1-BE5F-30E87188C6E3}"/>
              </a:ext>
            </a:extLst>
          </p:cNvPr>
          <p:cNvPicPr>
            <a:picLocks noChangeAspect="1"/>
          </p:cNvPicPr>
          <p:nvPr userDrawn="1"/>
        </p:nvPicPr>
        <p:blipFill rotWithShape="1">
          <a:blip r:embed="rId2"/>
          <a:srcRect t="4519" b="11149"/>
          <a:stretch/>
        </p:blipFill>
        <p:spPr>
          <a:xfrm>
            <a:off x="0" y="0"/>
            <a:ext cx="12192000" cy="6858000"/>
          </a:xfrm>
          <a:prstGeom prst="rect">
            <a:avLst/>
          </a:prstGeom>
        </p:spPr>
      </p:pic>
      <p:sp>
        <p:nvSpPr>
          <p:cNvPr id="5" name="Rectangle 4">
            <a:extLst>
              <a:ext uri="{FF2B5EF4-FFF2-40B4-BE49-F238E27FC236}">
                <a16:creationId xmlns:a16="http://schemas.microsoft.com/office/drawing/2014/main" id="{A8A5CF8F-3CF2-AB7D-9EC4-AAC4BF8D6147}"/>
              </a:ext>
            </a:extLst>
          </p:cNvPr>
          <p:cNvSpPr/>
          <p:nvPr userDrawn="1"/>
        </p:nvSpPr>
        <p:spPr>
          <a:xfrm>
            <a:off x="0" y="0"/>
            <a:ext cx="12192000" cy="6858000"/>
          </a:xfrm>
          <a:prstGeom prst="rect">
            <a:avLst/>
          </a:prstGeom>
          <a:gradFill>
            <a:gsLst>
              <a:gs pos="47000">
                <a:srgbClr val="322073">
                  <a:alpha val="80000"/>
                </a:srgbClr>
              </a:gs>
              <a:gs pos="23000">
                <a:schemeClr val="accent4"/>
              </a:gs>
              <a:gs pos="85000">
                <a:schemeClr val="accent4">
                  <a:alpha val="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 icon&#10;&#10;Description automatically generated">
            <a:extLst>
              <a:ext uri="{FF2B5EF4-FFF2-40B4-BE49-F238E27FC236}">
                <a16:creationId xmlns:a16="http://schemas.microsoft.com/office/drawing/2014/main" id="{AE11AD50-BEA5-CCD8-B523-672B11D3FD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03253" y="651003"/>
            <a:ext cx="1075267" cy="1075267"/>
          </a:xfrm>
          <a:prstGeom prst="rect">
            <a:avLst/>
          </a:prstGeom>
        </p:spPr>
      </p:pic>
      <p:sp>
        <p:nvSpPr>
          <p:cNvPr id="9" name="Title 1">
            <a:extLst>
              <a:ext uri="{FF2B5EF4-FFF2-40B4-BE49-F238E27FC236}">
                <a16:creationId xmlns:a16="http://schemas.microsoft.com/office/drawing/2014/main" id="{79221A59-1447-410B-468A-360065D6FF48}"/>
              </a:ext>
            </a:extLst>
          </p:cNvPr>
          <p:cNvSpPr>
            <a:spLocks noGrp="1"/>
          </p:cNvSpPr>
          <p:nvPr>
            <p:ph type="ctrTitle" idx="4294967295"/>
          </p:nvPr>
        </p:nvSpPr>
        <p:spPr>
          <a:xfrm>
            <a:off x="627681" y="3565525"/>
            <a:ext cx="8415338" cy="1885950"/>
          </a:xfrm>
        </p:spPr>
        <p:txBody>
          <a:bodyPr>
            <a:normAutofit/>
          </a:bodyPr>
          <a:lstStyle/>
          <a:p>
            <a:pPr>
              <a:lnSpc>
                <a:spcPct val="100000"/>
              </a:lnSpc>
            </a:pPr>
            <a:endParaRPr lang="en-US" sz="4800" dirty="0">
              <a:solidFill>
                <a:schemeClr val="bg1"/>
              </a:solidFill>
            </a:endParaRPr>
          </a:p>
        </p:txBody>
      </p:sp>
      <p:sp>
        <p:nvSpPr>
          <p:cNvPr id="11" name="Subtitle 2">
            <a:extLst>
              <a:ext uri="{FF2B5EF4-FFF2-40B4-BE49-F238E27FC236}">
                <a16:creationId xmlns:a16="http://schemas.microsoft.com/office/drawing/2014/main" id="{54C883AA-CCF6-B120-F16C-FB45BA8BF5F4}"/>
              </a:ext>
            </a:extLst>
          </p:cNvPr>
          <p:cNvSpPr>
            <a:spLocks noGrp="1"/>
          </p:cNvSpPr>
          <p:nvPr>
            <p:ph type="subTitle" idx="4294967295"/>
          </p:nvPr>
        </p:nvSpPr>
        <p:spPr>
          <a:xfrm>
            <a:off x="627681" y="5532438"/>
            <a:ext cx="7259638" cy="727075"/>
          </a:xfrm>
        </p:spPr>
        <p:txBody>
          <a:bodyPr>
            <a:noAutofit/>
          </a:bodyPr>
          <a:lstStyle/>
          <a:p>
            <a:pPr marL="0" indent="0">
              <a:buNone/>
            </a:pPr>
            <a:endParaRPr lang="en-US" dirty="0">
              <a:solidFill>
                <a:schemeClr val="accent1"/>
              </a:solidFill>
            </a:endParaRPr>
          </a:p>
        </p:txBody>
      </p:sp>
      <p:sp>
        <p:nvSpPr>
          <p:cNvPr id="2" name="Rectangle 1">
            <a:extLst>
              <a:ext uri="{FF2B5EF4-FFF2-40B4-BE49-F238E27FC236}">
                <a16:creationId xmlns:a16="http://schemas.microsoft.com/office/drawing/2014/main" id="{E17601CD-480E-D6FC-23CB-5058C7B6F41C}"/>
              </a:ext>
            </a:extLst>
          </p:cNvPr>
          <p:cNvSpPr/>
          <p:nvPr userDrawn="1"/>
        </p:nvSpPr>
        <p:spPr>
          <a:xfrm>
            <a:off x="314400" y="324000"/>
            <a:ext cx="11563200" cy="6210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Triangle 7">
            <a:extLst>
              <a:ext uri="{FF2B5EF4-FFF2-40B4-BE49-F238E27FC236}">
                <a16:creationId xmlns:a16="http://schemas.microsoft.com/office/drawing/2014/main" id="{70DBA156-AE65-7EF0-C2CF-B9F884CEB448}"/>
              </a:ext>
            </a:extLst>
          </p:cNvPr>
          <p:cNvSpPr/>
          <p:nvPr userDrawn="1"/>
        </p:nvSpPr>
        <p:spPr>
          <a:xfrm flipH="1">
            <a:off x="9312000" y="3978000"/>
            <a:ext cx="2880000" cy="28800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2019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90551" y="1945217"/>
            <a:ext cx="11006400" cy="419040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2" name="Title Placeholder 1"/>
          <p:cNvSpPr>
            <a:spLocks noGrp="1"/>
          </p:cNvSpPr>
          <p:nvPr>
            <p:ph type="title"/>
          </p:nvPr>
        </p:nvSpPr>
        <p:spPr>
          <a:xfrm>
            <a:off x="590549" y="431995"/>
            <a:ext cx="9720769" cy="1075267"/>
          </a:xfrm>
          <a:prstGeom prst="rect">
            <a:avLst/>
          </a:prstGeom>
        </p:spPr>
        <p:txBody>
          <a:bodyPr vert="horz" lIns="0" tIns="0" rIns="0" bIns="0" rtlCol="0" anchor="b" anchorCtr="0">
            <a:normAutofit/>
          </a:bodyPr>
          <a:lstStyle/>
          <a:p>
            <a:r>
              <a:rPr lang="en-GB"/>
              <a:t>Click to edit Master title style</a:t>
            </a:r>
            <a:endParaRPr lang="en-GB" dirty="0"/>
          </a:p>
        </p:txBody>
      </p:sp>
      <p:sp>
        <p:nvSpPr>
          <p:cNvPr id="11" name="Footer Placeholder 4"/>
          <p:cNvSpPr>
            <a:spLocks noGrp="1"/>
          </p:cNvSpPr>
          <p:nvPr>
            <p:ph type="ftr" sz="quarter" idx="3"/>
          </p:nvPr>
        </p:nvSpPr>
        <p:spPr>
          <a:xfrm>
            <a:off x="9353550" y="6451600"/>
            <a:ext cx="2245031" cy="289384"/>
          </a:xfrm>
          <a:prstGeom prst="rect">
            <a:avLst/>
          </a:prstGeom>
        </p:spPr>
        <p:txBody>
          <a:bodyPr lIns="0" rIns="0" anchor="ctr"/>
          <a:lstStyle>
            <a:lvl1pPr algn="r" fontAlgn="auto">
              <a:spcBef>
                <a:spcPts val="0"/>
              </a:spcBef>
              <a:spcAft>
                <a:spcPts val="0"/>
              </a:spcAft>
              <a:defRPr sz="1067" dirty="0" smtClean="0">
                <a:solidFill>
                  <a:schemeClr val="tx2"/>
                </a:solidFill>
                <a:latin typeface="+mn-lt"/>
                <a:ea typeface="+mn-ea"/>
                <a:cs typeface="Verdana"/>
              </a:defRPr>
            </a:lvl1pPr>
          </a:lstStyle>
          <a:p>
            <a:endParaRPr lang="en-US"/>
          </a:p>
        </p:txBody>
      </p:sp>
    </p:spTree>
    <p:extLst>
      <p:ext uri="{BB962C8B-B14F-4D97-AF65-F5344CB8AC3E}">
        <p14:creationId xmlns:p14="http://schemas.microsoft.com/office/powerpoint/2010/main" val="226321682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70" r:id="rId6"/>
    <p:sldLayoutId id="2147483668" r:id="rId7"/>
    <p:sldLayoutId id="2147483669" r:id="rId8"/>
  </p:sldLayoutIdLst>
  <p:txStyles>
    <p:titleStyle>
      <a:lvl1pPr algn="l" defTabSz="914377" rtl="0" eaLnBrk="1" latinLnBrk="0" hangingPunct="1">
        <a:lnSpc>
          <a:spcPts val="3467"/>
        </a:lnSpc>
        <a:spcBef>
          <a:spcPct val="0"/>
        </a:spcBef>
        <a:buNone/>
        <a:defRPr sz="2933" b="1" kern="1200">
          <a:solidFill>
            <a:schemeClr val="tx1"/>
          </a:solidFill>
          <a:latin typeface="+mj-lt"/>
          <a:ea typeface="+mj-ea"/>
          <a:cs typeface="+mj-cs"/>
        </a:defRPr>
      </a:lvl1pPr>
    </p:titleStyle>
    <p:bodyStyle>
      <a:lvl1pPr marL="228594" indent="-228594" algn="l" defTabSz="914377" rtl="0" eaLnBrk="1" latinLnBrk="0" hangingPunct="1">
        <a:lnSpc>
          <a:spcPct val="100000"/>
        </a:lnSpc>
        <a:spcBef>
          <a:spcPts val="400"/>
        </a:spcBef>
        <a:spcAft>
          <a:spcPts val="400"/>
        </a:spcAft>
        <a:buClr>
          <a:schemeClr val="accent1"/>
        </a:buClr>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100000"/>
        </a:lnSpc>
        <a:spcBef>
          <a:spcPts val="400"/>
        </a:spcBef>
        <a:spcAft>
          <a:spcPts val="400"/>
        </a:spcAft>
        <a:buClr>
          <a:schemeClr val="accent2"/>
        </a:buClr>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100000"/>
        </a:lnSpc>
        <a:spcBef>
          <a:spcPts val="400"/>
        </a:spcBef>
        <a:spcAft>
          <a:spcPts val="400"/>
        </a:spcAft>
        <a:buClr>
          <a:schemeClr val="accent3"/>
        </a:buClr>
        <a:buFont typeface="Arial" panose="020B0604020202020204" pitchFamily="34" charset="0"/>
        <a:buChar char="•"/>
        <a:defRPr sz="1867" kern="1200">
          <a:solidFill>
            <a:schemeClr val="tx1"/>
          </a:solidFill>
          <a:latin typeface="+mn-lt"/>
          <a:ea typeface="+mn-ea"/>
          <a:cs typeface="+mn-cs"/>
        </a:defRPr>
      </a:lvl3pPr>
      <a:lvl4pPr marL="1600160" indent="-228594" algn="l" defTabSz="914377" rtl="0" eaLnBrk="1" latinLnBrk="0" hangingPunct="1">
        <a:lnSpc>
          <a:spcPct val="100000"/>
        </a:lnSpc>
        <a:spcBef>
          <a:spcPts val="400"/>
        </a:spcBef>
        <a:spcAft>
          <a:spcPts val="400"/>
        </a:spcAft>
        <a:buClr>
          <a:schemeClr val="accent5"/>
        </a:buClr>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100000"/>
        </a:lnSpc>
        <a:spcBef>
          <a:spcPts val="400"/>
        </a:spcBef>
        <a:spcAft>
          <a:spcPts val="400"/>
        </a:spcAft>
        <a:buClr>
          <a:schemeClr val="accent4"/>
        </a:buClr>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90551" y="1945217"/>
            <a:ext cx="11006400" cy="419040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2" name="Title Placeholder 1"/>
          <p:cNvSpPr>
            <a:spLocks noGrp="1"/>
          </p:cNvSpPr>
          <p:nvPr>
            <p:ph type="title"/>
          </p:nvPr>
        </p:nvSpPr>
        <p:spPr>
          <a:xfrm>
            <a:off x="590549" y="431995"/>
            <a:ext cx="9720769" cy="1075267"/>
          </a:xfrm>
          <a:prstGeom prst="rect">
            <a:avLst/>
          </a:prstGeom>
        </p:spPr>
        <p:txBody>
          <a:bodyPr vert="horz" lIns="0" tIns="0" rIns="0" bIns="0" rtlCol="0" anchor="b" anchorCtr="0">
            <a:normAutofit/>
          </a:bodyPr>
          <a:lstStyle/>
          <a:p>
            <a:r>
              <a:rPr lang="en-GB"/>
              <a:t>Click to edit Master title style</a:t>
            </a:r>
            <a:endParaRPr lang="en-GB" dirty="0"/>
          </a:p>
        </p:txBody>
      </p:sp>
    </p:spTree>
    <p:extLst>
      <p:ext uri="{BB962C8B-B14F-4D97-AF65-F5344CB8AC3E}">
        <p14:creationId xmlns:p14="http://schemas.microsoft.com/office/powerpoint/2010/main" val="114908810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377" rtl="0" eaLnBrk="1" latinLnBrk="0" hangingPunct="1">
        <a:lnSpc>
          <a:spcPts val="3467"/>
        </a:lnSpc>
        <a:spcBef>
          <a:spcPct val="0"/>
        </a:spcBef>
        <a:buNone/>
        <a:defRPr sz="2933" b="1" kern="1200">
          <a:solidFill>
            <a:schemeClr val="tx1"/>
          </a:solidFill>
          <a:latin typeface="+mj-lt"/>
          <a:ea typeface="+mj-ea"/>
          <a:cs typeface="+mj-cs"/>
        </a:defRPr>
      </a:lvl1pPr>
    </p:titleStyle>
    <p:bodyStyle>
      <a:lvl1pPr marL="228594" indent="-228594" algn="l" defTabSz="914377" rtl="0" eaLnBrk="1" latinLnBrk="0" hangingPunct="1">
        <a:lnSpc>
          <a:spcPct val="100000"/>
        </a:lnSpc>
        <a:spcBef>
          <a:spcPts val="400"/>
        </a:spcBef>
        <a:spcAft>
          <a:spcPts val="400"/>
        </a:spcAft>
        <a:buClr>
          <a:schemeClr val="accent1"/>
        </a:buClr>
        <a:buFont typeface="Arial" panose="020B0604020202020204" pitchFamily="34" charset="0"/>
        <a:buChar char="•"/>
        <a:defRPr sz="2400" kern="1200">
          <a:solidFill>
            <a:schemeClr val="tx1"/>
          </a:solidFill>
          <a:latin typeface="+mn-lt"/>
          <a:ea typeface="+mn-ea"/>
          <a:cs typeface="+mn-cs"/>
        </a:defRPr>
      </a:lvl1pPr>
      <a:lvl2pPr marL="685783" indent="-228594" algn="l" defTabSz="914377" rtl="0" eaLnBrk="1" latinLnBrk="0" hangingPunct="1">
        <a:lnSpc>
          <a:spcPct val="100000"/>
        </a:lnSpc>
        <a:spcBef>
          <a:spcPts val="400"/>
        </a:spcBef>
        <a:spcAft>
          <a:spcPts val="400"/>
        </a:spcAft>
        <a:buClr>
          <a:schemeClr val="accent2"/>
        </a:buClr>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100000"/>
        </a:lnSpc>
        <a:spcBef>
          <a:spcPts val="400"/>
        </a:spcBef>
        <a:spcAft>
          <a:spcPts val="400"/>
        </a:spcAft>
        <a:buClr>
          <a:schemeClr val="accent3"/>
        </a:buClr>
        <a:buFont typeface="Arial" panose="020B0604020202020204" pitchFamily="34" charset="0"/>
        <a:buChar char="•"/>
        <a:defRPr sz="1867" kern="1200">
          <a:solidFill>
            <a:schemeClr val="tx1"/>
          </a:solidFill>
          <a:latin typeface="+mn-lt"/>
          <a:ea typeface="+mn-ea"/>
          <a:cs typeface="+mn-cs"/>
        </a:defRPr>
      </a:lvl3pPr>
      <a:lvl4pPr marL="1600160" indent="-228594" algn="l" defTabSz="914377" rtl="0" eaLnBrk="1" latinLnBrk="0" hangingPunct="1">
        <a:lnSpc>
          <a:spcPct val="100000"/>
        </a:lnSpc>
        <a:spcBef>
          <a:spcPts val="400"/>
        </a:spcBef>
        <a:spcAft>
          <a:spcPts val="400"/>
        </a:spcAft>
        <a:buClr>
          <a:schemeClr val="accent5"/>
        </a:buClr>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100000"/>
        </a:lnSpc>
        <a:spcBef>
          <a:spcPts val="400"/>
        </a:spcBef>
        <a:spcAft>
          <a:spcPts val="400"/>
        </a:spcAft>
        <a:buClr>
          <a:schemeClr val="accent4"/>
        </a:buClr>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79AA1F-9BBC-22F2-9E5B-436FB21D64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AC74A27-40EC-BE78-FFEE-9549C47BF7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FA7248-DA3D-132C-69FA-98E55E872D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C7D9B7-B47A-9646-9421-D1506BF9DBD1}" type="datetimeFigureOut">
              <a:rPr lang="en-US" smtClean="0"/>
              <a:t>5/25/2023</a:t>
            </a:fld>
            <a:endParaRPr lang="en-US"/>
          </a:p>
        </p:txBody>
      </p:sp>
      <p:sp>
        <p:nvSpPr>
          <p:cNvPr id="5" name="Footer Placeholder 4">
            <a:extLst>
              <a:ext uri="{FF2B5EF4-FFF2-40B4-BE49-F238E27FC236}">
                <a16:creationId xmlns:a16="http://schemas.microsoft.com/office/drawing/2014/main" id="{6D53C75A-8242-A9E3-58AB-0B6CC21483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5F81C83-E8CF-844E-E3E0-A693FD56B1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4A38EB-231C-4140-83CD-1199A76DAE3A}" type="slidenum">
              <a:rPr lang="en-US" smtClean="0"/>
              <a:t>‹#›</a:t>
            </a:fld>
            <a:endParaRPr lang="en-US"/>
          </a:p>
        </p:txBody>
      </p:sp>
    </p:spTree>
    <p:extLst>
      <p:ext uri="{BB962C8B-B14F-4D97-AF65-F5344CB8AC3E}">
        <p14:creationId xmlns:p14="http://schemas.microsoft.com/office/powerpoint/2010/main" val="343375305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CD3475AC-1FF7-60DE-7211-389DDA4CC9BD}"/>
              </a:ext>
            </a:extLst>
          </p:cNvPr>
          <p:cNvGrpSpPr/>
          <p:nvPr/>
        </p:nvGrpSpPr>
        <p:grpSpPr>
          <a:xfrm>
            <a:off x="658411" y="2498361"/>
            <a:ext cx="3072384" cy="524024"/>
            <a:chOff x="658411" y="2568698"/>
            <a:chExt cx="3072384" cy="524024"/>
          </a:xfrm>
        </p:grpSpPr>
        <p:sp>
          <p:nvSpPr>
            <p:cNvPr id="17" name="Rounded Rectangle 16">
              <a:extLst>
                <a:ext uri="{FF2B5EF4-FFF2-40B4-BE49-F238E27FC236}">
                  <a16:creationId xmlns:a16="http://schemas.microsoft.com/office/drawing/2014/main" id="{F531A316-A3B5-2A0F-D353-8E9CB3150B13}"/>
                </a:ext>
              </a:extLst>
            </p:cNvPr>
            <p:cNvSpPr/>
            <p:nvPr/>
          </p:nvSpPr>
          <p:spPr>
            <a:xfrm>
              <a:off x="658411" y="2571514"/>
              <a:ext cx="3072384" cy="521208"/>
            </a:xfrm>
            <a:prstGeom prst="roundRect">
              <a:avLst>
                <a:gd name="adj" fmla="val 50000"/>
              </a:avLst>
            </a:prstGeom>
            <a:solidFill>
              <a:schemeClr val="accent6"/>
            </a:solidFill>
            <a:ln w="25400">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93D814EF-0322-A4F7-CC90-2BD740254428}"/>
                </a:ext>
              </a:extLst>
            </p:cNvPr>
            <p:cNvSpPr txBox="1"/>
            <p:nvPr/>
          </p:nvSpPr>
          <p:spPr>
            <a:xfrm>
              <a:off x="788094" y="2568698"/>
              <a:ext cx="2942701" cy="523220"/>
            </a:xfrm>
            <a:prstGeom prst="rect">
              <a:avLst/>
            </a:prstGeom>
            <a:noFill/>
          </p:spPr>
          <p:txBody>
            <a:bodyPr wrap="square" rtlCol="0">
              <a:spAutoFit/>
            </a:bodyPr>
            <a:lstStyle/>
            <a:p>
              <a:r>
                <a:rPr lang="en-US" sz="2800" b="1" dirty="0">
                  <a:latin typeface="Gill Sans MT" panose="020B0502020104020203" pitchFamily="34" charset="77"/>
                  <a:ea typeface="Inter" panose="02000503000000020004" pitchFamily="2" charset="0"/>
                </a:rPr>
                <a:t>WELCOME TO</a:t>
              </a:r>
            </a:p>
          </p:txBody>
        </p:sp>
      </p:grpSp>
      <p:sp>
        <p:nvSpPr>
          <p:cNvPr id="7" name="TextBox 6">
            <a:extLst>
              <a:ext uri="{FF2B5EF4-FFF2-40B4-BE49-F238E27FC236}">
                <a16:creationId xmlns:a16="http://schemas.microsoft.com/office/drawing/2014/main" id="{2A5EE836-21EC-DC21-10E6-47FC92E2BF3A}"/>
              </a:ext>
            </a:extLst>
          </p:cNvPr>
          <p:cNvSpPr txBox="1"/>
          <p:nvPr/>
        </p:nvSpPr>
        <p:spPr>
          <a:xfrm>
            <a:off x="598497" y="3200400"/>
            <a:ext cx="9327826" cy="923330"/>
          </a:xfrm>
          <a:prstGeom prst="rect">
            <a:avLst/>
          </a:prstGeom>
          <a:noFill/>
        </p:spPr>
        <p:txBody>
          <a:bodyPr wrap="square" rtlCol="0">
            <a:spAutoFit/>
          </a:bodyPr>
          <a:lstStyle/>
          <a:p>
            <a:r>
              <a:rPr lang="en-US" sz="5400" b="1" dirty="0">
                <a:solidFill>
                  <a:schemeClr val="bg1"/>
                </a:solidFill>
                <a:latin typeface="Gill Sans MT" panose="020B0502020104020203" pitchFamily="34" charset="77"/>
                <a:ea typeface="Inter" panose="02000503000000020004" pitchFamily="2" charset="0"/>
              </a:rPr>
              <a:t>SCWS 2023</a:t>
            </a:r>
          </a:p>
        </p:txBody>
      </p:sp>
      <p:sp>
        <p:nvSpPr>
          <p:cNvPr id="11" name="TextBox 10">
            <a:extLst>
              <a:ext uri="{FF2B5EF4-FFF2-40B4-BE49-F238E27FC236}">
                <a16:creationId xmlns:a16="http://schemas.microsoft.com/office/drawing/2014/main" id="{9A902C4E-EBFE-0C1C-6D26-03EA9806C3DE}"/>
              </a:ext>
            </a:extLst>
          </p:cNvPr>
          <p:cNvSpPr txBox="1"/>
          <p:nvPr/>
        </p:nvSpPr>
        <p:spPr>
          <a:xfrm>
            <a:off x="598497" y="4428488"/>
            <a:ext cx="3226852" cy="954107"/>
          </a:xfrm>
          <a:prstGeom prst="rect">
            <a:avLst/>
          </a:prstGeom>
          <a:noFill/>
        </p:spPr>
        <p:txBody>
          <a:bodyPr wrap="square">
            <a:spAutoFit/>
          </a:bodyPr>
          <a:lstStyle/>
          <a:p>
            <a:r>
              <a:rPr lang="en-GB" sz="3200" b="1" dirty="0">
                <a:solidFill>
                  <a:schemeClr val="accent6"/>
                </a:solidFill>
                <a:latin typeface="Gill Sans MT" panose="020B0502020104020203" pitchFamily="34" charset="77"/>
                <a:ea typeface="Inter" panose="02000503000000020004" pitchFamily="2" charset="0"/>
              </a:rPr>
              <a:t>Mark </a:t>
            </a:r>
            <a:r>
              <a:rPr lang="en-GB" sz="3200" b="1" dirty="0" err="1">
                <a:solidFill>
                  <a:schemeClr val="accent6"/>
                </a:solidFill>
                <a:latin typeface="Gill Sans MT" panose="020B0502020104020203" pitchFamily="34" charset="77"/>
                <a:ea typeface="Inter" panose="02000503000000020004" pitchFamily="2" charset="0"/>
              </a:rPr>
              <a:t>Reudink</a:t>
            </a:r>
            <a:endParaRPr lang="en-GB" sz="3200" b="1" dirty="0">
              <a:solidFill>
                <a:schemeClr val="accent6"/>
              </a:solidFill>
              <a:latin typeface="Gill Sans MT" panose="020B0502020104020203" pitchFamily="34" charset="77"/>
              <a:ea typeface="Inter" panose="02000503000000020004" pitchFamily="2" charset="0"/>
            </a:endParaRPr>
          </a:p>
          <a:p>
            <a:r>
              <a:rPr lang="en-GB" sz="2400" dirty="0">
                <a:solidFill>
                  <a:schemeClr val="bg1"/>
                </a:solidFill>
                <a:latin typeface="Gill Sans MT" panose="020B0502020104020203" pitchFamily="34" charset="77"/>
                <a:ea typeface="Inter" panose="02000503000000020004" pitchFamily="2" charset="0"/>
              </a:rPr>
              <a:t>Chair, SCF</a:t>
            </a:r>
          </a:p>
        </p:txBody>
      </p:sp>
    </p:spTree>
    <p:extLst>
      <p:ext uri="{BB962C8B-B14F-4D97-AF65-F5344CB8AC3E}">
        <p14:creationId xmlns:p14="http://schemas.microsoft.com/office/powerpoint/2010/main" val="556915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1">
            <a:extLst>
              <a:ext uri="{FF2B5EF4-FFF2-40B4-BE49-F238E27FC236}">
                <a16:creationId xmlns:a16="http://schemas.microsoft.com/office/drawing/2014/main" id="{5D005DAF-2E93-6AED-001F-47BAC652D1B1}"/>
              </a:ext>
            </a:extLst>
          </p:cNvPr>
          <p:cNvSpPr>
            <a:spLocks noGrp="1"/>
          </p:cNvSpPr>
          <p:nvPr>
            <p:ph idx="1"/>
          </p:nvPr>
        </p:nvSpPr>
        <p:spPr/>
        <p:txBody>
          <a:bodyPr anchor="t">
            <a:normAutofit/>
          </a:bodyPr>
          <a:lstStyle/>
          <a:p>
            <a:r>
              <a:rPr lang="en-US" dirty="0"/>
              <a:t>More and better-targeted infrastructure investment and a broader service provider ecosystem </a:t>
            </a:r>
          </a:p>
          <a:p>
            <a:r>
              <a:rPr lang="en-US" dirty="0"/>
              <a:t>Disaggregated RAN options predicated on use case requirements rather than technology religion</a:t>
            </a:r>
          </a:p>
          <a:p>
            <a:r>
              <a:rPr lang="en-US" dirty="0"/>
              <a:t>Scalable and cost-effective deployment models</a:t>
            </a:r>
          </a:p>
          <a:p>
            <a:r>
              <a:rPr lang="en-US" dirty="0"/>
              <a:t>Better alignment of national digital transformation ambitions and national and local regulation</a:t>
            </a:r>
          </a:p>
          <a:p>
            <a:r>
              <a:rPr lang="en-US" dirty="0"/>
              <a:t>Agile, scalable and cost-effective cellular infrastructure</a:t>
            </a:r>
          </a:p>
        </p:txBody>
      </p:sp>
      <p:sp>
        <p:nvSpPr>
          <p:cNvPr id="8" name="Title 10">
            <a:extLst>
              <a:ext uri="{FF2B5EF4-FFF2-40B4-BE49-F238E27FC236}">
                <a16:creationId xmlns:a16="http://schemas.microsoft.com/office/drawing/2014/main" id="{070926C1-B5F4-021C-5D6F-D6710500FA2B}"/>
              </a:ext>
            </a:extLst>
          </p:cNvPr>
          <p:cNvSpPr>
            <a:spLocks noGrp="1"/>
          </p:cNvSpPr>
          <p:nvPr>
            <p:ph type="title"/>
          </p:nvPr>
        </p:nvSpPr>
        <p:spPr>
          <a:xfrm>
            <a:off x="936434" y="651003"/>
            <a:ext cx="9374884" cy="1075267"/>
          </a:xfrm>
        </p:spPr>
        <p:txBody>
          <a:bodyPr>
            <a:normAutofit/>
          </a:bodyPr>
          <a:lstStyle/>
          <a:p>
            <a:pPr algn="l"/>
            <a:r>
              <a:rPr lang="en-US" sz="3600" dirty="0"/>
              <a:t>If we meet our goals…more and better choices</a:t>
            </a:r>
          </a:p>
        </p:txBody>
      </p:sp>
    </p:spTree>
    <p:extLst>
      <p:ext uri="{BB962C8B-B14F-4D97-AF65-F5344CB8AC3E}">
        <p14:creationId xmlns:p14="http://schemas.microsoft.com/office/powerpoint/2010/main" val="1578340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B2AB9-E8FA-7296-5B59-84EFB1AC53EE}"/>
              </a:ext>
            </a:extLst>
          </p:cNvPr>
          <p:cNvSpPr>
            <a:spLocks noGrp="1"/>
          </p:cNvSpPr>
          <p:nvPr>
            <p:ph type="title"/>
          </p:nvPr>
        </p:nvSpPr>
        <p:spPr/>
        <p:txBody>
          <a:bodyPr/>
          <a:lstStyle/>
          <a:p>
            <a:r>
              <a:rPr lang="en-US" dirty="0">
                <a:solidFill>
                  <a:schemeClr val="accent6"/>
                </a:solidFill>
              </a:rPr>
              <a:t>12 months of SCF document releases</a:t>
            </a:r>
          </a:p>
        </p:txBody>
      </p:sp>
      <p:pic>
        <p:nvPicPr>
          <p:cNvPr id="6" name="Content Placeholder 5" descr="A picture containing text, screenshot, cartoon, graphic design&#10;&#10;Description automatically generated">
            <a:extLst>
              <a:ext uri="{FF2B5EF4-FFF2-40B4-BE49-F238E27FC236}">
                <a16:creationId xmlns:a16="http://schemas.microsoft.com/office/drawing/2014/main" id="{BA47E5FB-F43D-D424-EB5F-FE9FADDD091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21538" y="1695191"/>
            <a:ext cx="7670463" cy="4277759"/>
          </a:xfrm>
        </p:spPr>
      </p:pic>
      <p:sp>
        <p:nvSpPr>
          <p:cNvPr id="9" name="Content Placeholder 12">
            <a:extLst>
              <a:ext uri="{FF2B5EF4-FFF2-40B4-BE49-F238E27FC236}">
                <a16:creationId xmlns:a16="http://schemas.microsoft.com/office/drawing/2014/main" id="{420E35DC-7F7D-368C-11C5-E4ACA9061766}"/>
              </a:ext>
            </a:extLst>
          </p:cNvPr>
          <p:cNvSpPr txBox="1">
            <a:spLocks/>
          </p:cNvSpPr>
          <p:nvPr/>
        </p:nvSpPr>
        <p:spPr>
          <a:xfrm>
            <a:off x="590553" y="1695191"/>
            <a:ext cx="3712983" cy="4440428"/>
          </a:xfrm>
          <a:prstGeom prst="rect">
            <a:avLst/>
          </a:prstGeom>
        </p:spPr>
        <p:txBody>
          <a:bodyPr vert="horz" lIns="0" tIns="0" rIns="0" bIns="0" rtlCol="0">
            <a:normAutofit/>
          </a:bodyPr>
          <a:lstStyle>
            <a:lvl1pPr marL="171450" indent="-171450" algn="l" defTabSz="685800" rtl="0" eaLnBrk="1" latinLnBrk="0" hangingPunct="1">
              <a:lnSpc>
                <a:spcPct val="100000"/>
              </a:lnSpc>
              <a:spcBef>
                <a:spcPts val="30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00"/>
              </a:spcBef>
              <a:spcAft>
                <a:spcPts val="3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100000"/>
              </a:lnSpc>
              <a:spcBef>
                <a:spcPts val="300"/>
              </a:spcBef>
              <a:spcAft>
                <a:spcPts val="300"/>
              </a:spcAft>
              <a:buClr>
                <a:schemeClr val="accent3"/>
              </a:buClr>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100000"/>
              </a:lnSpc>
              <a:spcBef>
                <a:spcPts val="300"/>
              </a:spcBef>
              <a:spcAft>
                <a:spcPts val="300"/>
              </a:spcAft>
              <a:buClr>
                <a:schemeClr val="accent5"/>
              </a:buClr>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100000"/>
              </a:lnSpc>
              <a:spcBef>
                <a:spcPts val="300"/>
              </a:spcBef>
              <a:spcAft>
                <a:spcPts val="300"/>
              </a:spcAft>
              <a:buClr>
                <a:schemeClr val="accent4"/>
              </a:buClr>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46" marR="0" lvl="0" indent="-171446" algn="l" defTabSz="685783" rtl="0" eaLnBrk="1" fontAlgn="auto" latinLnBrk="0" hangingPunct="1">
              <a:lnSpc>
                <a:spcPct val="100000"/>
              </a:lnSpc>
              <a:spcBef>
                <a:spcPts val="300"/>
              </a:spcBef>
              <a:spcAft>
                <a:spcPts val="300"/>
              </a:spcAft>
              <a:buClr>
                <a:srgbClr val="FFC82E"/>
              </a:buClr>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Gill Sans MT" panose="020B0502020104020203"/>
              <a:ea typeface="+mn-ea"/>
              <a:cs typeface="+mn-cs"/>
            </a:endParaRPr>
          </a:p>
        </p:txBody>
      </p:sp>
      <p:sp>
        <p:nvSpPr>
          <p:cNvPr id="11" name="Content Placeholder 12">
            <a:extLst>
              <a:ext uri="{FF2B5EF4-FFF2-40B4-BE49-F238E27FC236}">
                <a16:creationId xmlns:a16="http://schemas.microsoft.com/office/drawing/2014/main" id="{FADE3C7D-97AD-2FCF-A86F-531D675C2AEE}"/>
              </a:ext>
            </a:extLst>
          </p:cNvPr>
          <p:cNvSpPr txBox="1">
            <a:spLocks/>
          </p:cNvSpPr>
          <p:nvPr/>
        </p:nvSpPr>
        <p:spPr>
          <a:xfrm>
            <a:off x="590553" y="1695191"/>
            <a:ext cx="3712983" cy="4440428"/>
          </a:xfrm>
          <a:prstGeom prst="rect">
            <a:avLst/>
          </a:prstGeom>
        </p:spPr>
        <p:txBody>
          <a:bodyPr vert="horz" lIns="0" tIns="0" rIns="0" bIns="0" rtlCol="0">
            <a:normAutofit/>
          </a:bodyPr>
          <a:lstStyle>
            <a:lvl1pPr marL="171450" indent="-171450" algn="l" defTabSz="685800" rtl="0" eaLnBrk="1" latinLnBrk="0" hangingPunct="1">
              <a:lnSpc>
                <a:spcPct val="100000"/>
              </a:lnSpc>
              <a:spcBef>
                <a:spcPts val="30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00"/>
              </a:spcBef>
              <a:spcAft>
                <a:spcPts val="3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100000"/>
              </a:lnSpc>
              <a:spcBef>
                <a:spcPts val="300"/>
              </a:spcBef>
              <a:spcAft>
                <a:spcPts val="300"/>
              </a:spcAft>
              <a:buClr>
                <a:schemeClr val="accent3"/>
              </a:buClr>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100000"/>
              </a:lnSpc>
              <a:spcBef>
                <a:spcPts val="300"/>
              </a:spcBef>
              <a:spcAft>
                <a:spcPts val="300"/>
              </a:spcAft>
              <a:buClr>
                <a:schemeClr val="accent5"/>
              </a:buClr>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100000"/>
              </a:lnSpc>
              <a:spcBef>
                <a:spcPts val="300"/>
              </a:spcBef>
              <a:spcAft>
                <a:spcPts val="300"/>
              </a:spcAft>
              <a:buClr>
                <a:schemeClr val="accent4"/>
              </a:buClr>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46" marR="0" lvl="0" indent="-171446" algn="l" defTabSz="685783" rtl="0" eaLnBrk="1" fontAlgn="auto" latinLnBrk="0" hangingPunct="1">
              <a:lnSpc>
                <a:spcPct val="100000"/>
              </a:lnSpc>
              <a:spcBef>
                <a:spcPts val="300"/>
              </a:spcBef>
              <a:spcAft>
                <a:spcPts val="300"/>
              </a:spcAft>
              <a:buClr>
                <a:srgbClr val="FFC82E"/>
              </a:buClr>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Gill Sans MT" panose="020B0502020104020203"/>
              <a:ea typeface="+mn-ea"/>
              <a:cs typeface="+mn-cs"/>
            </a:endParaRPr>
          </a:p>
        </p:txBody>
      </p:sp>
      <p:sp>
        <p:nvSpPr>
          <p:cNvPr id="13" name="Content Placeholder 12">
            <a:extLst>
              <a:ext uri="{FF2B5EF4-FFF2-40B4-BE49-F238E27FC236}">
                <a16:creationId xmlns:a16="http://schemas.microsoft.com/office/drawing/2014/main" id="{D4295DB3-3CE8-7C4E-0152-9665E0F41CE4}"/>
              </a:ext>
            </a:extLst>
          </p:cNvPr>
          <p:cNvSpPr txBox="1">
            <a:spLocks/>
          </p:cNvSpPr>
          <p:nvPr/>
        </p:nvSpPr>
        <p:spPr>
          <a:xfrm>
            <a:off x="590553" y="1695191"/>
            <a:ext cx="3712983" cy="4440428"/>
          </a:xfrm>
          <a:prstGeom prst="rect">
            <a:avLst/>
          </a:prstGeom>
        </p:spPr>
        <p:txBody>
          <a:bodyPr vert="horz" lIns="0" tIns="0" rIns="0" bIns="0" rtlCol="0">
            <a:normAutofit/>
          </a:bodyPr>
          <a:lstStyle>
            <a:lvl1pPr marL="171450" indent="-171450" algn="l" defTabSz="685800" rtl="0" eaLnBrk="1" latinLnBrk="0" hangingPunct="1">
              <a:lnSpc>
                <a:spcPct val="100000"/>
              </a:lnSpc>
              <a:spcBef>
                <a:spcPts val="300"/>
              </a:spcBef>
              <a:spcAft>
                <a:spcPts val="3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00"/>
              </a:spcBef>
              <a:spcAft>
                <a:spcPts val="300"/>
              </a:spcAft>
              <a:buClr>
                <a:schemeClr val="accent2"/>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100000"/>
              </a:lnSpc>
              <a:spcBef>
                <a:spcPts val="300"/>
              </a:spcBef>
              <a:spcAft>
                <a:spcPts val="300"/>
              </a:spcAft>
              <a:buClr>
                <a:schemeClr val="accent3"/>
              </a:buClr>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100000"/>
              </a:lnSpc>
              <a:spcBef>
                <a:spcPts val="300"/>
              </a:spcBef>
              <a:spcAft>
                <a:spcPts val="300"/>
              </a:spcAft>
              <a:buClr>
                <a:schemeClr val="accent5"/>
              </a:buClr>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100000"/>
              </a:lnSpc>
              <a:spcBef>
                <a:spcPts val="300"/>
              </a:spcBef>
              <a:spcAft>
                <a:spcPts val="300"/>
              </a:spcAft>
              <a:buClr>
                <a:schemeClr val="accent4"/>
              </a:buClr>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46" marR="0" lvl="0" indent="-171446" algn="l" defTabSz="685783" rtl="0" eaLnBrk="1" fontAlgn="auto" latinLnBrk="0" hangingPunct="1">
              <a:lnSpc>
                <a:spcPct val="100000"/>
              </a:lnSpc>
              <a:spcBef>
                <a:spcPts val="300"/>
              </a:spcBef>
              <a:spcAft>
                <a:spcPts val="300"/>
              </a:spcAft>
              <a:buClr>
                <a:srgbClr val="FFC82E"/>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ill Sans MT" panose="020B0502020104020203"/>
                <a:ea typeface="+mn-ea"/>
                <a:cs typeface="+mn-cs"/>
              </a:rPr>
              <a:t>DARTs </a:t>
            </a:r>
          </a:p>
          <a:p>
            <a:pPr marL="171446" marR="0" lvl="0" indent="-171446" algn="l" defTabSz="685783" rtl="0" eaLnBrk="1" fontAlgn="auto" latinLnBrk="0" hangingPunct="1">
              <a:lnSpc>
                <a:spcPct val="100000"/>
              </a:lnSpc>
              <a:spcBef>
                <a:spcPts val="300"/>
              </a:spcBef>
              <a:spcAft>
                <a:spcPts val="300"/>
              </a:spcAft>
              <a:buClr>
                <a:srgbClr val="FFC82E"/>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ill Sans MT" panose="020B0502020104020203"/>
                <a:ea typeface="+mn-ea"/>
                <a:cs typeface="+mn-cs"/>
              </a:rPr>
              <a:t>Options for split RAN</a:t>
            </a:r>
          </a:p>
          <a:p>
            <a:pPr marL="171446" marR="0" lvl="0" indent="-171446" algn="l" defTabSz="685783" rtl="0" eaLnBrk="1" fontAlgn="auto" latinLnBrk="0" hangingPunct="1">
              <a:lnSpc>
                <a:spcPct val="100000"/>
              </a:lnSpc>
              <a:spcBef>
                <a:spcPts val="300"/>
              </a:spcBef>
              <a:spcAft>
                <a:spcPts val="300"/>
              </a:spcAft>
              <a:buClr>
                <a:srgbClr val="FFC82E"/>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ill Sans MT" panose="020B0502020104020203"/>
                <a:ea typeface="+mn-ea"/>
                <a:cs typeface="+mn-cs"/>
              </a:rPr>
              <a:t>5G FAPI suite</a:t>
            </a:r>
          </a:p>
          <a:p>
            <a:pPr marL="171446" marR="0" lvl="0" indent="-171446" algn="l" defTabSz="685783" rtl="0" eaLnBrk="1" fontAlgn="auto" latinLnBrk="0" hangingPunct="1">
              <a:lnSpc>
                <a:spcPct val="100000"/>
              </a:lnSpc>
              <a:spcBef>
                <a:spcPts val="300"/>
              </a:spcBef>
              <a:spcAft>
                <a:spcPts val="300"/>
              </a:spcAft>
              <a:buClr>
                <a:srgbClr val="FFC82E"/>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ill Sans MT" panose="020B0502020104020203"/>
                <a:ea typeface="+mn-ea"/>
                <a:cs typeface="+mn-cs"/>
              </a:rPr>
              <a:t>SCF market forecast</a:t>
            </a:r>
          </a:p>
          <a:p>
            <a:pPr marL="171446" marR="0" lvl="0" indent="-171446" algn="l" defTabSz="685783" rtl="0" eaLnBrk="1" fontAlgn="auto" latinLnBrk="0" hangingPunct="1">
              <a:lnSpc>
                <a:spcPct val="100000"/>
              </a:lnSpc>
              <a:spcBef>
                <a:spcPts val="300"/>
              </a:spcBef>
              <a:spcAft>
                <a:spcPts val="300"/>
              </a:spcAft>
              <a:buClr>
                <a:srgbClr val="FFC82E"/>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ill Sans MT" panose="020B0502020104020203"/>
                <a:ea typeface="+mn-ea"/>
                <a:cs typeface="+mn-cs"/>
              </a:rPr>
              <a:t>Neutral host requirements</a:t>
            </a:r>
          </a:p>
          <a:p>
            <a:pPr marL="171446" marR="0" lvl="0" indent="-171446" algn="l" defTabSz="685783" rtl="0" eaLnBrk="1" fontAlgn="auto" latinLnBrk="0" hangingPunct="1">
              <a:lnSpc>
                <a:spcPct val="100000"/>
              </a:lnSpc>
              <a:spcBef>
                <a:spcPts val="300"/>
              </a:spcBef>
              <a:spcAft>
                <a:spcPts val="300"/>
              </a:spcAft>
              <a:buClr>
                <a:srgbClr val="FFC82E"/>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Gill Sans MT" panose="020B0502020104020203"/>
                <a:ea typeface="+mn-ea"/>
                <a:cs typeface="+mn-cs"/>
              </a:rPr>
              <a:t>Small cell Open RAN</a:t>
            </a:r>
          </a:p>
          <a:p>
            <a:pPr marL="171446" marR="0" lvl="0" indent="-171446" algn="l" defTabSz="685783" rtl="0" eaLnBrk="1" fontAlgn="auto" latinLnBrk="0" hangingPunct="1">
              <a:lnSpc>
                <a:spcPct val="100000"/>
              </a:lnSpc>
              <a:spcBef>
                <a:spcPts val="300"/>
              </a:spcBef>
              <a:spcAft>
                <a:spcPts val="300"/>
              </a:spcAft>
              <a:buClr>
                <a:srgbClr val="FFC82E"/>
              </a:buClr>
              <a:buSzTx/>
              <a:buFont typeface="Arial" panose="020B0604020202020204" pitchFamily="34" charset="0"/>
              <a:buChar char="•"/>
              <a:tabLst/>
              <a:defRPr/>
            </a:pPr>
            <a:endParaRPr kumimoji="0" lang="en-US" sz="2400" b="0" i="0" u="none" strike="noStrike" kern="1200" cap="none" spc="0" normalizeH="0" baseline="0" noProof="0" dirty="0">
              <a:ln>
                <a:noFill/>
              </a:ln>
              <a:solidFill>
                <a:srgbClr val="FFFFFF"/>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2584321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5EFD3CB-3ABE-EA83-13E6-AEAF27B16EA5}"/>
              </a:ext>
            </a:extLst>
          </p:cNvPr>
          <p:cNvSpPr txBox="1"/>
          <p:nvPr/>
        </p:nvSpPr>
        <p:spPr>
          <a:xfrm>
            <a:off x="547694" y="2366485"/>
            <a:ext cx="5400260" cy="1040922"/>
          </a:xfrm>
          <a:prstGeom prst="rect">
            <a:avLst/>
          </a:prstGeom>
          <a:noFill/>
        </p:spPr>
        <p:txBody>
          <a:bodyPr wrap="square" rtlCol="0">
            <a:spAutoFit/>
          </a:bodyPr>
          <a:lstStyle/>
          <a:p>
            <a:r>
              <a:rPr lang="en-US" sz="3600" b="1" dirty="0">
                <a:solidFill>
                  <a:schemeClr val="accent4"/>
                </a:solidFill>
                <a:latin typeface="Gill Sans MT" panose="020B0502020104020203" pitchFamily="34" charset="77"/>
                <a:ea typeface="Inter" panose="02000503000000020004" pitchFamily="2" charset="0"/>
              </a:rPr>
              <a:t>Conference highlights</a:t>
            </a:r>
          </a:p>
        </p:txBody>
      </p:sp>
      <p:sp>
        <p:nvSpPr>
          <p:cNvPr id="5" name="TextBox 4">
            <a:extLst>
              <a:ext uri="{FF2B5EF4-FFF2-40B4-BE49-F238E27FC236}">
                <a16:creationId xmlns:a16="http://schemas.microsoft.com/office/drawing/2014/main" id="{0691A891-453D-5F63-4A79-11FF25795145}"/>
              </a:ext>
            </a:extLst>
          </p:cNvPr>
          <p:cNvSpPr txBox="1"/>
          <p:nvPr/>
        </p:nvSpPr>
        <p:spPr>
          <a:xfrm>
            <a:off x="547694" y="3183131"/>
            <a:ext cx="5400260" cy="954107"/>
          </a:xfrm>
          <a:prstGeom prst="rect">
            <a:avLst/>
          </a:prstGeom>
          <a:noFill/>
        </p:spPr>
        <p:txBody>
          <a:bodyPr wrap="square" rtlCol="0">
            <a:spAutoFit/>
          </a:bodyPr>
          <a:lstStyle/>
          <a:p>
            <a:pPr>
              <a:buClr>
                <a:schemeClr val="accent4"/>
              </a:buClr>
            </a:pPr>
            <a:r>
              <a:rPr lang="en-US" sz="1800" b="1" dirty="0">
                <a:solidFill>
                  <a:schemeClr val="accent3"/>
                </a:solidFill>
              </a:rPr>
              <a:t>Generating value on the roadmap to 2030</a:t>
            </a:r>
          </a:p>
          <a:p>
            <a:pPr>
              <a:buClr>
                <a:schemeClr val="accent4"/>
              </a:buClr>
            </a:pPr>
            <a:r>
              <a:rPr lang="en-US" sz="1800" dirty="0"/>
              <a:t>Monetizing an iterative roadmap to next generation connectivity</a:t>
            </a:r>
          </a:p>
        </p:txBody>
      </p:sp>
      <p:sp>
        <p:nvSpPr>
          <p:cNvPr id="8" name="TextBox 7">
            <a:extLst>
              <a:ext uri="{FF2B5EF4-FFF2-40B4-BE49-F238E27FC236}">
                <a16:creationId xmlns:a16="http://schemas.microsoft.com/office/drawing/2014/main" id="{9623E3CC-FE10-F581-0EA4-DACBB6BD820F}"/>
              </a:ext>
            </a:extLst>
          </p:cNvPr>
          <p:cNvSpPr txBox="1"/>
          <p:nvPr/>
        </p:nvSpPr>
        <p:spPr>
          <a:xfrm>
            <a:off x="547694" y="4226760"/>
            <a:ext cx="5400260" cy="923330"/>
          </a:xfrm>
          <a:prstGeom prst="rect">
            <a:avLst/>
          </a:prstGeom>
          <a:noFill/>
        </p:spPr>
        <p:txBody>
          <a:bodyPr wrap="square" rtlCol="0">
            <a:spAutoFit/>
          </a:bodyPr>
          <a:lstStyle/>
          <a:p>
            <a:pPr>
              <a:buClr>
                <a:schemeClr val="accent4"/>
              </a:buClr>
            </a:pPr>
            <a:r>
              <a:rPr lang="en-US" sz="1800" b="1" dirty="0">
                <a:solidFill>
                  <a:schemeClr val="accent3"/>
                </a:solidFill>
              </a:rPr>
              <a:t>Sharing models for digital transformation of enterprise and cities</a:t>
            </a:r>
          </a:p>
          <a:p>
            <a:pPr>
              <a:buClr>
                <a:schemeClr val="accent4"/>
              </a:buClr>
            </a:pPr>
            <a:r>
              <a:rPr lang="en-US" sz="1800" dirty="0"/>
              <a:t>Requirements for large-scale, future-proof connectivity</a:t>
            </a:r>
          </a:p>
        </p:txBody>
      </p:sp>
      <p:sp>
        <p:nvSpPr>
          <p:cNvPr id="9" name="TextBox 8">
            <a:extLst>
              <a:ext uri="{FF2B5EF4-FFF2-40B4-BE49-F238E27FC236}">
                <a16:creationId xmlns:a16="http://schemas.microsoft.com/office/drawing/2014/main" id="{7D4766E6-ECA2-380A-CBA2-8870C1DD063C}"/>
              </a:ext>
            </a:extLst>
          </p:cNvPr>
          <p:cNvSpPr txBox="1"/>
          <p:nvPr/>
        </p:nvSpPr>
        <p:spPr>
          <a:xfrm>
            <a:off x="547694" y="5368344"/>
            <a:ext cx="5863154" cy="646331"/>
          </a:xfrm>
          <a:prstGeom prst="rect">
            <a:avLst/>
          </a:prstGeom>
          <a:noFill/>
        </p:spPr>
        <p:txBody>
          <a:bodyPr wrap="square" rtlCol="0">
            <a:spAutoFit/>
          </a:bodyPr>
          <a:lstStyle/>
          <a:p>
            <a:pPr>
              <a:buClr>
                <a:schemeClr val="accent4"/>
              </a:buClr>
            </a:pPr>
            <a:r>
              <a:rPr lang="en-US" sz="1800" b="1" dirty="0">
                <a:solidFill>
                  <a:schemeClr val="accent3"/>
                </a:solidFill>
              </a:rPr>
              <a:t>IT platforms for scalable models for private networks</a:t>
            </a:r>
          </a:p>
          <a:p>
            <a:pPr>
              <a:buClr>
                <a:schemeClr val="accent4"/>
              </a:buClr>
            </a:pPr>
            <a:r>
              <a:rPr lang="en-US" sz="1800" dirty="0"/>
              <a:t>5G Private networks – moving to deployments at scale</a:t>
            </a:r>
          </a:p>
        </p:txBody>
      </p:sp>
      <p:sp>
        <p:nvSpPr>
          <p:cNvPr id="10" name="TextBox 9">
            <a:extLst>
              <a:ext uri="{FF2B5EF4-FFF2-40B4-BE49-F238E27FC236}">
                <a16:creationId xmlns:a16="http://schemas.microsoft.com/office/drawing/2014/main" id="{AFC25857-62E2-BD74-1E77-89A1BB8F514A}"/>
              </a:ext>
            </a:extLst>
          </p:cNvPr>
          <p:cNvSpPr txBox="1"/>
          <p:nvPr/>
        </p:nvSpPr>
        <p:spPr>
          <a:xfrm>
            <a:off x="6541472" y="3183131"/>
            <a:ext cx="5400260" cy="646331"/>
          </a:xfrm>
          <a:prstGeom prst="rect">
            <a:avLst/>
          </a:prstGeom>
          <a:noFill/>
        </p:spPr>
        <p:txBody>
          <a:bodyPr wrap="square" rtlCol="0">
            <a:spAutoFit/>
          </a:bodyPr>
          <a:lstStyle/>
          <a:p>
            <a:pPr>
              <a:buClr>
                <a:schemeClr val="accent4"/>
              </a:buClr>
            </a:pPr>
            <a:r>
              <a:rPr lang="en-US" sz="1800" b="1" dirty="0">
                <a:solidFill>
                  <a:schemeClr val="accent3"/>
                </a:solidFill>
              </a:rPr>
              <a:t>Architectures, splits and options</a:t>
            </a:r>
          </a:p>
          <a:p>
            <a:pPr>
              <a:buClr>
                <a:schemeClr val="accent4"/>
              </a:buClr>
            </a:pPr>
            <a:r>
              <a:rPr lang="en-US" sz="1800" dirty="0"/>
              <a:t>A use case driven roadmap for Open RAN</a:t>
            </a:r>
          </a:p>
        </p:txBody>
      </p:sp>
      <p:sp>
        <p:nvSpPr>
          <p:cNvPr id="11" name="TextBox 10">
            <a:extLst>
              <a:ext uri="{FF2B5EF4-FFF2-40B4-BE49-F238E27FC236}">
                <a16:creationId xmlns:a16="http://schemas.microsoft.com/office/drawing/2014/main" id="{87C32D63-553B-C32B-BBED-B1DD549E6BCF}"/>
              </a:ext>
            </a:extLst>
          </p:cNvPr>
          <p:cNvSpPr txBox="1"/>
          <p:nvPr/>
        </p:nvSpPr>
        <p:spPr>
          <a:xfrm>
            <a:off x="6541472" y="4226760"/>
            <a:ext cx="5400260" cy="923330"/>
          </a:xfrm>
          <a:prstGeom prst="rect">
            <a:avLst/>
          </a:prstGeom>
          <a:noFill/>
        </p:spPr>
        <p:txBody>
          <a:bodyPr wrap="square" rtlCol="0">
            <a:spAutoFit/>
          </a:bodyPr>
          <a:lstStyle/>
          <a:p>
            <a:pPr>
              <a:buClr>
                <a:schemeClr val="accent4"/>
              </a:buClr>
            </a:pPr>
            <a:r>
              <a:rPr lang="en-US" sz="1800" b="1" dirty="0">
                <a:solidFill>
                  <a:schemeClr val="accent3"/>
                </a:solidFill>
              </a:rPr>
              <a:t>The role of hybrid solutions for delivering a sustainable model</a:t>
            </a:r>
          </a:p>
          <a:p>
            <a:pPr>
              <a:buClr>
                <a:schemeClr val="accent4"/>
              </a:buClr>
            </a:pPr>
            <a:r>
              <a:rPr lang="en-US" sz="1800" dirty="0"/>
              <a:t>Private and hybrid solutions – drivers and differentiators</a:t>
            </a:r>
          </a:p>
        </p:txBody>
      </p:sp>
      <p:sp>
        <p:nvSpPr>
          <p:cNvPr id="12" name="TextBox 11">
            <a:extLst>
              <a:ext uri="{FF2B5EF4-FFF2-40B4-BE49-F238E27FC236}">
                <a16:creationId xmlns:a16="http://schemas.microsoft.com/office/drawing/2014/main" id="{F5C12D68-0F3C-131A-63D5-B7BBBACA7C04}"/>
              </a:ext>
            </a:extLst>
          </p:cNvPr>
          <p:cNvSpPr txBox="1"/>
          <p:nvPr/>
        </p:nvSpPr>
        <p:spPr>
          <a:xfrm>
            <a:off x="6541472" y="5368344"/>
            <a:ext cx="5863154" cy="923330"/>
          </a:xfrm>
          <a:prstGeom prst="rect">
            <a:avLst/>
          </a:prstGeom>
          <a:noFill/>
        </p:spPr>
        <p:txBody>
          <a:bodyPr wrap="square" rtlCol="0">
            <a:spAutoFit/>
          </a:bodyPr>
          <a:lstStyle/>
          <a:p>
            <a:pPr>
              <a:buClr>
                <a:schemeClr val="accent4"/>
              </a:buClr>
            </a:pPr>
            <a:r>
              <a:rPr lang="en-US" sz="1800" b="1" dirty="0">
                <a:solidFill>
                  <a:schemeClr val="accent3"/>
                </a:solidFill>
              </a:rPr>
              <a:t>Real world priorities for digital</a:t>
            </a:r>
          </a:p>
          <a:p>
            <a:pPr>
              <a:buClr>
                <a:schemeClr val="accent4"/>
              </a:buClr>
            </a:pPr>
            <a:r>
              <a:rPr lang="en-US" sz="1800" dirty="0"/>
              <a:t>Aligning national digital infrastructure policy with </a:t>
            </a:r>
            <a:br>
              <a:rPr lang="en-US" sz="1800" dirty="0"/>
            </a:br>
            <a:r>
              <a:rPr lang="en-US" sz="1800" dirty="0"/>
              <a:t>industry business models</a:t>
            </a:r>
          </a:p>
        </p:txBody>
      </p:sp>
    </p:spTree>
    <p:extLst>
      <p:ext uri="{BB962C8B-B14F-4D97-AF65-F5344CB8AC3E}">
        <p14:creationId xmlns:p14="http://schemas.microsoft.com/office/powerpoint/2010/main" val="250876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500"/>
                            </p:stCondLst>
                            <p:childTnLst>
                              <p:par>
                                <p:cTn id="13" presetID="10" presetClass="entr" presetSubtype="0" fill="hold" grpId="0"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childTnLst>
                          </p:cTn>
                        </p:par>
                        <p:par>
                          <p:cTn id="16" fill="hold">
                            <p:stCondLst>
                              <p:cond delay="4000"/>
                            </p:stCondLst>
                            <p:childTnLst>
                              <p:par>
                                <p:cTn id="17" presetID="10" presetClass="entr" presetSubtype="0" fill="hold" grpId="0" nodeType="after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childTnLst>
                          </p:cTn>
                        </p:par>
                        <p:par>
                          <p:cTn id="20" fill="hold">
                            <p:stCondLst>
                              <p:cond delay="5500"/>
                            </p:stCondLst>
                            <p:childTnLst>
                              <p:par>
                                <p:cTn id="21" presetID="10" presetClass="entr" presetSubtype="0" fill="hold" grpId="0" nodeType="after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par>
                          <p:cTn id="24" fill="hold">
                            <p:stCondLst>
                              <p:cond delay="7000"/>
                            </p:stCondLst>
                            <p:childTnLst>
                              <p:par>
                                <p:cTn id="25" presetID="10" presetClass="entr" presetSubtype="0" fill="hold" grpId="0" nodeType="after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childTnLst>
                                </p:cTn>
                              </p:par>
                            </p:childTnLst>
                          </p:cTn>
                        </p:par>
                        <p:par>
                          <p:cTn id="28" fill="hold">
                            <p:stCondLst>
                              <p:cond delay="8500"/>
                            </p:stCondLst>
                            <p:childTnLst>
                              <p:par>
                                <p:cTn id="29" presetID="10" presetClass="entr" presetSubtype="0" fill="hold" grpId="0" nodeType="afterEffect">
                                  <p:stCondLst>
                                    <p:cond delay="5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111A592E-BB61-AC4A-96BF-71DC94E7D94D}"/>
              </a:ext>
            </a:extLst>
          </p:cNvPr>
          <p:cNvSpPr txBox="1"/>
          <p:nvPr/>
        </p:nvSpPr>
        <p:spPr>
          <a:xfrm>
            <a:off x="547694" y="2360402"/>
            <a:ext cx="3792574" cy="1200329"/>
          </a:xfrm>
          <a:prstGeom prst="rect">
            <a:avLst/>
          </a:prstGeom>
          <a:noFill/>
        </p:spPr>
        <p:txBody>
          <a:bodyPr wrap="square" rtlCol="0">
            <a:spAutoFit/>
          </a:bodyPr>
          <a:lstStyle/>
          <a:p>
            <a:r>
              <a:rPr lang="en-US" sz="3600" b="1" dirty="0">
                <a:solidFill>
                  <a:schemeClr val="accent4"/>
                </a:solidFill>
                <a:latin typeface="Gill Sans MT" panose="020B0502020104020203" pitchFamily="34" charset="77"/>
                <a:ea typeface="Inter" panose="02000503000000020004" pitchFamily="2" charset="0"/>
              </a:rPr>
              <a:t>With thanks to our sponsors</a:t>
            </a:r>
          </a:p>
        </p:txBody>
      </p:sp>
      <p:pic>
        <p:nvPicPr>
          <p:cNvPr id="11" name="Picture 10" descr="A group of logos on a black background&#10;&#10;Description automatically generated with medium confidence">
            <a:extLst>
              <a:ext uri="{FF2B5EF4-FFF2-40B4-BE49-F238E27FC236}">
                <a16:creationId xmlns:a16="http://schemas.microsoft.com/office/drawing/2014/main" id="{919BDF12-33E3-51DA-EDC3-B3EB46DFB543}"/>
              </a:ext>
            </a:extLst>
          </p:cNvPr>
          <p:cNvPicPr>
            <a:picLocks noChangeAspect="1"/>
          </p:cNvPicPr>
          <p:nvPr/>
        </p:nvPicPr>
        <p:blipFill>
          <a:blip r:embed="rId2"/>
          <a:stretch>
            <a:fillRect/>
          </a:stretch>
        </p:blipFill>
        <p:spPr>
          <a:xfrm>
            <a:off x="5244872" y="862149"/>
            <a:ext cx="6399434" cy="5332862"/>
          </a:xfrm>
          <a:prstGeom prst="rect">
            <a:avLst/>
          </a:prstGeom>
        </p:spPr>
      </p:pic>
    </p:spTree>
    <p:extLst>
      <p:ext uri="{BB962C8B-B14F-4D97-AF65-F5344CB8AC3E}">
        <p14:creationId xmlns:p14="http://schemas.microsoft.com/office/powerpoint/2010/main" val="3942612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750"/>
                                        <p:tgtEl>
                                          <p:spTgt spid="2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1739032-412D-1C60-F74D-7C5012759940}"/>
              </a:ext>
            </a:extLst>
          </p:cNvPr>
          <p:cNvSpPr txBox="1"/>
          <p:nvPr/>
        </p:nvSpPr>
        <p:spPr>
          <a:xfrm>
            <a:off x="4653777" y="2475526"/>
            <a:ext cx="7067959" cy="707886"/>
          </a:xfrm>
          <a:prstGeom prst="rect">
            <a:avLst/>
          </a:prstGeom>
          <a:noFill/>
        </p:spPr>
        <p:txBody>
          <a:bodyPr wrap="square" rtlCol="0">
            <a:spAutoFit/>
          </a:bodyPr>
          <a:lstStyle/>
          <a:p>
            <a:pPr marL="285750" indent="-285750">
              <a:buClr>
                <a:schemeClr val="accent4"/>
              </a:buClr>
              <a:buFont typeface="Arial" panose="020B0604020202020204" pitchFamily="34" charset="0"/>
              <a:buChar char="•"/>
            </a:pPr>
            <a:r>
              <a:rPr lang="en-US" sz="2000" dirty="0"/>
              <a:t>If the </a:t>
            </a:r>
            <a:r>
              <a:rPr lang="en-US" sz="2000" b="1" dirty="0"/>
              <a:t>Fire alarm </a:t>
            </a:r>
            <a:r>
              <a:rPr lang="en-US" sz="2000" dirty="0"/>
              <a:t>sounds, please walk to the collection point… we are not expecting a test alarm.</a:t>
            </a:r>
          </a:p>
        </p:txBody>
      </p:sp>
      <p:sp>
        <p:nvSpPr>
          <p:cNvPr id="2" name="TextBox 1">
            <a:extLst>
              <a:ext uri="{FF2B5EF4-FFF2-40B4-BE49-F238E27FC236}">
                <a16:creationId xmlns:a16="http://schemas.microsoft.com/office/drawing/2014/main" id="{32270800-CE49-A55B-9097-3BFC40C57E0A}"/>
              </a:ext>
            </a:extLst>
          </p:cNvPr>
          <p:cNvSpPr txBox="1"/>
          <p:nvPr/>
        </p:nvSpPr>
        <p:spPr>
          <a:xfrm>
            <a:off x="547694" y="2360398"/>
            <a:ext cx="3792574" cy="1200329"/>
          </a:xfrm>
          <a:prstGeom prst="rect">
            <a:avLst/>
          </a:prstGeom>
          <a:noFill/>
        </p:spPr>
        <p:txBody>
          <a:bodyPr wrap="square" rtlCol="0">
            <a:spAutoFit/>
          </a:bodyPr>
          <a:lstStyle/>
          <a:p>
            <a:r>
              <a:rPr lang="en-US" sz="3600" b="1" dirty="0">
                <a:solidFill>
                  <a:schemeClr val="accent4"/>
                </a:solidFill>
                <a:latin typeface="Gill Sans MT" panose="020B0502020104020203" pitchFamily="34" charset="77"/>
                <a:ea typeface="Inter" panose="02000503000000020004" pitchFamily="2" charset="0"/>
              </a:rPr>
              <a:t>A few points of housekeeping</a:t>
            </a:r>
          </a:p>
        </p:txBody>
      </p:sp>
      <p:sp>
        <p:nvSpPr>
          <p:cNvPr id="9" name="TextBox 8">
            <a:extLst>
              <a:ext uri="{FF2B5EF4-FFF2-40B4-BE49-F238E27FC236}">
                <a16:creationId xmlns:a16="http://schemas.microsoft.com/office/drawing/2014/main" id="{8E042C2E-F12D-84D1-F1B7-22BF93A2B76C}"/>
              </a:ext>
            </a:extLst>
          </p:cNvPr>
          <p:cNvSpPr txBox="1"/>
          <p:nvPr/>
        </p:nvSpPr>
        <p:spPr>
          <a:xfrm>
            <a:off x="4653778" y="4034303"/>
            <a:ext cx="6893788" cy="1015663"/>
          </a:xfrm>
          <a:prstGeom prst="rect">
            <a:avLst/>
          </a:prstGeom>
          <a:noFill/>
        </p:spPr>
        <p:txBody>
          <a:bodyPr wrap="square" rtlCol="0">
            <a:spAutoFit/>
          </a:bodyPr>
          <a:lstStyle/>
          <a:p>
            <a:pPr marL="285750" indent="-285750">
              <a:buClr>
                <a:schemeClr val="accent4"/>
              </a:buClr>
              <a:buFont typeface="Arial" panose="020B0604020202020204" pitchFamily="34" charset="0"/>
              <a:buChar char="•"/>
            </a:pPr>
            <a:r>
              <a:rPr lang="en-US" sz="2000" b="1" dirty="0"/>
              <a:t>Gala Dinner </a:t>
            </a:r>
            <a:r>
              <a:rPr lang="en-US" sz="2000" dirty="0"/>
              <a:t>– For the SCF Industry Awards Gala Dinner tonight; delegates who have booked a seat please note that you need to arrive at 7pm and you will be checked off the list.</a:t>
            </a:r>
          </a:p>
        </p:txBody>
      </p:sp>
      <p:sp>
        <p:nvSpPr>
          <p:cNvPr id="3" name="TextBox 2">
            <a:extLst>
              <a:ext uri="{FF2B5EF4-FFF2-40B4-BE49-F238E27FC236}">
                <a16:creationId xmlns:a16="http://schemas.microsoft.com/office/drawing/2014/main" id="{B4225E96-2C2A-6117-8170-7AF9061B5E14}"/>
              </a:ext>
            </a:extLst>
          </p:cNvPr>
          <p:cNvSpPr txBox="1"/>
          <p:nvPr/>
        </p:nvSpPr>
        <p:spPr>
          <a:xfrm>
            <a:off x="4653777" y="3206784"/>
            <a:ext cx="6893788" cy="707886"/>
          </a:xfrm>
          <a:prstGeom prst="rect">
            <a:avLst/>
          </a:prstGeom>
          <a:noFill/>
        </p:spPr>
        <p:txBody>
          <a:bodyPr wrap="square" rtlCol="0">
            <a:spAutoFit/>
          </a:bodyPr>
          <a:lstStyle/>
          <a:p>
            <a:pPr marL="285750" indent="-285750">
              <a:buClr>
                <a:schemeClr val="accent4"/>
              </a:buClr>
              <a:buFont typeface="Arial" panose="020B0604020202020204" pitchFamily="34" charset="0"/>
              <a:buChar char="•"/>
            </a:pPr>
            <a:r>
              <a:rPr lang="en-US" sz="2000" b="1" dirty="0"/>
              <a:t>Mobile Phones </a:t>
            </a:r>
            <a:r>
              <a:rPr lang="en-US" sz="2000" dirty="0"/>
              <a:t>– Please switch all mobile phones and mobile enables devices to silent whist in the conference room</a:t>
            </a:r>
          </a:p>
        </p:txBody>
      </p:sp>
    </p:spTree>
    <p:extLst>
      <p:ext uri="{BB962C8B-B14F-4D97-AF65-F5344CB8AC3E}">
        <p14:creationId xmlns:p14="http://schemas.microsoft.com/office/powerpoint/2010/main" val="32395180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2500"/>
                            </p:stCondLst>
                            <p:childTnLst>
                              <p:par>
                                <p:cTn id="13" presetID="10" presetClass="entr" presetSubtype="0" fill="hold" grpId="0" nodeType="after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4000"/>
                            </p:stCondLst>
                            <p:childTnLst>
                              <p:par>
                                <p:cTn id="17" presetID="10" presetClass="entr" presetSubtype="0" fill="hold" grpId="0" nodeType="afterEffect">
                                  <p:stCondLst>
                                    <p:cond delay="5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9"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DDEC05-1649-4FA6-CB1A-C8D524AE15A8}"/>
              </a:ext>
            </a:extLst>
          </p:cNvPr>
          <p:cNvSpPr>
            <a:spLocks noGrp="1"/>
          </p:cNvSpPr>
          <p:nvPr>
            <p:ph idx="1"/>
          </p:nvPr>
        </p:nvSpPr>
        <p:spPr>
          <a:xfrm>
            <a:off x="1500658" y="2192356"/>
            <a:ext cx="9190684" cy="2622015"/>
          </a:xfrm>
        </p:spPr>
        <p:txBody>
          <a:bodyPr/>
          <a:lstStyle/>
          <a:p>
            <a:pPr marL="0" indent="0" algn="ctr">
              <a:buNone/>
            </a:pPr>
            <a:endParaRPr lang="en-US" i="1" dirty="0"/>
          </a:p>
          <a:p>
            <a:pPr marL="0" indent="0" algn="ctr">
              <a:buNone/>
            </a:pPr>
            <a:r>
              <a:rPr lang="en-US" dirty="0"/>
              <a:t>SCF is a global organization whose mission is to enable and accelerate the </a:t>
            </a:r>
            <a:r>
              <a:rPr lang="en-US" b="1" i="1" dirty="0">
                <a:solidFill>
                  <a:schemeClr val="accent3"/>
                </a:solidFill>
              </a:rPr>
              <a:t>sustainable digital transformation of industry, enterprises and communities</a:t>
            </a:r>
            <a:r>
              <a:rPr lang="en-US" i="1" dirty="0"/>
              <a:t>. </a:t>
            </a:r>
            <a:r>
              <a:rPr lang="en-US" dirty="0"/>
              <a:t>We do this by supporting a range of </a:t>
            </a:r>
            <a:r>
              <a:rPr lang="en-US" b="1" i="1" dirty="0">
                <a:solidFill>
                  <a:schemeClr val="accent3"/>
                </a:solidFill>
              </a:rPr>
              <a:t>agile, cost-effective, scalable, cellular infrastructure</a:t>
            </a:r>
            <a:r>
              <a:rPr lang="en-US" i="1" dirty="0"/>
              <a:t> </a:t>
            </a:r>
            <a:r>
              <a:rPr lang="en-US" dirty="0"/>
              <a:t>and solutions for </a:t>
            </a:r>
            <a:r>
              <a:rPr lang="en-US" b="1" i="1" dirty="0">
                <a:solidFill>
                  <a:schemeClr val="accent3"/>
                </a:solidFill>
              </a:rPr>
              <a:t>established and emerging service providers </a:t>
            </a:r>
            <a:r>
              <a:rPr lang="en-US" dirty="0"/>
              <a:t>and deployers</a:t>
            </a:r>
          </a:p>
          <a:p>
            <a:pPr marL="0" indent="0">
              <a:buNone/>
            </a:pPr>
            <a:endParaRPr lang="en-US" dirty="0"/>
          </a:p>
        </p:txBody>
      </p:sp>
      <p:sp>
        <p:nvSpPr>
          <p:cNvPr id="2" name="Title 1">
            <a:extLst>
              <a:ext uri="{FF2B5EF4-FFF2-40B4-BE49-F238E27FC236}">
                <a16:creationId xmlns:a16="http://schemas.microsoft.com/office/drawing/2014/main" id="{B7E05BDC-2987-5314-3E8C-017D4D554F67}"/>
              </a:ext>
            </a:extLst>
          </p:cNvPr>
          <p:cNvSpPr>
            <a:spLocks noGrp="1"/>
          </p:cNvSpPr>
          <p:nvPr>
            <p:ph type="title"/>
          </p:nvPr>
        </p:nvSpPr>
        <p:spPr/>
        <p:txBody>
          <a:bodyPr>
            <a:normAutofit/>
          </a:bodyPr>
          <a:lstStyle/>
          <a:p>
            <a:r>
              <a:rPr lang="en-US" sz="3600" dirty="0"/>
              <a:t>What is SCF?</a:t>
            </a:r>
          </a:p>
        </p:txBody>
      </p:sp>
    </p:spTree>
    <p:extLst>
      <p:ext uri="{BB962C8B-B14F-4D97-AF65-F5344CB8AC3E}">
        <p14:creationId xmlns:p14="http://schemas.microsoft.com/office/powerpoint/2010/main" val="16859929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CFC0AF0-7DCD-E3BB-80BC-C0D357F9606A}"/>
              </a:ext>
            </a:extLst>
          </p:cNvPr>
          <p:cNvSpPr>
            <a:spLocks noGrp="1"/>
          </p:cNvSpPr>
          <p:nvPr>
            <p:ph idx="1"/>
          </p:nvPr>
        </p:nvSpPr>
        <p:spPr>
          <a:xfrm>
            <a:off x="713480" y="2192356"/>
            <a:ext cx="9098032" cy="4052259"/>
          </a:xfrm>
        </p:spPr>
        <p:txBody>
          <a:bodyPr/>
          <a:lstStyle/>
          <a:p>
            <a:r>
              <a:rPr lang="en-US" b="1" dirty="0">
                <a:solidFill>
                  <a:schemeClr val="accent3"/>
                </a:solidFill>
              </a:rPr>
              <a:t>The right technology </a:t>
            </a:r>
            <a:r>
              <a:rPr lang="en-US" dirty="0"/>
              <a:t>– Driving standards that enable interoperability in the 5G era and support practical &amp; effective </a:t>
            </a:r>
            <a:br>
              <a:rPr lang="en-US" dirty="0"/>
            </a:br>
            <a:r>
              <a:rPr lang="en-US" dirty="0"/>
              <a:t>open RAN implementation.</a:t>
            </a:r>
          </a:p>
          <a:p>
            <a:r>
              <a:rPr lang="en-US" b="1" dirty="0">
                <a:solidFill>
                  <a:schemeClr val="accent3"/>
                </a:solidFill>
              </a:rPr>
              <a:t>Flexible business models </a:t>
            </a:r>
            <a:r>
              <a:rPr lang="en-US" dirty="0"/>
              <a:t>– Supporting an innovative and diverse service provider ecosystem.</a:t>
            </a:r>
          </a:p>
          <a:p>
            <a:r>
              <a:rPr lang="en-US" b="1" dirty="0">
                <a:solidFill>
                  <a:schemeClr val="accent3"/>
                </a:solidFill>
              </a:rPr>
              <a:t>Scalable and repeatable deployment models </a:t>
            </a:r>
            <a:r>
              <a:rPr lang="en-US" dirty="0"/>
              <a:t>– especially in the context of private networks. </a:t>
            </a:r>
          </a:p>
          <a:p>
            <a:r>
              <a:rPr lang="en-US" b="1" dirty="0">
                <a:solidFill>
                  <a:schemeClr val="accent3"/>
                </a:solidFill>
              </a:rPr>
              <a:t>Fit-for-purpose regulation </a:t>
            </a:r>
            <a:r>
              <a:rPr lang="en-US" dirty="0"/>
              <a:t>– lobbying for a more progressive and future-looking policy and regulatory landscape.</a:t>
            </a:r>
          </a:p>
          <a:p>
            <a:pPr>
              <a:buFontTx/>
              <a:buChar char="-"/>
            </a:pPr>
            <a:endParaRPr lang="en-US" dirty="0"/>
          </a:p>
          <a:p>
            <a:pPr marL="0" indent="0">
              <a:buNone/>
            </a:pPr>
            <a:endParaRPr lang="en-US" dirty="0"/>
          </a:p>
          <a:p>
            <a:endParaRPr lang="en-US" dirty="0"/>
          </a:p>
        </p:txBody>
      </p:sp>
      <p:sp>
        <p:nvSpPr>
          <p:cNvPr id="7" name="Title 6">
            <a:extLst>
              <a:ext uri="{FF2B5EF4-FFF2-40B4-BE49-F238E27FC236}">
                <a16:creationId xmlns:a16="http://schemas.microsoft.com/office/drawing/2014/main" id="{E933850D-C45C-7E13-F7BC-FEA90E3125C9}"/>
              </a:ext>
            </a:extLst>
          </p:cNvPr>
          <p:cNvSpPr>
            <a:spLocks noGrp="1"/>
          </p:cNvSpPr>
          <p:nvPr>
            <p:ph type="title"/>
          </p:nvPr>
        </p:nvSpPr>
        <p:spPr/>
        <p:txBody>
          <a:bodyPr>
            <a:normAutofit/>
          </a:bodyPr>
          <a:lstStyle/>
          <a:p>
            <a:r>
              <a:rPr lang="en-US" sz="3600" dirty="0"/>
              <a:t>SCF’s focus 2023-24</a:t>
            </a:r>
          </a:p>
        </p:txBody>
      </p:sp>
    </p:spTree>
    <p:extLst>
      <p:ext uri="{BB962C8B-B14F-4D97-AF65-F5344CB8AC3E}">
        <p14:creationId xmlns:p14="http://schemas.microsoft.com/office/powerpoint/2010/main" val="2125711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398D7-5D08-D8B2-E4B2-E016C57EC02F}"/>
              </a:ext>
            </a:extLst>
          </p:cNvPr>
          <p:cNvSpPr>
            <a:spLocks noGrp="1"/>
          </p:cNvSpPr>
          <p:nvPr>
            <p:ph type="title"/>
          </p:nvPr>
        </p:nvSpPr>
        <p:spPr>
          <a:xfrm>
            <a:off x="1075766" y="1244792"/>
            <a:ext cx="3343827" cy="3964338"/>
          </a:xfrm>
        </p:spPr>
        <p:txBody>
          <a:bodyPr anchor="ctr">
            <a:normAutofit/>
          </a:bodyPr>
          <a:lstStyle/>
          <a:p>
            <a:pPr algn="r">
              <a:lnSpc>
                <a:spcPct val="100000"/>
              </a:lnSpc>
            </a:pPr>
            <a:r>
              <a:rPr lang="en-US" sz="3600" dirty="0"/>
              <a:t>The right technologies</a:t>
            </a:r>
          </a:p>
        </p:txBody>
      </p:sp>
      <p:sp>
        <p:nvSpPr>
          <p:cNvPr id="3" name="Content Placeholder 2">
            <a:extLst>
              <a:ext uri="{FF2B5EF4-FFF2-40B4-BE49-F238E27FC236}">
                <a16:creationId xmlns:a16="http://schemas.microsoft.com/office/drawing/2014/main" id="{A2F93F8B-F3D3-4A7D-A2CA-4B2875A80AEA}"/>
              </a:ext>
            </a:extLst>
          </p:cNvPr>
          <p:cNvSpPr>
            <a:spLocks noGrp="1"/>
          </p:cNvSpPr>
          <p:nvPr>
            <p:ph idx="1"/>
          </p:nvPr>
        </p:nvSpPr>
        <p:spPr>
          <a:xfrm>
            <a:off x="5357446" y="1244792"/>
            <a:ext cx="4865077" cy="3964338"/>
          </a:xfrm>
        </p:spPr>
        <p:txBody>
          <a:bodyPr anchor="ctr">
            <a:normAutofit/>
          </a:bodyPr>
          <a:lstStyle/>
          <a:p>
            <a:pPr>
              <a:buClr>
                <a:schemeClr val="accent2"/>
              </a:buClr>
            </a:pPr>
            <a:r>
              <a:rPr lang="en-US" sz="2400" dirty="0"/>
              <a:t>Disaggregated RAN – opportunities and trade-offs</a:t>
            </a:r>
          </a:p>
          <a:p>
            <a:pPr>
              <a:buClr>
                <a:schemeClr val="accent2"/>
              </a:buClr>
            </a:pPr>
            <a:r>
              <a:rPr lang="en-US" sz="2400" dirty="0"/>
              <a:t>5G FAPI – continued 3GPP alignment</a:t>
            </a:r>
          </a:p>
          <a:p>
            <a:pPr>
              <a:buClr>
                <a:schemeClr val="accent2"/>
              </a:buClr>
            </a:pPr>
            <a:r>
              <a:rPr lang="en-US" sz="2400" dirty="0"/>
              <a:t>Network FAPI development &amp; evolution</a:t>
            </a:r>
          </a:p>
          <a:p>
            <a:pPr>
              <a:buClr>
                <a:schemeClr val="accent2"/>
              </a:buClr>
            </a:pPr>
            <a:r>
              <a:rPr lang="en-US" sz="2400" dirty="0"/>
              <a:t>Management solutions for small cell products &amp; networks</a:t>
            </a:r>
          </a:p>
        </p:txBody>
      </p:sp>
      <p:cxnSp>
        <p:nvCxnSpPr>
          <p:cNvPr id="8" name="Straight Connector 7">
            <a:extLst>
              <a:ext uri="{FF2B5EF4-FFF2-40B4-BE49-F238E27FC236}">
                <a16:creationId xmlns:a16="http://schemas.microsoft.com/office/drawing/2014/main" id="{5DA6105E-AACF-F532-D379-A2B78A9E91B5}"/>
              </a:ext>
            </a:extLst>
          </p:cNvPr>
          <p:cNvCxnSpPr>
            <a:cxnSpLocks/>
          </p:cNvCxnSpPr>
          <p:nvPr/>
        </p:nvCxnSpPr>
        <p:spPr>
          <a:xfrm>
            <a:off x="4888523" y="1244792"/>
            <a:ext cx="0" cy="3964338"/>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BE29AC2-7681-DE1A-77D6-0516EF83B367}"/>
              </a:ext>
            </a:extLst>
          </p:cNvPr>
          <p:cNvSpPr/>
          <p:nvPr/>
        </p:nvSpPr>
        <p:spPr>
          <a:xfrm>
            <a:off x="314400" y="324000"/>
            <a:ext cx="11563200" cy="621000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srgbClr val="FFFFFF"/>
                </a:solidFill>
                <a:effectLst/>
                <a:uLnTx/>
                <a:uFillTx/>
                <a:latin typeface="Gill Sans MT" panose="020B0502020104020203"/>
                <a:ea typeface="+mn-ea"/>
                <a:cs typeface="+mn-cs"/>
              </a:rPr>
              <a:t>v</a:t>
            </a:r>
          </a:p>
        </p:txBody>
      </p:sp>
      <p:pic>
        <p:nvPicPr>
          <p:cNvPr id="14" name="Picture 13" descr="Logo, icon&#10;&#10;Description automatically generated">
            <a:extLst>
              <a:ext uri="{FF2B5EF4-FFF2-40B4-BE49-F238E27FC236}">
                <a16:creationId xmlns:a16="http://schemas.microsoft.com/office/drawing/2014/main" id="{1EED912E-98C8-5A08-8583-2591A0C0EA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3253" y="651003"/>
            <a:ext cx="1075267" cy="1075267"/>
          </a:xfrm>
          <a:prstGeom prst="rect">
            <a:avLst/>
          </a:prstGeom>
        </p:spPr>
      </p:pic>
      <p:sp>
        <p:nvSpPr>
          <p:cNvPr id="15" name="Oval 14">
            <a:extLst>
              <a:ext uri="{FF2B5EF4-FFF2-40B4-BE49-F238E27FC236}">
                <a16:creationId xmlns:a16="http://schemas.microsoft.com/office/drawing/2014/main" id="{911D3266-7807-E92A-710D-9A0AE92666D9}"/>
              </a:ext>
            </a:extLst>
          </p:cNvPr>
          <p:cNvSpPr/>
          <p:nvPr/>
        </p:nvSpPr>
        <p:spPr>
          <a:xfrm>
            <a:off x="665459" y="5494517"/>
            <a:ext cx="747132" cy="7248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Gill Sans MT" panose="020B0502020104020203"/>
                <a:ea typeface="+mn-ea"/>
                <a:cs typeface="+mn-cs"/>
              </a:rPr>
              <a:t>1</a:t>
            </a:r>
          </a:p>
        </p:txBody>
      </p:sp>
      <p:sp>
        <p:nvSpPr>
          <p:cNvPr id="6" name="Right Triangle 5">
            <a:extLst>
              <a:ext uri="{FF2B5EF4-FFF2-40B4-BE49-F238E27FC236}">
                <a16:creationId xmlns:a16="http://schemas.microsoft.com/office/drawing/2014/main" id="{6285A2CC-883A-B33C-042B-5BEF3AF0CAB2}"/>
              </a:ext>
            </a:extLst>
          </p:cNvPr>
          <p:cNvSpPr/>
          <p:nvPr/>
        </p:nvSpPr>
        <p:spPr>
          <a:xfrm flipH="1">
            <a:off x="9312000" y="3978000"/>
            <a:ext cx="2880000" cy="2880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3353174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1A0AB697-02F6-EC2B-5AAD-B3707A03A64E}"/>
              </a:ext>
            </a:extLst>
          </p:cNvPr>
          <p:cNvSpPr>
            <a:spLocks noGrp="1"/>
          </p:cNvSpPr>
          <p:nvPr>
            <p:ph type="title"/>
          </p:nvPr>
        </p:nvSpPr>
        <p:spPr>
          <a:xfrm>
            <a:off x="1075766" y="1250157"/>
            <a:ext cx="3343827" cy="3958974"/>
          </a:xfrm>
        </p:spPr>
        <p:txBody>
          <a:bodyPr>
            <a:normAutofit/>
          </a:bodyPr>
          <a:lstStyle/>
          <a:p>
            <a:pPr algn="r"/>
            <a:r>
              <a:rPr lang="en-US" sz="3600" dirty="0"/>
              <a:t>Flexible</a:t>
            </a:r>
            <a:br>
              <a:rPr lang="en-US" sz="3600" dirty="0"/>
            </a:br>
            <a:r>
              <a:rPr lang="en-US" sz="3600" dirty="0"/>
              <a:t>business models</a:t>
            </a:r>
          </a:p>
        </p:txBody>
      </p:sp>
      <p:sp>
        <p:nvSpPr>
          <p:cNvPr id="16" name="Content Placeholder 15">
            <a:extLst>
              <a:ext uri="{FF2B5EF4-FFF2-40B4-BE49-F238E27FC236}">
                <a16:creationId xmlns:a16="http://schemas.microsoft.com/office/drawing/2014/main" id="{765BD74C-9AA2-72A6-6F96-3C8B64061700}"/>
              </a:ext>
            </a:extLst>
          </p:cNvPr>
          <p:cNvSpPr>
            <a:spLocks noGrp="1"/>
          </p:cNvSpPr>
          <p:nvPr>
            <p:ph idx="1"/>
          </p:nvPr>
        </p:nvSpPr>
        <p:spPr>
          <a:xfrm>
            <a:off x="5357446" y="1250156"/>
            <a:ext cx="4865077" cy="3958974"/>
          </a:xfrm>
        </p:spPr>
        <p:txBody>
          <a:bodyPr/>
          <a:lstStyle/>
          <a:p>
            <a:r>
              <a:rPr lang="en-US" sz="2400" dirty="0"/>
              <a:t>Promoting the neutral host model and value proposition</a:t>
            </a:r>
          </a:p>
          <a:p>
            <a:r>
              <a:rPr lang="en-US" sz="2400" dirty="0"/>
              <a:t>Evolving network sharing model</a:t>
            </a:r>
          </a:p>
          <a:p>
            <a:r>
              <a:rPr lang="en-US" sz="2400" dirty="0"/>
              <a:t>Disseminating global best practice</a:t>
            </a:r>
          </a:p>
        </p:txBody>
      </p:sp>
      <p:sp>
        <p:nvSpPr>
          <p:cNvPr id="20" name="Oval 19">
            <a:extLst>
              <a:ext uri="{FF2B5EF4-FFF2-40B4-BE49-F238E27FC236}">
                <a16:creationId xmlns:a16="http://schemas.microsoft.com/office/drawing/2014/main" id="{21680BE0-653E-2E6C-5FBA-8BBEA269E3D0}"/>
              </a:ext>
            </a:extLst>
          </p:cNvPr>
          <p:cNvSpPr/>
          <p:nvPr/>
        </p:nvSpPr>
        <p:spPr>
          <a:xfrm>
            <a:off x="665459" y="5494517"/>
            <a:ext cx="747132" cy="7248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Gill Sans MT" panose="020B0502020104020203"/>
                <a:ea typeface="+mn-ea"/>
                <a:cs typeface="+mn-cs"/>
              </a:rPr>
              <a:t>2</a:t>
            </a:r>
          </a:p>
        </p:txBody>
      </p:sp>
    </p:spTree>
    <p:extLst>
      <p:ext uri="{BB962C8B-B14F-4D97-AF65-F5344CB8AC3E}">
        <p14:creationId xmlns:p14="http://schemas.microsoft.com/office/powerpoint/2010/main" val="12760754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BEC2A9D-BB9E-0938-B33A-417FBCD7A25D}"/>
              </a:ext>
            </a:extLst>
          </p:cNvPr>
          <p:cNvSpPr>
            <a:spLocks noGrp="1"/>
          </p:cNvSpPr>
          <p:nvPr>
            <p:ph type="title"/>
          </p:nvPr>
        </p:nvSpPr>
        <p:spPr>
          <a:xfrm>
            <a:off x="1075766" y="1250156"/>
            <a:ext cx="3343827" cy="3958974"/>
          </a:xfrm>
        </p:spPr>
        <p:txBody>
          <a:bodyPr>
            <a:normAutofit/>
          </a:bodyPr>
          <a:lstStyle/>
          <a:p>
            <a:r>
              <a:rPr lang="en-US" sz="3600" dirty="0"/>
              <a:t>Scalable</a:t>
            </a:r>
            <a:br>
              <a:rPr lang="en-US" sz="3600" dirty="0"/>
            </a:br>
            <a:r>
              <a:rPr lang="en-US" sz="3600" dirty="0"/>
              <a:t>deployment models</a:t>
            </a:r>
          </a:p>
        </p:txBody>
      </p:sp>
      <p:sp>
        <p:nvSpPr>
          <p:cNvPr id="9" name="Content Placeholder 8">
            <a:extLst>
              <a:ext uri="{FF2B5EF4-FFF2-40B4-BE49-F238E27FC236}">
                <a16:creationId xmlns:a16="http://schemas.microsoft.com/office/drawing/2014/main" id="{CD81C0AC-F9C3-9990-0F6A-7043F5CA37BB}"/>
              </a:ext>
            </a:extLst>
          </p:cNvPr>
          <p:cNvSpPr>
            <a:spLocks noGrp="1"/>
          </p:cNvSpPr>
          <p:nvPr>
            <p:ph idx="1"/>
          </p:nvPr>
        </p:nvSpPr>
        <p:spPr>
          <a:xfrm>
            <a:off x="5357446" y="1250156"/>
            <a:ext cx="4865077" cy="3958974"/>
          </a:xfrm>
        </p:spPr>
        <p:txBody>
          <a:bodyPr/>
          <a:lstStyle/>
          <a:p>
            <a:r>
              <a:rPr lang="en-US" sz="2400" dirty="0"/>
              <a:t>Blueprints for private networks</a:t>
            </a:r>
          </a:p>
          <a:p>
            <a:r>
              <a:rPr lang="en-US" sz="2400" dirty="0"/>
              <a:t>‘Minimum viable products’ for manufacturing &amp; healthcare</a:t>
            </a:r>
          </a:p>
          <a:p>
            <a:r>
              <a:rPr lang="en-US" sz="2400" dirty="0"/>
              <a:t>Deployment &amp; spectrum challenges</a:t>
            </a:r>
          </a:p>
        </p:txBody>
      </p:sp>
      <p:sp>
        <p:nvSpPr>
          <p:cNvPr id="10" name="Oval 9">
            <a:extLst>
              <a:ext uri="{FF2B5EF4-FFF2-40B4-BE49-F238E27FC236}">
                <a16:creationId xmlns:a16="http://schemas.microsoft.com/office/drawing/2014/main" id="{0B6893A6-5A69-71AE-B675-11E6DFBE34B2}"/>
              </a:ext>
            </a:extLst>
          </p:cNvPr>
          <p:cNvSpPr/>
          <p:nvPr/>
        </p:nvSpPr>
        <p:spPr>
          <a:xfrm>
            <a:off x="665459" y="5494517"/>
            <a:ext cx="747132" cy="72483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Gill Sans MT" panose="020B0502020104020203"/>
                <a:ea typeface="+mn-ea"/>
                <a:cs typeface="+mn-cs"/>
              </a:rPr>
              <a:t>3</a:t>
            </a:r>
          </a:p>
        </p:txBody>
      </p:sp>
    </p:spTree>
    <p:extLst>
      <p:ext uri="{BB962C8B-B14F-4D97-AF65-F5344CB8AC3E}">
        <p14:creationId xmlns:p14="http://schemas.microsoft.com/office/powerpoint/2010/main" val="1228408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65B66198-8618-6585-08A7-41BCADE9E66F}"/>
              </a:ext>
            </a:extLst>
          </p:cNvPr>
          <p:cNvSpPr>
            <a:spLocks noGrp="1"/>
          </p:cNvSpPr>
          <p:nvPr>
            <p:ph type="title"/>
          </p:nvPr>
        </p:nvSpPr>
        <p:spPr>
          <a:xfrm>
            <a:off x="1075766" y="1250156"/>
            <a:ext cx="3343827" cy="3958974"/>
          </a:xfrm>
        </p:spPr>
        <p:txBody>
          <a:bodyPr>
            <a:normAutofit/>
          </a:bodyPr>
          <a:lstStyle/>
          <a:p>
            <a:r>
              <a:rPr lang="en-US" sz="3600" dirty="0"/>
              <a:t>Progressive</a:t>
            </a:r>
            <a:br>
              <a:rPr lang="en-US" sz="3600" dirty="0"/>
            </a:br>
            <a:r>
              <a:rPr lang="en-US" sz="3600" dirty="0"/>
              <a:t>policy and regulation</a:t>
            </a:r>
          </a:p>
        </p:txBody>
      </p:sp>
      <p:sp>
        <p:nvSpPr>
          <p:cNvPr id="12" name="Content Placeholder 11">
            <a:extLst>
              <a:ext uri="{FF2B5EF4-FFF2-40B4-BE49-F238E27FC236}">
                <a16:creationId xmlns:a16="http://schemas.microsoft.com/office/drawing/2014/main" id="{4DCBA875-18E6-9D11-5B4C-0448665B7FE8}"/>
              </a:ext>
            </a:extLst>
          </p:cNvPr>
          <p:cNvSpPr>
            <a:spLocks noGrp="1"/>
          </p:cNvSpPr>
          <p:nvPr>
            <p:ph idx="1"/>
          </p:nvPr>
        </p:nvSpPr>
        <p:spPr>
          <a:xfrm>
            <a:off x="5357446" y="1250156"/>
            <a:ext cx="4865077" cy="3958974"/>
          </a:xfrm>
        </p:spPr>
        <p:txBody>
          <a:bodyPr/>
          <a:lstStyle/>
          <a:p>
            <a:r>
              <a:rPr lang="en-US" sz="2400" dirty="0"/>
              <a:t>Socio-economic case for sharing</a:t>
            </a:r>
          </a:p>
          <a:p>
            <a:r>
              <a:rPr lang="en-US" sz="2400" dirty="0"/>
              <a:t>Keeping ahead of the regulatory curve on sustainability</a:t>
            </a:r>
          </a:p>
          <a:p>
            <a:r>
              <a:rPr lang="en-US" sz="2400" dirty="0"/>
              <a:t>Translating national connectivity milestones with local deployment regulation &amp; implementation</a:t>
            </a:r>
          </a:p>
        </p:txBody>
      </p:sp>
      <p:sp>
        <p:nvSpPr>
          <p:cNvPr id="8" name="Oval 7">
            <a:extLst>
              <a:ext uri="{FF2B5EF4-FFF2-40B4-BE49-F238E27FC236}">
                <a16:creationId xmlns:a16="http://schemas.microsoft.com/office/drawing/2014/main" id="{8DB56200-7976-62E5-EEFE-3DA6212CC745}"/>
              </a:ext>
            </a:extLst>
          </p:cNvPr>
          <p:cNvSpPr/>
          <p:nvPr/>
        </p:nvSpPr>
        <p:spPr>
          <a:xfrm>
            <a:off x="665459" y="5494517"/>
            <a:ext cx="747132" cy="72483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Gill Sans MT" panose="020B0502020104020203"/>
                <a:ea typeface="+mn-ea"/>
                <a:cs typeface="+mn-cs"/>
              </a:rPr>
              <a:t>4</a:t>
            </a:r>
          </a:p>
        </p:txBody>
      </p:sp>
    </p:spTree>
    <p:extLst>
      <p:ext uri="{BB962C8B-B14F-4D97-AF65-F5344CB8AC3E}">
        <p14:creationId xmlns:p14="http://schemas.microsoft.com/office/powerpoint/2010/main" val="2799810416"/>
      </p:ext>
    </p:extLst>
  </p:cSld>
  <p:clrMapOvr>
    <a:masterClrMapping/>
  </p:clrMapOvr>
</p:sld>
</file>

<file path=ppt/theme/theme1.xml><?xml version="1.0" encoding="utf-8"?>
<a:theme xmlns:a="http://schemas.openxmlformats.org/drawingml/2006/main" name="SCWS">
  <a:themeElements>
    <a:clrScheme name="SCWS 2021">
      <a:dk1>
        <a:srgbClr val="000000"/>
      </a:dk1>
      <a:lt1>
        <a:srgbClr val="FFFFFF"/>
      </a:lt1>
      <a:dk2>
        <a:srgbClr val="807F83"/>
      </a:dk2>
      <a:lt2>
        <a:srgbClr val="D5D7D8"/>
      </a:lt2>
      <a:accent1>
        <a:srgbClr val="FFC82E"/>
      </a:accent1>
      <a:accent2>
        <a:srgbClr val="6E69B0"/>
      </a:accent2>
      <a:accent3>
        <a:srgbClr val="A78E5E"/>
      </a:accent3>
      <a:accent4>
        <a:srgbClr val="514191"/>
      </a:accent4>
      <a:accent5>
        <a:srgbClr val="302456"/>
      </a:accent5>
      <a:accent6>
        <a:srgbClr val="FFCF20"/>
      </a:accent6>
      <a:hlink>
        <a:srgbClr val="0000FF"/>
      </a:hlink>
      <a:folHlink>
        <a:srgbClr val="800080"/>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WS" id="{F8D67454-91E3-A44C-A417-29B11B58A0F4}" vid="{A1B5DC50-9E70-0348-8112-861AF1774662}"/>
    </a:ext>
  </a:extLst>
</a:theme>
</file>

<file path=ppt/theme/theme2.xml><?xml version="1.0" encoding="utf-8"?>
<a:theme xmlns:a="http://schemas.openxmlformats.org/drawingml/2006/main" name="SCF">
  <a:themeElements>
    <a:clrScheme name="SCF 2020">
      <a:dk1>
        <a:srgbClr val="000000"/>
      </a:dk1>
      <a:lt1>
        <a:srgbClr val="FFFFFF"/>
      </a:lt1>
      <a:dk2>
        <a:srgbClr val="807F83"/>
      </a:dk2>
      <a:lt2>
        <a:srgbClr val="D5D7D8"/>
      </a:lt2>
      <a:accent1>
        <a:srgbClr val="FFC82E"/>
      </a:accent1>
      <a:accent2>
        <a:srgbClr val="6E69B0"/>
      </a:accent2>
      <a:accent3>
        <a:srgbClr val="8D2861"/>
      </a:accent3>
      <a:accent4>
        <a:srgbClr val="322073"/>
      </a:accent4>
      <a:accent5>
        <a:srgbClr val="859919"/>
      </a:accent5>
      <a:accent6>
        <a:srgbClr val="86888C"/>
      </a:accent6>
      <a:hlink>
        <a:srgbClr val="0000FF"/>
      </a:hlink>
      <a:folHlink>
        <a:srgbClr val="800080"/>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F" id="{CEA4E8FA-FAD8-C741-A544-8BDE73837788}" vid="{2AC57FD1-EEB3-074F-B553-BA7439EF37C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SCWS</Template>
  <TotalTime>419</TotalTime>
  <Words>1439</Words>
  <Application>Microsoft Office PowerPoint</Application>
  <PresentationFormat>Widescreen</PresentationFormat>
  <Paragraphs>119</Paragraphs>
  <Slides>12</Slides>
  <Notes>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12</vt:i4>
      </vt:variant>
    </vt:vector>
  </HeadingPairs>
  <TitlesOfParts>
    <vt:vector size="20" baseType="lpstr">
      <vt:lpstr>-apple-system</vt:lpstr>
      <vt:lpstr>Arial</vt:lpstr>
      <vt:lpstr>Calibri</vt:lpstr>
      <vt:lpstr>Calibri Light</vt:lpstr>
      <vt:lpstr>Gill Sans MT</vt:lpstr>
      <vt:lpstr>SCWS</vt:lpstr>
      <vt:lpstr>SCF</vt:lpstr>
      <vt:lpstr>Office Theme</vt:lpstr>
      <vt:lpstr>PowerPoint Presentation</vt:lpstr>
      <vt:lpstr>PowerPoint Presentation</vt:lpstr>
      <vt:lpstr>PowerPoint Presentation</vt:lpstr>
      <vt:lpstr>What is SCF?</vt:lpstr>
      <vt:lpstr>SCF’s focus 2023-24</vt:lpstr>
      <vt:lpstr>The right technologies</vt:lpstr>
      <vt:lpstr>Flexible business models</vt:lpstr>
      <vt:lpstr>Scalable deployment models</vt:lpstr>
      <vt:lpstr>Progressive policy and regulation</vt:lpstr>
      <vt:lpstr>If we meet our goals…more and better choices</vt:lpstr>
      <vt:lpstr>12 months of SCF document releases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Serena Holdsworth</dc:creator>
  <cp:lastModifiedBy>Alex Elwart</cp:lastModifiedBy>
  <cp:revision>14</cp:revision>
  <dcterms:created xsi:type="dcterms:W3CDTF">2022-05-23T08:55:53Z</dcterms:created>
  <dcterms:modified xsi:type="dcterms:W3CDTF">2023-05-25T10:28:17Z</dcterms:modified>
</cp:coreProperties>
</file>