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25" r:id="rId2"/>
    <p:sldId id="272" r:id="rId3"/>
    <p:sldId id="282" r:id="rId4"/>
    <p:sldId id="273" r:id="rId5"/>
    <p:sldId id="284" r:id="rId6"/>
    <p:sldId id="274" r:id="rId7"/>
    <p:sldId id="288" r:id="rId8"/>
    <p:sldId id="275" r:id="rId9"/>
    <p:sldId id="340" r:id="rId10"/>
    <p:sldId id="277" r:id="rId11"/>
    <p:sldId id="290" r:id="rId12"/>
    <p:sldId id="278" r:id="rId13"/>
    <p:sldId id="294" r:id="rId14"/>
    <p:sldId id="280" r:id="rId15"/>
    <p:sldId id="298" r:id="rId16"/>
    <p:sldId id="271" r:id="rId17"/>
    <p:sldId id="300" r:id="rId18"/>
    <p:sldId id="341" r:id="rId19"/>
    <p:sldId id="344" r:id="rId20"/>
    <p:sldId id="305" r:id="rId21"/>
    <p:sldId id="281" r:id="rId22"/>
    <p:sldId id="315" r:id="rId23"/>
    <p:sldId id="309" r:id="rId24"/>
    <p:sldId id="314" r:id="rId25"/>
    <p:sldId id="32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6E97CF-4B05-7752-9AD0-A824ED2B626C}" name="Amanda McCaffrey" initials="AM" userId="S::amanda.mccaffrey@kavacommunications.com::4427fb5d-4181-42d6-9927-de2ddd8fe16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1D"/>
    <a:srgbClr val="FEC633"/>
    <a:srgbClr val="792B58"/>
    <a:srgbClr val="AEAFAE"/>
    <a:srgbClr val="A8954C"/>
    <a:srgbClr val="F5BE43"/>
    <a:srgbClr val="EDC961"/>
    <a:srgbClr val="E5C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/>
    <p:restoredTop sz="85520"/>
  </p:normalViewPr>
  <p:slideViewPr>
    <p:cSldViewPr snapToGrid="0" snapToObjects="1">
      <p:cViewPr varScale="1">
        <p:scale>
          <a:sx n="82" d="100"/>
          <a:sy n="82" d="100"/>
        </p:scale>
        <p:origin x="1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33E50FE-AE6D-354C-8BC1-3E383011B5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4FC969-DC99-6645-BEC4-B86B9E6EE9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E43CB-A0FE-7A47-B895-505314039779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626705-AFA1-4647-B805-3B0D010E45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65549E-7B6D-0D48-AC2B-2D6AE7AA3A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BA9F3-5AD6-EC4F-8734-78D64E873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82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A16EE-325E-2C46-B7B2-679CEB92953A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34FA4-8592-CB4D-AC98-2F649726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2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10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10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58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64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52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53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62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00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25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235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09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768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129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556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861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983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417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87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9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8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78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4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70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45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34FA4-8592-CB4D-AC98-2F649726A4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1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F95F7-2113-1E4A-AA40-644896AB1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DD3AB5-15B0-1943-B24C-2A3F781890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9857B-058E-B64D-8F3B-FF956691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46130-D58A-D64C-8305-0B3621862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CB9A5-7027-D340-B337-C5B5D56A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4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DFA1-933B-434C-B3E8-8785E8D1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C92EB-7A6A-0F45-B0DA-A7B2FAF69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D2CA4-6E16-034E-B223-CF6458B54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A17E4-7AC7-714D-A8BA-6D231545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397F3-C4EA-D943-A2EB-39B2F6FED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4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EF5577-559E-0948-927A-7E233C47DC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A5ACD-7451-564F-9497-E6EBAE480F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EF675-3773-1240-ADB0-D32708D4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7D3E9-F51C-A646-A011-3B407494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EDFC7-CBAC-614A-96E5-FB0D0015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1D865-A5BF-034D-B764-55F10EF8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D58D6-4C0C-E644-A3DF-D637374A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74954-5BB8-F74C-991B-C22DCA8A0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E625F-64D8-4E44-8FC2-65949D03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9E4E3-AA24-4445-B35E-3E0EFE2B3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7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AFA96-E41D-C04B-AFE4-9814F8204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78ACE-D169-C143-9C0D-0832E525F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74CF6-D761-A248-8B00-EA83D694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BEE31-68F5-AF40-8F52-F0B809CE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2430C-3E6D-904B-98A8-5C12938D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00334-6249-294F-BA12-DAA3F6DA3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8487F-1526-7A48-9D4A-F5A230FA28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4A5F3-3702-3C4C-A438-842822307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4A0FF-966B-C847-95E2-C44C03841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EEF68-91BA-2D46-A04B-0EB783C1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E6083-1D43-7B4F-AB3F-A9437C98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7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9B039-2CF0-1544-8AFD-0959AD192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02A6B-515D-5446-BD0A-4C81CAA6A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C846A0-5D07-4846-81C2-26D4737A6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6DB36F-4E53-064E-A73B-9E1B8B640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1FEF5E-800E-3945-8804-66EDABB805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9CAAA9-B100-4847-A782-6F480E23A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119BE3-5861-A243-B7AF-E14480F5E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2DED6A-3456-4540-A7EC-2253F5F3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4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C3072-37D4-4141-A5CF-A6C6A98B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D5A9D2-32BE-0744-A1E0-4B2D2F296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FA3B99-3706-664C-865A-4C0D4A7EF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EA403-4BEB-8D4B-9882-18278A410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8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6D95B8-3540-EB4F-A317-8B7E65F3F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D3087D-4A12-D948-8C8B-FC7234D16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B8A9E-0A49-BA4B-A1FF-A89A44FCB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7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C6B7E-7336-3142-8A22-D9D267E1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F5C18-4B5E-FB4E-ADA4-7004362E6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FCD288-4456-6E4A-8141-C3486EB04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2795D-E08A-964A-A562-D68DB2C9C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8908AA-7527-3A41-9E25-DA1A57CFA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46A78-5059-FD41-A3E5-E88D65B81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730D0-59F9-EA48-B1C3-E000B5EFE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8CC095-ED27-3443-9479-7B7DD25E4D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AAB7E-969F-824A-9680-77048685CC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E6FDF-A9AA-B548-B4EF-C649A7F9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0513A-50A7-594B-8C69-7E645E67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7FE7D-BB2C-8842-869F-A016A20DF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4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screenshot, line, yellow, astronomy&#10;&#10;Description automatically generated">
            <a:extLst>
              <a:ext uri="{FF2B5EF4-FFF2-40B4-BE49-F238E27FC236}">
                <a16:creationId xmlns:a16="http://schemas.microsoft.com/office/drawing/2014/main" id="{B8C1E847-2B3C-A09E-679C-A9561349C3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74" b="1"/>
          <a:stretch/>
        </p:blipFill>
        <p:spPr>
          <a:xfrm>
            <a:off x="-1" y="0"/>
            <a:ext cx="12189263" cy="68597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0306CB-92CD-6545-8828-301E58B1B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C829A-1B46-2044-A1FE-17AAAAA54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AB8F5-5B7F-1045-94B2-DC495DE140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FC6A5-F1D4-604D-897D-6534EEFDCE1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DD2D-3B8D-4347-B413-E129ACADD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29530-74E9-B247-B404-A160CD697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AE004-3D8E-8D48-899F-2BD4A9FA0C3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hidden="1">
            <a:extLst>
              <a:ext uri="{FF2B5EF4-FFF2-40B4-BE49-F238E27FC236}">
                <a16:creationId xmlns:a16="http://schemas.microsoft.com/office/drawing/2014/main" id="{364109D6-BEA9-6144-B191-8D02C57E17C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hidden="1">
            <a:extLst>
              <a:ext uri="{FF2B5EF4-FFF2-40B4-BE49-F238E27FC236}">
                <a16:creationId xmlns:a16="http://schemas.microsoft.com/office/drawing/2014/main" id="{046D5ADF-5598-1840-B140-4C4058B17F2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661221" y="5363363"/>
            <a:ext cx="1361441" cy="1311753"/>
          </a:xfrm>
          <a:prstGeom prst="rect">
            <a:avLst/>
          </a:prstGeom>
        </p:spPr>
      </p:pic>
      <p:pic>
        <p:nvPicPr>
          <p:cNvPr id="12" name="Picture 11" descr="A black circle with white text and a star&#10;&#10;Description automatically generated with medium confidence">
            <a:extLst>
              <a:ext uri="{FF2B5EF4-FFF2-40B4-BE49-F238E27FC236}">
                <a16:creationId xmlns:a16="http://schemas.microsoft.com/office/drawing/2014/main" id="{30502BD9-7B55-4259-F089-AFE6BCF504A9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076402" y="369065"/>
            <a:ext cx="1729564" cy="172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7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EC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dots and lines&#10;&#10;Description automatically generated with low confidence">
            <a:extLst>
              <a:ext uri="{FF2B5EF4-FFF2-40B4-BE49-F238E27FC236}">
                <a16:creationId xmlns:a16="http://schemas.microsoft.com/office/drawing/2014/main" id="{1DF1CB2E-F8AE-25A7-E43B-D56524A06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8" cy="686203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B9A5489-6475-FDC0-E161-F17FABDAA9F0}"/>
              </a:ext>
            </a:extLst>
          </p:cNvPr>
          <p:cNvSpPr txBox="1">
            <a:spLocks/>
          </p:cNvSpPr>
          <p:nvPr/>
        </p:nvSpPr>
        <p:spPr>
          <a:xfrm>
            <a:off x="3056022" y="5390603"/>
            <a:ext cx="6112042" cy="147761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000" b="1" dirty="0">
                <a:latin typeface="Gill Sans SemiBold" panose="020B0502020104020203" pitchFamily="34" charset="-79"/>
                <a:cs typeface="Gill Sans SemiBold" panose="020B0502020104020203" pitchFamily="34" charset="-79"/>
              </a:rPr>
              <a:t>The Finalists</a:t>
            </a:r>
          </a:p>
        </p:txBody>
      </p:sp>
      <p:pic>
        <p:nvPicPr>
          <p:cNvPr id="3" name="Picture 2" descr="A black circle with white text and a star&#10;&#10;Description automatically generated with medium confidence">
            <a:extLst>
              <a:ext uri="{FF2B5EF4-FFF2-40B4-BE49-F238E27FC236}">
                <a16:creationId xmlns:a16="http://schemas.microsoft.com/office/drawing/2014/main" id="{55B27388-07F2-15E7-C972-1121BC9EE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6725" y="519196"/>
            <a:ext cx="4878549" cy="486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8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800000"/>
            <a:ext cx="8645858" cy="141380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Outstanding contribution to emerging technology, architecture and open networks</a:t>
            </a:r>
          </a:p>
        </p:txBody>
      </p:sp>
    </p:spTree>
    <p:extLst>
      <p:ext uri="{BB962C8B-B14F-4D97-AF65-F5344CB8AC3E}">
        <p14:creationId xmlns:p14="http://schemas.microsoft.com/office/powerpoint/2010/main" val="220703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font, graphics, screenshot, graphic design&#10;&#10;Description automatically generated">
            <a:extLst>
              <a:ext uri="{FF2B5EF4-FFF2-40B4-BE49-F238E27FC236}">
                <a16:creationId xmlns:a16="http://schemas.microsoft.com/office/drawing/2014/main" id="{8649C111-DACA-09DD-D735-BE4E849EE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110" y="3825931"/>
            <a:ext cx="1909661" cy="341932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B6A7E0E2-2CDC-5F42-ADBA-9FDECB5B385C}"/>
              </a:ext>
            </a:extLst>
          </p:cNvPr>
          <p:cNvSpPr txBox="1">
            <a:spLocks/>
          </p:cNvSpPr>
          <p:nvPr/>
        </p:nvSpPr>
        <p:spPr>
          <a:xfrm>
            <a:off x="5689259" y="4829260"/>
            <a:ext cx="5110442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Microamp Solutions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732C0687-8254-2D4C-8F5C-2983017464F4}"/>
              </a:ext>
            </a:extLst>
          </p:cNvPr>
          <p:cNvSpPr txBox="1">
            <a:spLocks/>
          </p:cNvSpPr>
          <p:nvPr/>
        </p:nvSpPr>
        <p:spPr>
          <a:xfrm>
            <a:off x="5689259" y="3704238"/>
            <a:ext cx="3745666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/>
              </a:rPr>
              <a:t>Mavenir</a:t>
            </a:r>
            <a:endParaRPr lang="en-US" dirty="0">
              <a:latin typeface="Gill Sans Light" panose="020B0302020104020203" pitchFamily="34" charset="-79"/>
              <a:cs typeface="Gill Sans Ligh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D5AF8D53-6359-E845-BBD2-5F2069AE0D72}"/>
              </a:ext>
            </a:extLst>
          </p:cNvPr>
          <p:cNvSpPr txBox="1">
            <a:spLocks/>
          </p:cNvSpPr>
          <p:nvPr/>
        </p:nvSpPr>
        <p:spPr>
          <a:xfrm>
            <a:off x="5689258" y="2577888"/>
            <a:ext cx="4812409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Airspan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D2B2861-910F-DAA3-93A1-26EC621AE573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5" name="Picture 4" descr="A picture containing graphics, circle, font, graphic design&#10;&#10;Description automatically generated">
            <a:extLst>
              <a:ext uri="{FF2B5EF4-FFF2-40B4-BE49-F238E27FC236}">
                <a16:creationId xmlns:a16="http://schemas.microsoft.com/office/drawing/2014/main" id="{3A9C2C55-3787-955B-FDCB-9D6873A65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7358" y="2265248"/>
            <a:ext cx="1541164" cy="1150996"/>
          </a:xfrm>
          <a:prstGeom prst="rect">
            <a:avLst/>
          </a:prstGeom>
        </p:spPr>
      </p:pic>
      <p:pic>
        <p:nvPicPr>
          <p:cNvPr id="15" name="Picture 14" descr="A picture containing graphics, font, symbol, logo&#10;&#10;Description automatically generated">
            <a:extLst>
              <a:ext uri="{FF2B5EF4-FFF2-40B4-BE49-F238E27FC236}">
                <a16:creationId xmlns:a16="http://schemas.microsoft.com/office/drawing/2014/main" id="{CD9BA4FB-C3DB-E22F-6DB2-33130FAA9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6833" y="4591604"/>
            <a:ext cx="1222214" cy="96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1" grpId="0"/>
      <p:bldP spid="12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799999"/>
            <a:ext cx="7388424" cy="18762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Outstanding innovation in chips or components to enable small cell networks</a:t>
            </a:r>
          </a:p>
        </p:txBody>
      </p:sp>
    </p:spTree>
    <p:extLst>
      <p:ext uri="{BB962C8B-B14F-4D97-AF65-F5344CB8AC3E}">
        <p14:creationId xmlns:p14="http://schemas.microsoft.com/office/powerpoint/2010/main" val="234505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66666859-FE77-AF4A-A56B-1CA4634FEC9E}"/>
              </a:ext>
            </a:extLst>
          </p:cNvPr>
          <p:cNvSpPr txBox="1">
            <a:spLocks/>
          </p:cNvSpPr>
          <p:nvPr/>
        </p:nvSpPr>
        <p:spPr>
          <a:xfrm>
            <a:off x="6158355" y="4473187"/>
            <a:ext cx="3001558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Satelles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83305C30-27D8-1E44-902B-CA26A40FDCA6}"/>
              </a:ext>
            </a:extLst>
          </p:cNvPr>
          <p:cNvSpPr txBox="1">
            <a:spLocks/>
          </p:cNvSpPr>
          <p:nvPr/>
        </p:nvSpPr>
        <p:spPr>
          <a:xfrm>
            <a:off x="6158355" y="2558335"/>
            <a:ext cx="3001558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/>
              </a:rPr>
              <a:t>AccelerComm</a:t>
            </a:r>
            <a:endParaRPr lang="en-US" dirty="0">
              <a:latin typeface="Gill Sans Light" panose="020B0302020104020203" pitchFamily="34" charset="-79"/>
              <a:cs typeface="Gill Sans Light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C97CF932-9BC5-C611-542F-55052EF3C935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EB0997-650C-5D69-8735-86DBAED7DCB5}"/>
              </a:ext>
            </a:extLst>
          </p:cNvPr>
          <p:cNvSpPr txBox="1">
            <a:spLocks/>
          </p:cNvSpPr>
          <p:nvPr/>
        </p:nvSpPr>
        <p:spPr>
          <a:xfrm>
            <a:off x="6160627" y="3529601"/>
            <a:ext cx="3001558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/>
              </a:rPr>
              <a:t>iCana</a:t>
            </a:r>
            <a:endParaRPr lang="en-US" dirty="0">
              <a:latin typeface="Gill Sans Light" panose="020B0302020104020203" pitchFamily="34" charset="-79"/>
              <a:cs typeface="Gill Sans Light"/>
            </a:endParaRPr>
          </a:p>
        </p:txBody>
      </p:sp>
      <p:pic>
        <p:nvPicPr>
          <p:cNvPr id="5" name="Picture 4" descr="A picture containing screenshot, graphics, font, graphic design&#10;&#10;Description automatically generated">
            <a:extLst>
              <a:ext uri="{FF2B5EF4-FFF2-40B4-BE49-F238E27FC236}">
                <a16:creationId xmlns:a16="http://schemas.microsoft.com/office/drawing/2014/main" id="{9EF2B1B8-D3B6-E3E4-A4F0-B01B9D84B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56" b="32672"/>
          <a:stretch/>
        </p:blipFill>
        <p:spPr>
          <a:xfrm>
            <a:off x="2752242" y="2251395"/>
            <a:ext cx="2424193" cy="864771"/>
          </a:xfrm>
          <a:prstGeom prst="rect">
            <a:avLst/>
          </a:prstGeom>
        </p:spPr>
      </p:pic>
      <p:pic>
        <p:nvPicPr>
          <p:cNvPr id="7" name="Picture 6" descr="A picture containing clock, font, graphics, logo&#10;&#10;Description automatically generated">
            <a:extLst>
              <a:ext uri="{FF2B5EF4-FFF2-40B4-BE49-F238E27FC236}">
                <a16:creationId xmlns:a16="http://schemas.microsoft.com/office/drawing/2014/main" id="{7D3C009E-2BC9-6772-BDF1-32FA54D0F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186" y="4480061"/>
            <a:ext cx="1782305" cy="50569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B6E89ECB-9B3B-93F3-48EA-9ADFD2CB01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0153" y="3621983"/>
            <a:ext cx="1248371" cy="4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8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936480"/>
            <a:ext cx="8298602" cy="214420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Commercial product or service to enable multi-operator and neutral host business models</a:t>
            </a:r>
          </a:p>
        </p:txBody>
      </p:sp>
    </p:spTree>
    <p:extLst>
      <p:ext uri="{BB962C8B-B14F-4D97-AF65-F5344CB8AC3E}">
        <p14:creationId xmlns:p14="http://schemas.microsoft.com/office/powerpoint/2010/main" val="64570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2">
            <a:extLst>
              <a:ext uri="{FF2B5EF4-FFF2-40B4-BE49-F238E27FC236}">
                <a16:creationId xmlns:a16="http://schemas.microsoft.com/office/drawing/2014/main" id="{2311A0B1-0F0C-5346-8506-119A023E2E0C}"/>
              </a:ext>
            </a:extLst>
          </p:cNvPr>
          <p:cNvSpPr txBox="1">
            <a:spLocks/>
          </p:cNvSpPr>
          <p:nvPr/>
        </p:nvSpPr>
        <p:spPr>
          <a:xfrm>
            <a:off x="6158355" y="3715667"/>
            <a:ext cx="3001558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/>
              </a:rPr>
              <a:t>EnerSys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B864CDC-A24A-454F-9839-35D5B25DDBD2}"/>
              </a:ext>
            </a:extLst>
          </p:cNvPr>
          <p:cNvSpPr txBox="1">
            <a:spLocks/>
          </p:cNvSpPr>
          <p:nvPr/>
        </p:nvSpPr>
        <p:spPr>
          <a:xfrm>
            <a:off x="6169319" y="2580620"/>
            <a:ext cx="3772902" cy="5149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CommScope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9F0100F-4B8E-D846-AC0A-7FC1956D66D9}"/>
              </a:ext>
            </a:extLst>
          </p:cNvPr>
          <p:cNvSpPr txBox="1">
            <a:spLocks/>
          </p:cNvSpPr>
          <p:nvPr/>
        </p:nvSpPr>
        <p:spPr>
          <a:xfrm>
            <a:off x="6158355" y="4840689"/>
            <a:ext cx="3001558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SOLiD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5069F30C-710A-EE0C-D04E-239A0833DB6D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4" name="Picture 3" descr="A picture containing font, graphics, screenshot, black&#10;&#10;Description automatically generated">
            <a:extLst>
              <a:ext uri="{FF2B5EF4-FFF2-40B4-BE49-F238E27FC236}">
                <a16:creationId xmlns:a16="http://schemas.microsoft.com/office/drawing/2014/main" id="{28E63C73-656B-B2DA-6039-79AB8B2CE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460" y="2742441"/>
            <a:ext cx="2200060" cy="288462"/>
          </a:xfrm>
          <a:prstGeom prst="rect">
            <a:avLst/>
          </a:prstGeom>
        </p:spPr>
      </p:pic>
      <p:pic>
        <p:nvPicPr>
          <p:cNvPr id="6" name="Picture 5" descr="A blue sign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D58F014D-E10F-7DD9-FFF9-2D6B05D29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30" y="4802160"/>
            <a:ext cx="759520" cy="542515"/>
          </a:xfrm>
          <a:prstGeom prst="rect">
            <a:avLst/>
          </a:prstGeom>
        </p:spPr>
      </p:pic>
      <p:pic>
        <p:nvPicPr>
          <p:cNvPr id="9" name="Picture 8" descr="A red arrow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B37025C-2A6B-D6F9-19A3-FC266430D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6577" y="3608161"/>
            <a:ext cx="1295827" cy="66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0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  <p:bldP spid="1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800000"/>
            <a:ext cx="8835060" cy="20538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Social impact – promoting </a:t>
            </a:r>
            <a:b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</a:b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small cells for social/economic/</a:t>
            </a:r>
            <a:b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</a:b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environmental development</a:t>
            </a:r>
          </a:p>
        </p:txBody>
      </p:sp>
    </p:spTree>
    <p:extLst>
      <p:ext uri="{BB962C8B-B14F-4D97-AF65-F5344CB8AC3E}">
        <p14:creationId xmlns:p14="http://schemas.microsoft.com/office/powerpoint/2010/main" val="396887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2">
            <a:extLst>
              <a:ext uri="{FF2B5EF4-FFF2-40B4-BE49-F238E27FC236}">
                <a16:creationId xmlns:a16="http://schemas.microsoft.com/office/drawing/2014/main" id="{933E3B37-D6B8-BB4F-BC09-CF3CAE53A516}"/>
              </a:ext>
            </a:extLst>
          </p:cNvPr>
          <p:cNvSpPr txBox="1">
            <a:spLocks/>
          </p:cNvSpPr>
          <p:nvPr/>
        </p:nvSpPr>
        <p:spPr>
          <a:xfrm>
            <a:off x="5526605" y="2569838"/>
            <a:ext cx="5784708" cy="8359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Qualcomm Technologies, Inc.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43FA27E0-CE9B-A940-9724-16FB2E0294CD}"/>
              </a:ext>
            </a:extLst>
          </p:cNvPr>
          <p:cNvSpPr txBox="1">
            <a:spLocks/>
          </p:cNvSpPr>
          <p:nvPr/>
        </p:nvSpPr>
        <p:spPr>
          <a:xfrm>
            <a:off x="5526605" y="3919755"/>
            <a:ext cx="6374464" cy="103476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ZenFi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, </a:t>
            </a:r>
            <a:b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</a:b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a BAI Communications Company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6A231071-2977-D412-FB84-3DD0585B73A9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3" name="Picture 2" descr="A picture containing font, graphics, logo, typography&#10;&#10;Description automatically generated">
            <a:extLst>
              <a:ext uri="{FF2B5EF4-FFF2-40B4-BE49-F238E27FC236}">
                <a16:creationId xmlns:a16="http://schemas.microsoft.com/office/drawing/2014/main" id="{BD84D40F-7D8F-2BB8-903A-1DBEF8B30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478" y="2364807"/>
            <a:ext cx="2632640" cy="1005699"/>
          </a:xfrm>
          <a:prstGeom prst="rect">
            <a:avLst/>
          </a:prstGeom>
        </p:spPr>
      </p:pic>
      <p:pic>
        <p:nvPicPr>
          <p:cNvPr id="5" name="Picture 4" descr="A picture containing font, graphics, text, screenshot&#10;&#10;Description automatically generated">
            <a:extLst>
              <a:ext uri="{FF2B5EF4-FFF2-40B4-BE49-F238E27FC236}">
                <a16:creationId xmlns:a16="http://schemas.microsoft.com/office/drawing/2014/main" id="{37740A5F-8D64-9A40-2C22-4CF49498B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6217" y="4072154"/>
            <a:ext cx="1655425" cy="70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4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2141198"/>
            <a:ext cx="8835060" cy="83401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Women in wireless</a:t>
            </a:r>
          </a:p>
        </p:txBody>
      </p:sp>
    </p:spTree>
    <p:extLst>
      <p:ext uri="{BB962C8B-B14F-4D97-AF65-F5344CB8AC3E}">
        <p14:creationId xmlns:p14="http://schemas.microsoft.com/office/powerpoint/2010/main" val="31220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6A231071-2977-D412-FB84-3DD0585B73A9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805E6B0-906E-34F7-B1C0-1036D23F2538}"/>
              </a:ext>
            </a:extLst>
          </p:cNvPr>
          <p:cNvSpPr txBox="1">
            <a:spLocks/>
          </p:cNvSpPr>
          <p:nvPr/>
        </p:nvSpPr>
        <p:spPr>
          <a:xfrm>
            <a:off x="3856198" y="2515246"/>
            <a:ext cx="5784708" cy="7329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Gill Sans Nova SemiBold" panose="020B0502020204020203" pitchFamily="34" charset="0"/>
                <a:cs typeface="Gill Sans Light" panose="020B0302020104020203" pitchFamily="34" charset="-79"/>
              </a:rPr>
              <a:t>Rebecca Gray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67704B-D860-10FA-C80D-D51E3816F597}"/>
              </a:ext>
            </a:extLst>
          </p:cNvPr>
          <p:cNvSpPr txBox="1">
            <a:spLocks/>
          </p:cNvSpPr>
          <p:nvPr/>
        </p:nvSpPr>
        <p:spPr>
          <a:xfrm>
            <a:off x="3856198" y="3660447"/>
            <a:ext cx="5393605" cy="73292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Gill Sans Nova SemiBold" panose="020B0502020204020203" pitchFamily="34" charset="0"/>
                <a:cs typeface="Gill Sans Light" panose="020B0302020104020203" pitchFamily="34" charset="-79"/>
              </a:rPr>
              <a:t>Lianne East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7F56655-8E6C-8B38-7859-8090176218F1}"/>
              </a:ext>
            </a:extLst>
          </p:cNvPr>
          <p:cNvSpPr txBox="1">
            <a:spLocks/>
          </p:cNvSpPr>
          <p:nvPr/>
        </p:nvSpPr>
        <p:spPr>
          <a:xfrm>
            <a:off x="3856198" y="4876253"/>
            <a:ext cx="6374464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Gill Sans Nova SemiBold" panose="020B0502020204020203" pitchFamily="34" charset="0"/>
                <a:cs typeface="Gill Sans Light"/>
              </a:rPr>
              <a:t>Vicky Messer</a:t>
            </a:r>
          </a:p>
        </p:txBody>
      </p:sp>
      <p:pic>
        <p:nvPicPr>
          <p:cNvPr id="9" name="Picture 8" descr="A red and black logo&#10;&#10;Description automatically generated with low confidence">
            <a:extLst>
              <a:ext uri="{FF2B5EF4-FFF2-40B4-BE49-F238E27FC236}">
                <a16:creationId xmlns:a16="http://schemas.microsoft.com/office/drawing/2014/main" id="{D53E40B6-E596-B817-0688-DB96D7B4B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739" y="2509416"/>
            <a:ext cx="1233006" cy="639550"/>
          </a:xfrm>
          <a:prstGeom prst="rect">
            <a:avLst/>
          </a:prstGeom>
        </p:spPr>
      </p:pic>
      <p:pic>
        <p:nvPicPr>
          <p:cNvPr id="10" name="Picture 9" descr="A picture containing font, graphics, screenshot, black&#10;&#10;Description automatically generated">
            <a:extLst>
              <a:ext uri="{FF2B5EF4-FFF2-40B4-BE49-F238E27FC236}">
                <a16:creationId xmlns:a16="http://schemas.microsoft.com/office/drawing/2014/main" id="{C3AED23F-D9D0-4BFA-37A9-A5C883EF0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5212" y="3801220"/>
            <a:ext cx="2200060" cy="288462"/>
          </a:xfrm>
          <a:prstGeom prst="rect">
            <a:avLst/>
          </a:prstGeom>
        </p:spPr>
      </p:pic>
      <p:pic>
        <p:nvPicPr>
          <p:cNvPr id="11" name="Picture 10" descr="A picture containing text, font, screenshot, graphics&#10;&#10;Description automatically generated">
            <a:extLst>
              <a:ext uri="{FF2B5EF4-FFF2-40B4-BE49-F238E27FC236}">
                <a16:creationId xmlns:a16="http://schemas.microsoft.com/office/drawing/2014/main" id="{BBC255ED-FC6B-5DB2-E791-8F02DA47C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7921" y="4649648"/>
            <a:ext cx="1320824" cy="79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799999" y="1800000"/>
            <a:ext cx="6879977" cy="221244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Excellence in</a:t>
            </a:r>
            <a:b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</a:b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commercial deployment </a:t>
            </a:r>
            <a:b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</a:b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by a service provider</a:t>
            </a:r>
          </a:p>
        </p:txBody>
      </p:sp>
      <p:sp>
        <p:nvSpPr>
          <p:cNvPr id="7" name="Subtitle 2" hidden="1">
            <a:extLst>
              <a:ext uri="{FF2B5EF4-FFF2-40B4-BE49-F238E27FC236}">
                <a16:creationId xmlns:a16="http://schemas.microsoft.com/office/drawing/2014/main" id="{30BC9735-3F34-3E45-BAC1-F57A9DE69F15}"/>
              </a:ext>
            </a:extLst>
          </p:cNvPr>
          <p:cNvSpPr txBox="1">
            <a:spLocks/>
          </p:cNvSpPr>
          <p:nvPr/>
        </p:nvSpPr>
        <p:spPr>
          <a:xfrm>
            <a:off x="1799999" y="4364504"/>
            <a:ext cx="3555771" cy="8475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140"/>
              </a:lnSpc>
              <a:buFont typeface="Arial"/>
              <a:buNone/>
            </a:pPr>
            <a:r>
              <a:rPr lang="en-US" sz="2800" dirty="0">
                <a:latin typeface="+mj-lt"/>
                <a:cs typeface="Gill Sans Light" panose="020B0302020104020203" pitchFamily="34" charset="-79"/>
              </a:rPr>
              <a:t>Presented by:</a:t>
            </a:r>
          </a:p>
          <a:p>
            <a:pPr marL="0" indent="0">
              <a:lnSpc>
                <a:spcPts val="3140"/>
              </a:lnSpc>
              <a:buFont typeface="Arial"/>
              <a:buNone/>
            </a:pPr>
            <a:r>
              <a:rPr lang="en-US" sz="2800" b="1" dirty="0">
                <a:latin typeface="+mj-lt"/>
                <a:cs typeface="Gill Sans Light" panose="020B0302020104020203" pitchFamily="34" charset="-79"/>
              </a:rPr>
              <a:t>Simon Fletcher </a:t>
            </a:r>
            <a:br>
              <a:rPr lang="en-US" sz="2800" dirty="0">
                <a:latin typeface="+mj-lt"/>
                <a:cs typeface="Gill Sans Light" panose="020B0302020104020203" pitchFamily="34" charset="-79"/>
              </a:rPr>
            </a:br>
            <a:r>
              <a:rPr lang="en-US" sz="2800" dirty="0">
                <a:latin typeface="+mj-lt"/>
                <a:cs typeface="Gill Sans Light" panose="020B0302020104020203" pitchFamily="34" charset="-79"/>
              </a:rPr>
              <a:t>CTO, Real Wireless</a:t>
            </a:r>
          </a:p>
          <a:p>
            <a:pPr marL="0" indent="0">
              <a:lnSpc>
                <a:spcPts val="3140"/>
              </a:lnSpc>
              <a:buFont typeface="Arial"/>
              <a:buNone/>
            </a:pPr>
            <a:endParaRPr lang="en-US" dirty="0">
              <a:latin typeface="+mj-lt"/>
              <a:cs typeface="Gill Sans Light" panose="020B0302020104020203" pitchFamily="34" charset="-79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A829499-FC91-0242-80D2-560874CCE1B1}"/>
              </a:ext>
            </a:extLst>
          </p:cNvPr>
          <p:cNvSpPr txBox="1">
            <a:spLocks/>
          </p:cNvSpPr>
          <p:nvPr/>
        </p:nvSpPr>
        <p:spPr>
          <a:xfrm>
            <a:off x="1799999" y="4364504"/>
            <a:ext cx="7880895" cy="4553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540"/>
              </a:lnSpc>
              <a:buNone/>
            </a:pPr>
            <a:endParaRPr lang="en-US" sz="2800" dirty="0">
              <a:highlight>
                <a:srgbClr val="FFFF00"/>
              </a:highlight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5502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3455767" y="2662310"/>
            <a:ext cx="5280466" cy="7666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GB" sz="6000" b="1" dirty="0">
                <a:latin typeface="Gill Sans SemiBold" panose="020B0502020104020203" pitchFamily="34" charset="-79"/>
                <a:cs typeface="Gill Sans SemiBold" panose="020B0502020104020203" pitchFamily="34" charset="-79"/>
              </a:rPr>
              <a:t>Special Awards</a:t>
            </a:r>
          </a:p>
        </p:txBody>
      </p:sp>
    </p:spTree>
    <p:extLst>
      <p:ext uri="{BB962C8B-B14F-4D97-AF65-F5344CB8AC3E}">
        <p14:creationId xmlns:p14="http://schemas.microsoft.com/office/powerpoint/2010/main" val="106390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800000"/>
            <a:ext cx="8384895" cy="16388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Judges’ choice</a:t>
            </a:r>
          </a:p>
        </p:txBody>
      </p:sp>
    </p:spTree>
    <p:extLst>
      <p:ext uri="{BB962C8B-B14F-4D97-AF65-F5344CB8AC3E}">
        <p14:creationId xmlns:p14="http://schemas.microsoft.com/office/powerpoint/2010/main" val="150941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D4F70372-C224-F347-AB1D-05C6981A02A2}"/>
              </a:ext>
            </a:extLst>
          </p:cNvPr>
          <p:cNvSpPr txBox="1">
            <a:spLocks/>
          </p:cNvSpPr>
          <p:nvPr/>
        </p:nvSpPr>
        <p:spPr>
          <a:xfrm>
            <a:off x="6169318" y="3852147"/>
            <a:ext cx="5324143" cy="49850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ITRI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41167E4-3316-7441-9A46-3E0CA3CE2322}"/>
              </a:ext>
            </a:extLst>
          </p:cNvPr>
          <p:cNvSpPr txBox="1">
            <a:spLocks/>
          </p:cNvSpPr>
          <p:nvPr/>
        </p:nvSpPr>
        <p:spPr>
          <a:xfrm>
            <a:off x="6158355" y="2591584"/>
            <a:ext cx="5919914" cy="18985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LITEON and the National Yang Ming Chiao Tung University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85AC8DF-3DAF-EA43-9185-6766DE836A95}"/>
              </a:ext>
            </a:extLst>
          </p:cNvPr>
          <p:cNvSpPr txBox="1">
            <a:spLocks/>
          </p:cNvSpPr>
          <p:nvPr/>
        </p:nvSpPr>
        <p:spPr>
          <a:xfrm>
            <a:off x="6158354" y="4840690"/>
            <a:ext cx="4841741" cy="77052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Freshwave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and Three UK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C6C9DB35-C266-7371-DB13-3F7508509C06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6" name="Picture 5" descr="A close-up of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BDB6992-4C20-29CE-CCAB-529F427AF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340" y="3746787"/>
            <a:ext cx="2017215" cy="636815"/>
          </a:xfrm>
          <a:prstGeom prst="rect">
            <a:avLst/>
          </a:prstGeom>
        </p:spPr>
      </p:pic>
      <p:pic>
        <p:nvPicPr>
          <p:cNvPr id="10" name="Picture 9" descr="A blue and black logo&#10;&#10;Description automatically generated with low confidence">
            <a:extLst>
              <a:ext uri="{FF2B5EF4-FFF2-40B4-BE49-F238E27FC236}">
                <a16:creationId xmlns:a16="http://schemas.microsoft.com/office/drawing/2014/main" id="{FC5BD89D-28B8-B0CA-46D7-9C408DA4A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073" y="2792184"/>
            <a:ext cx="1668558" cy="636816"/>
          </a:xfrm>
          <a:prstGeom prst="rect">
            <a:avLst/>
          </a:prstGeom>
        </p:spPr>
      </p:pic>
      <p:pic>
        <p:nvPicPr>
          <p:cNvPr id="12" name="Picture 11" descr="A blue symbol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5BB9543-E563-9B59-E239-4A96011C3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2199" y="2824011"/>
            <a:ext cx="2657020" cy="405221"/>
          </a:xfrm>
          <a:prstGeom prst="rect">
            <a:avLst/>
          </a:prstGeom>
        </p:spPr>
      </p:pic>
      <p:pic>
        <p:nvPicPr>
          <p:cNvPr id="15" name="Picture 14" descr="A picture containing font, graphics, graphic design, logo&#10;&#10;Description automatically generated">
            <a:extLst>
              <a:ext uri="{FF2B5EF4-FFF2-40B4-BE49-F238E27FC236}">
                <a16:creationId xmlns:a16="http://schemas.microsoft.com/office/drawing/2014/main" id="{569E1747-4317-D5B8-5C30-72F3D40BB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3326" y="4873658"/>
            <a:ext cx="2689882" cy="4940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BE1D85-05E0-3A14-C8B2-1D7367E7DA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7961" y="4714548"/>
            <a:ext cx="616459" cy="89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8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0ED21C-EFD6-8A4E-90E0-5D21C34008AE}"/>
              </a:ext>
            </a:extLst>
          </p:cNvPr>
          <p:cNvSpPr/>
          <p:nvPr/>
        </p:nvSpPr>
        <p:spPr>
          <a:xfrm>
            <a:off x="1807145" y="1842867"/>
            <a:ext cx="68591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spcBef>
                <a:spcPct val="20000"/>
              </a:spcBef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Outstanding contribution to SCF activities</a:t>
            </a:r>
          </a:p>
        </p:txBody>
      </p:sp>
    </p:spTree>
    <p:extLst>
      <p:ext uri="{BB962C8B-B14F-4D97-AF65-F5344CB8AC3E}">
        <p14:creationId xmlns:p14="http://schemas.microsoft.com/office/powerpoint/2010/main" val="53635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934ACA6F-D3F8-6E47-8C03-5A0DBBCB7D28}"/>
              </a:ext>
            </a:extLst>
          </p:cNvPr>
          <p:cNvSpPr txBox="1">
            <a:spLocks/>
          </p:cNvSpPr>
          <p:nvPr/>
        </p:nvSpPr>
        <p:spPr>
          <a:xfrm>
            <a:off x="2121840" y="2531127"/>
            <a:ext cx="7948320" cy="7818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>
                <a:latin typeface="Gill Sans SemiBold" panose="020B0502020104020203" pitchFamily="34" charset="-79"/>
                <a:cs typeface="Gill Sans SemiBold" panose="020B0502020104020203" pitchFamily="34" charset="-79"/>
              </a:rPr>
              <a:t>to be announced!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430EE4C-31C9-2145-9B95-A27383F41342}"/>
              </a:ext>
            </a:extLst>
          </p:cNvPr>
          <p:cNvSpPr txBox="1">
            <a:spLocks/>
          </p:cNvSpPr>
          <p:nvPr/>
        </p:nvSpPr>
        <p:spPr>
          <a:xfrm>
            <a:off x="4333747" y="1273112"/>
            <a:ext cx="3524506" cy="89777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b="1" dirty="0">
                <a:solidFill>
                  <a:srgbClr val="FFCF1D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Winner</a:t>
            </a:r>
            <a:endParaRPr lang="en-US" sz="7200" b="1" dirty="0">
              <a:solidFill>
                <a:schemeClr val="accent4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7032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>
            <a:extLst>
              <a:ext uri="{FF2B5EF4-FFF2-40B4-BE49-F238E27FC236}">
                <a16:creationId xmlns:a16="http://schemas.microsoft.com/office/drawing/2014/main" id="{C5F37294-87E0-4E42-9F35-35B7B5E6C184}"/>
              </a:ext>
            </a:extLst>
          </p:cNvPr>
          <p:cNvSpPr txBox="1">
            <a:spLocks/>
          </p:cNvSpPr>
          <p:nvPr/>
        </p:nvSpPr>
        <p:spPr>
          <a:xfrm>
            <a:off x="936693" y="2498343"/>
            <a:ext cx="10790067" cy="7818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>
                <a:latin typeface="Gill Sans SemiBold" panose="020B0502020104020203" pitchFamily="34" charset="-79"/>
                <a:cs typeface="Gill Sans SemiBold" panose="020B0502020104020203" pitchFamily="34" charset="-79"/>
              </a:rPr>
              <a:t>to be revealed at this evening’s awards ceremony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A85CD8B-03D3-464D-97F9-7F7EF3A4E7F4}"/>
              </a:ext>
            </a:extLst>
          </p:cNvPr>
          <p:cNvSpPr txBox="1">
            <a:spLocks/>
          </p:cNvSpPr>
          <p:nvPr/>
        </p:nvSpPr>
        <p:spPr>
          <a:xfrm>
            <a:off x="2215770" y="1293175"/>
            <a:ext cx="8017612" cy="12047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b="1" dirty="0">
                <a:solidFill>
                  <a:schemeClr val="accent4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All award winners </a:t>
            </a:r>
          </a:p>
        </p:txBody>
      </p:sp>
    </p:spTree>
    <p:extLst>
      <p:ext uri="{BB962C8B-B14F-4D97-AF65-F5344CB8AC3E}">
        <p14:creationId xmlns:p14="http://schemas.microsoft.com/office/powerpoint/2010/main" val="69289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circle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96BB5F95-5862-D1DC-D774-EA3115800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609" y="3301401"/>
            <a:ext cx="1803530" cy="1326623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F0BC6EA-552D-C54B-AA09-2B1696A1E5ED}"/>
              </a:ext>
            </a:extLst>
          </p:cNvPr>
          <p:cNvSpPr txBox="1">
            <a:spLocks/>
          </p:cNvSpPr>
          <p:nvPr/>
        </p:nvSpPr>
        <p:spPr>
          <a:xfrm>
            <a:off x="6183080" y="2590642"/>
            <a:ext cx="4961600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Freshwave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and Three UK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C5626247-3251-864D-BE27-DD34FAA66D68}"/>
              </a:ext>
            </a:extLst>
          </p:cNvPr>
          <p:cNvSpPr txBox="1">
            <a:spLocks/>
          </p:cNvSpPr>
          <p:nvPr/>
        </p:nvSpPr>
        <p:spPr>
          <a:xfrm>
            <a:off x="6183080" y="3715249"/>
            <a:ext cx="5221112" cy="50398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Gill Sans Light" panose="020B0302020104020203" pitchFamily="34" charset="-79"/>
                <a:cs typeface="Gill Sans Light"/>
              </a:rPr>
              <a:t>Jio Platforms</a:t>
            </a:r>
            <a:endParaRPr lang="en-US" dirty="0">
              <a:latin typeface="Gill Sans Light" panose="020B0302020104020203" pitchFamily="34" charset="-79"/>
              <a:cs typeface="Gill Sans Light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B1A282C-4747-D643-96BE-74EE76455BA5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60F94A65-95A6-8148-8039-37589C41FBEF}"/>
              </a:ext>
            </a:extLst>
          </p:cNvPr>
          <p:cNvSpPr txBox="1">
            <a:spLocks/>
          </p:cNvSpPr>
          <p:nvPr/>
        </p:nvSpPr>
        <p:spPr>
          <a:xfrm>
            <a:off x="6183080" y="4858361"/>
            <a:ext cx="5182935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Shared Access</a:t>
            </a:r>
          </a:p>
        </p:txBody>
      </p:sp>
      <p:pic>
        <p:nvPicPr>
          <p:cNvPr id="5" name="Picture 4" descr="A picture containing font, graphics, graphic design, logo&#10;&#10;Description automatically generated">
            <a:extLst>
              <a:ext uri="{FF2B5EF4-FFF2-40B4-BE49-F238E27FC236}">
                <a16:creationId xmlns:a16="http://schemas.microsoft.com/office/drawing/2014/main" id="{B97B4EC2-2F25-4577-A608-62E6F3162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248" y="2563844"/>
            <a:ext cx="2689882" cy="494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7D5B6C-3041-15DA-0D1F-AD53E3070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3883" y="2404734"/>
            <a:ext cx="616459" cy="896668"/>
          </a:xfrm>
          <a:prstGeom prst="rect">
            <a:avLst/>
          </a:prstGeom>
        </p:spPr>
      </p:pic>
      <p:pic>
        <p:nvPicPr>
          <p:cNvPr id="15" name="Picture 14" descr="A picture containing font, graphics, black, typography&#10;&#10;Description automatically generated">
            <a:extLst>
              <a:ext uri="{FF2B5EF4-FFF2-40B4-BE49-F238E27FC236}">
                <a16:creationId xmlns:a16="http://schemas.microsoft.com/office/drawing/2014/main" id="{0B14BF11-BBE4-9F43-0A68-0DB932BE0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1720" y="4752004"/>
            <a:ext cx="3273309" cy="81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7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3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8964" y="1800000"/>
            <a:ext cx="8249435" cy="25645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Excellence in</a:t>
            </a:r>
            <a:b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</a:b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commercial deployment by a private network operator</a:t>
            </a:r>
          </a:p>
        </p:txBody>
      </p:sp>
    </p:spTree>
    <p:extLst>
      <p:ext uri="{BB962C8B-B14F-4D97-AF65-F5344CB8AC3E}">
        <p14:creationId xmlns:p14="http://schemas.microsoft.com/office/powerpoint/2010/main" val="424467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>
            <a:extLst>
              <a:ext uri="{FF2B5EF4-FFF2-40B4-BE49-F238E27FC236}">
                <a16:creationId xmlns:a16="http://schemas.microsoft.com/office/drawing/2014/main" id="{78F030D5-0F42-794C-93C0-5CB28BC8AA5A}"/>
              </a:ext>
            </a:extLst>
          </p:cNvPr>
          <p:cNvSpPr txBox="1">
            <a:spLocks/>
          </p:cNvSpPr>
          <p:nvPr/>
        </p:nvSpPr>
        <p:spPr>
          <a:xfrm>
            <a:off x="6148959" y="4874252"/>
            <a:ext cx="5642684" cy="6841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/>
              </a:rPr>
              <a:t>Vilicom</a:t>
            </a:r>
            <a:r>
              <a:rPr lang="en-US" dirty="0">
                <a:latin typeface="Gill Sans Light" panose="020B0302020104020203" pitchFamily="34" charset="-79"/>
                <a:cs typeface="Gill Sans Light"/>
              </a:rPr>
              <a:t>, </a:t>
            </a:r>
            <a:br>
              <a:rPr lang="en-US" dirty="0">
                <a:latin typeface="Gill Sans Light" panose="020B0302020104020203" pitchFamily="34" charset="-79"/>
                <a:cs typeface="Gill Sans Light"/>
              </a:rPr>
            </a:br>
            <a:r>
              <a:rPr lang="en-US" dirty="0">
                <a:latin typeface="Gill Sans Light" panose="020B0302020104020203" pitchFamily="34" charset="-79"/>
                <a:cs typeface="Gill Sans Light"/>
              </a:rPr>
              <a:t>a BAI Communications Company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FE2313B-2364-7E4B-86C1-7234EA3707F8}"/>
              </a:ext>
            </a:extLst>
          </p:cNvPr>
          <p:cNvSpPr txBox="1">
            <a:spLocks/>
          </p:cNvSpPr>
          <p:nvPr/>
        </p:nvSpPr>
        <p:spPr>
          <a:xfrm>
            <a:off x="6148959" y="2489585"/>
            <a:ext cx="4892079" cy="11339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Airspan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, Druid Software, </a:t>
            </a: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Betacom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and </a:t>
            </a: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Teltech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A972971C-247C-7849-AB49-9E0808086384}"/>
              </a:ext>
            </a:extLst>
          </p:cNvPr>
          <p:cNvSpPr txBox="1">
            <a:spLocks/>
          </p:cNvSpPr>
          <p:nvPr/>
        </p:nvSpPr>
        <p:spPr>
          <a:xfrm>
            <a:off x="6148959" y="4022637"/>
            <a:ext cx="5451637" cy="68416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/>
              </a:rPr>
              <a:t>Boingo</a:t>
            </a:r>
            <a:r>
              <a:rPr lang="en-US" dirty="0">
                <a:latin typeface="Gill Sans Light" panose="020B0302020104020203" pitchFamily="34" charset="-79"/>
                <a:cs typeface="Gill Sans Light"/>
              </a:rPr>
              <a:t> Wireless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2202AC6-547B-8F3A-0363-0261B3FE115E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7" name="Picture 6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97C3C9A2-73E0-7D87-97EA-57A9D1305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576" y="2338354"/>
            <a:ext cx="940463" cy="574445"/>
          </a:xfrm>
          <a:prstGeom prst="rect">
            <a:avLst/>
          </a:prstGeom>
        </p:spPr>
      </p:pic>
      <p:pic>
        <p:nvPicPr>
          <p:cNvPr id="9" name="Picture 8" descr="A picture containing graphics, circle, font, graphic design&#10;&#10;Description automatically generated">
            <a:extLst>
              <a:ext uri="{FF2B5EF4-FFF2-40B4-BE49-F238E27FC236}">
                <a16:creationId xmlns:a16="http://schemas.microsoft.com/office/drawing/2014/main" id="{D6E70019-2712-CD17-19AA-572D8F8DD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1205" y="2155228"/>
            <a:ext cx="1327467" cy="991399"/>
          </a:xfrm>
          <a:prstGeom prst="rect">
            <a:avLst/>
          </a:prstGeom>
        </p:spPr>
      </p:pic>
      <p:pic>
        <p:nvPicPr>
          <p:cNvPr id="22" name="Picture 21" descr="A picture containing text, graphics, font, logo&#10;&#10;Description automatically generated">
            <a:extLst>
              <a:ext uri="{FF2B5EF4-FFF2-40B4-BE49-F238E27FC236}">
                <a16:creationId xmlns:a16="http://schemas.microsoft.com/office/drawing/2014/main" id="{39945E6D-EB91-C849-7AB2-405A5C9E6A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8683" y="3056551"/>
            <a:ext cx="1057364" cy="630217"/>
          </a:xfrm>
          <a:prstGeom prst="rect">
            <a:avLst/>
          </a:prstGeom>
        </p:spPr>
      </p:pic>
      <p:pic>
        <p:nvPicPr>
          <p:cNvPr id="25" name="Picture 24" descr="A picture containing graphics, font, graphic design, logo&#10;&#10;Description automatically generated">
            <a:extLst>
              <a:ext uri="{FF2B5EF4-FFF2-40B4-BE49-F238E27FC236}">
                <a16:creationId xmlns:a16="http://schemas.microsoft.com/office/drawing/2014/main" id="{45B1251C-C862-A6EF-299A-FF9422144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7362" y="3177658"/>
            <a:ext cx="1475062" cy="427636"/>
          </a:xfrm>
          <a:prstGeom prst="rect">
            <a:avLst/>
          </a:prstGeom>
        </p:spPr>
      </p:pic>
      <p:pic>
        <p:nvPicPr>
          <p:cNvPr id="29" name="Picture 28" descr="A red and black logo&#10;&#10;Description automatically generated with low confidence">
            <a:extLst>
              <a:ext uri="{FF2B5EF4-FFF2-40B4-BE49-F238E27FC236}">
                <a16:creationId xmlns:a16="http://schemas.microsoft.com/office/drawing/2014/main" id="{EA16147C-4916-6AED-8E6F-615F77A8D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359" y="4007797"/>
            <a:ext cx="1233006" cy="639550"/>
          </a:xfrm>
          <a:prstGeom prst="rect">
            <a:avLst/>
          </a:prstGeom>
        </p:spPr>
      </p:pic>
      <p:pic>
        <p:nvPicPr>
          <p:cNvPr id="33" name="Picture 32" descr="A picture containing font, graphics, screenshot, logo&#10;&#10;Description automatically generated">
            <a:extLst>
              <a:ext uri="{FF2B5EF4-FFF2-40B4-BE49-F238E27FC236}">
                <a16:creationId xmlns:a16="http://schemas.microsoft.com/office/drawing/2014/main" id="{F450079E-8351-1BC4-7DAC-6A947D6D9B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04111" y="5098880"/>
            <a:ext cx="1774278" cy="45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6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/>
      <p:bldP spid="1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800000" y="1800000"/>
            <a:ext cx="7674478" cy="218049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Outstanding small cell technology in commercial use</a:t>
            </a:r>
          </a:p>
        </p:txBody>
      </p:sp>
    </p:spTree>
    <p:extLst>
      <p:ext uri="{BB962C8B-B14F-4D97-AF65-F5344CB8AC3E}">
        <p14:creationId xmlns:p14="http://schemas.microsoft.com/office/powerpoint/2010/main" val="63113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title 2">
            <a:extLst>
              <a:ext uri="{FF2B5EF4-FFF2-40B4-BE49-F238E27FC236}">
                <a16:creationId xmlns:a16="http://schemas.microsoft.com/office/drawing/2014/main" id="{3AEB6E52-99CD-3F4C-BD0E-3EBF8F4317F6}"/>
              </a:ext>
            </a:extLst>
          </p:cNvPr>
          <p:cNvSpPr txBox="1">
            <a:spLocks/>
          </p:cNvSpPr>
          <p:nvPr/>
        </p:nvSpPr>
        <p:spPr>
          <a:xfrm>
            <a:off x="6159123" y="2479018"/>
            <a:ext cx="5230301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Qualcomm Technologies, Inc.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7D67C4-B03A-294F-BFD9-BCDB027414B1}"/>
              </a:ext>
            </a:extLst>
          </p:cNvPr>
          <p:cNvSpPr txBox="1">
            <a:spLocks/>
          </p:cNvSpPr>
          <p:nvPr/>
        </p:nvSpPr>
        <p:spPr>
          <a:xfrm>
            <a:off x="6159123" y="3664017"/>
            <a:ext cx="6591780" cy="6890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Jio Platforms (JPL)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F9B47367-FCBB-064B-B60D-DF03F69F333C}"/>
              </a:ext>
            </a:extLst>
          </p:cNvPr>
          <p:cNvSpPr txBox="1">
            <a:spLocks/>
          </p:cNvSpPr>
          <p:nvPr/>
        </p:nvSpPr>
        <p:spPr>
          <a:xfrm>
            <a:off x="6159123" y="4858671"/>
            <a:ext cx="4225957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Freshwave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56E4B75-92DB-DBD1-89B4-6147E0FDC075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5" name="Picture 4" descr="A blue circle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291E06A4-850D-58DB-20D7-5B9F7364F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727" y="3220535"/>
            <a:ext cx="1799992" cy="1324021"/>
          </a:xfrm>
          <a:prstGeom prst="rect">
            <a:avLst/>
          </a:prstGeom>
        </p:spPr>
      </p:pic>
      <p:pic>
        <p:nvPicPr>
          <p:cNvPr id="7" name="Picture 6" descr="A picture containing font, graphics, graphic design, logo&#10;&#10;Description automatically generated">
            <a:extLst>
              <a:ext uri="{FF2B5EF4-FFF2-40B4-BE49-F238E27FC236}">
                <a16:creationId xmlns:a16="http://schemas.microsoft.com/office/drawing/2014/main" id="{79C60006-3F9C-07D2-C3D4-40BCD8FCB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891" y="4923987"/>
            <a:ext cx="2495665" cy="458362"/>
          </a:xfrm>
          <a:prstGeom prst="rect">
            <a:avLst/>
          </a:prstGeom>
        </p:spPr>
      </p:pic>
      <p:pic>
        <p:nvPicPr>
          <p:cNvPr id="9" name="Picture 8" descr="A picture containing font, graphics, logo, typography&#10;&#10;Description automatically generated">
            <a:extLst>
              <a:ext uri="{FF2B5EF4-FFF2-40B4-BE49-F238E27FC236}">
                <a16:creationId xmlns:a16="http://schemas.microsoft.com/office/drawing/2014/main" id="{130AC478-E5C4-5F66-9734-E669A2822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2959" y="2219027"/>
            <a:ext cx="2827529" cy="108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  <p:bldP spid="2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7001AE5-F80D-BC48-8A41-0BFCFC170655}"/>
              </a:ext>
            </a:extLst>
          </p:cNvPr>
          <p:cNvSpPr txBox="1">
            <a:spLocks/>
          </p:cNvSpPr>
          <p:nvPr/>
        </p:nvSpPr>
        <p:spPr>
          <a:xfrm>
            <a:off x="1799999" y="1800000"/>
            <a:ext cx="8027896" cy="21945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Gill Sans" panose="020B0502020104020203" pitchFamily="34" charset="-79"/>
                <a:cs typeface="Gill Sans" panose="020B0502020104020203" pitchFamily="34" charset="-79"/>
              </a:rPr>
              <a:t>Outstanding software and services technology for small cells in commercial use</a:t>
            </a:r>
          </a:p>
        </p:txBody>
      </p:sp>
    </p:spTree>
    <p:extLst>
      <p:ext uri="{BB962C8B-B14F-4D97-AF65-F5344CB8AC3E}">
        <p14:creationId xmlns:p14="http://schemas.microsoft.com/office/powerpoint/2010/main" val="210027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title 2">
            <a:extLst>
              <a:ext uri="{FF2B5EF4-FFF2-40B4-BE49-F238E27FC236}">
                <a16:creationId xmlns:a16="http://schemas.microsoft.com/office/drawing/2014/main" id="{3AEB6E52-99CD-3F4C-BD0E-3EBF8F4317F6}"/>
              </a:ext>
            </a:extLst>
          </p:cNvPr>
          <p:cNvSpPr txBox="1">
            <a:spLocks/>
          </p:cNvSpPr>
          <p:nvPr/>
        </p:nvSpPr>
        <p:spPr>
          <a:xfrm>
            <a:off x="5780988" y="2479018"/>
            <a:ext cx="5230301" cy="5039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ETRI and EUCAST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7D67C4-B03A-294F-BFD9-BCDB027414B1}"/>
              </a:ext>
            </a:extLst>
          </p:cNvPr>
          <p:cNvSpPr txBox="1">
            <a:spLocks/>
          </p:cNvSpPr>
          <p:nvPr/>
        </p:nvSpPr>
        <p:spPr>
          <a:xfrm>
            <a:off x="5780988" y="3664017"/>
            <a:ext cx="6591780" cy="6890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ITRI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F9B47367-FCBB-064B-B60D-DF03F69F333C}"/>
              </a:ext>
            </a:extLst>
          </p:cNvPr>
          <p:cNvSpPr txBox="1">
            <a:spLocks/>
          </p:cNvSpPr>
          <p:nvPr/>
        </p:nvSpPr>
        <p:spPr>
          <a:xfrm>
            <a:off x="5780988" y="4858671"/>
            <a:ext cx="6591780" cy="10182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LITEON and the National Yang Ming Chiao Tung University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56E4B75-92DB-DBD1-89B4-6147E0FDC075}"/>
              </a:ext>
            </a:extLst>
          </p:cNvPr>
          <p:cNvSpPr txBox="1">
            <a:spLocks/>
          </p:cNvSpPr>
          <p:nvPr/>
        </p:nvSpPr>
        <p:spPr>
          <a:xfrm>
            <a:off x="3856198" y="981080"/>
            <a:ext cx="4652135" cy="1080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b="1" dirty="0">
                <a:latin typeface="Gill Sans SemiBold" panose="020B0502020104020203" pitchFamily="34" charset="-79"/>
                <a:ea typeface="Verdana" panose="020B0604030504040204" pitchFamily="34" charset="0"/>
                <a:cs typeface="Gill Sans SemiBold" panose="020B0502020104020203" pitchFamily="34" charset="-79"/>
              </a:rPr>
              <a:t>Finalists</a:t>
            </a:r>
          </a:p>
        </p:txBody>
      </p:sp>
      <p:pic>
        <p:nvPicPr>
          <p:cNvPr id="4" name="Picture 3" descr="A picture containing graphics, symbol, logo, font&#10;&#10;Description automatically generated">
            <a:extLst>
              <a:ext uri="{FF2B5EF4-FFF2-40B4-BE49-F238E27FC236}">
                <a16:creationId xmlns:a16="http://schemas.microsoft.com/office/drawing/2014/main" id="{93E69159-188A-D15E-04EB-45CCFB11B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418" y="2696020"/>
            <a:ext cx="1055890" cy="218256"/>
          </a:xfrm>
          <a:prstGeom prst="rect">
            <a:avLst/>
          </a:prstGeom>
        </p:spPr>
      </p:pic>
      <p:pic>
        <p:nvPicPr>
          <p:cNvPr id="10" name="Picture 9" descr="A picture containing graphics, screenshot, font, graphic design&#10;&#10;Description automatically generated">
            <a:extLst>
              <a:ext uri="{FF2B5EF4-FFF2-40B4-BE49-F238E27FC236}">
                <a16:creationId xmlns:a16="http://schemas.microsoft.com/office/drawing/2014/main" id="{9D9C6C78-80BA-0F92-0F99-1C108EFF1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791" y="2552362"/>
            <a:ext cx="2378395" cy="349513"/>
          </a:xfrm>
          <a:prstGeom prst="rect">
            <a:avLst/>
          </a:prstGeom>
        </p:spPr>
      </p:pic>
      <p:pic>
        <p:nvPicPr>
          <p:cNvPr id="14" name="Picture 13" descr="A close-up of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1D8EABF-D9C7-4F5E-410A-61F92BBEC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8387" y="3581972"/>
            <a:ext cx="1941270" cy="612840"/>
          </a:xfrm>
          <a:prstGeom prst="rect">
            <a:avLst/>
          </a:prstGeom>
        </p:spPr>
      </p:pic>
      <p:pic>
        <p:nvPicPr>
          <p:cNvPr id="21" name="Picture 20" descr="A blue and black logo&#10;&#10;Description automatically generated with low confidence">
            <a:extLst>
              <a:ext uri="{FF2B5EF4-FFF2-40B4-BE49-F238E27FC236}">
                <a16:creationId xmlns:a16="http://schemas.microsoft.com/office/drawing/2014/main" id="{7ECED944-C64B-D51F-9CE0-CE5CE78431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280" y="5035458"/>
            <a:ext cx="1503389" cy="573778"/>
          </a:xfrm>
          <a:prstGeom prst="rect">
            <a:avLst/>
          </a:prstGeom>
        </p:spPr>
      </p:pic>
      <p:pic>
        <p:nvPicPr>
          <p:cNvPr id="24" name="Picture 23" descr="A blue symbol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E1330732-43D9-20A1-17F4-3849C31D16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3894" y="5080764"/>
            <a:ext cx="2587319" cy="39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  <p:bldP spid="25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13926</TotalTime>
  <Words>253</Words>
  <Application>Microsoft Office PowerPoint</Application>
  <PresentationFormat>Widescreen</PresentationFormat>
  <Paragraphs>83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Gill Sans</vt:lpstr>
      <vt:lpstr>Gill Sans Light</vt:lpstr>
      <vt:lpstr>Gill Sans Nova SemiBold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Kemmett</dc:creator>
  <cp:lastModifiedBy>Alex Elwart</cp:lastModifiedBy>
  <cp:revision>446</cp:revision>
  <cp:lastPrinted>2022-05-23T10:34:46Z</cp:lastPrinted>
  <dcterms:created xsi:type="dcterms:W3CDTF">2018-05-17T13:38:50Z</dcterms:created>
  <dcterms:modified xsi:type="dcterms:W3CDTF">2023-05-22T17:05:52Z</dcterms:modified>
</cp:coreProperties>
</file>