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autoCompressPictures="0">
  <p:sldMasterIdLst>
    <p:sldMasterId id="2147483648" r:id="rId3"/>
  </p:sldMasterIdLst>
  <p:notesMasterIdLst>
    <p:notesMasterId r:id="rId17"/>
  </p:notesMasterIdLst>
  <p:handoutMasterIdLst>
    <p:handoutMasterId r:id="rId18"/>
  </p:handoutMasterIdLst>
  <p:sldIdLst>
    <p:sldId id="329" r:id="rId4"/>
    <p:sldId id="393" r:id="rId5"/>
    <p:sldId id="414" r:id="rId6"/>
    <p:sldId id="520" r:id="rId7"/>
    <p:sldId id="413" r:id="rId8"/>
    <p:sldId id="548" r:id="rId9"/>
    <p:sldId id="550" r:id="rId10"/>
    <p:sldId id="519" r:id="rId11"/>
    <p:sldId id="552" r:id="rId12"/>
    <p:sldId id="549" r:id="rId13"/>
    <p:sldId id="376" r:id="rId14"/>
    <p:sldId id="412" r:id="rId15"/>
    <p:sldId id="337" r:id="rId16"/>
  </p:sldIdLst>
  <p:sldSz cx="12192000" cy="6858000"/>
  <p:notesSz cx="6858000" cy="9144000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4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7B8A"/>
    <a:srgbClr val="07495E"/>
    <a:srgbClr val="000000"/>
    <a:srgbClr val="EDF1F2"/>
    <a:srgbClr val="11646B"/>
    <a:srgbClr val="E07C00"/>
    <a:srgbClr val="14404E"/>
    <a:srgbClr val="AF7A48"/>
    <a:srgbClr val="1EB8C1"/>
    <a:srgbClr val="1DB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79485" autoAdjust="0"/>
  </p:normalViewPr>
  <p:slideViewPr>
    <p:cSldViewPr snapToGrid="0">
      <p:cViewPr varScale="1">
        <p:scale>
          <a:sx n="76" d="100"/>
          <a:sy n="76" d="100"/>
        </p:scale>
        <p:origin x="1842" y="54"/>
      </p:cViewPr>
      <p:guideLst>
        <p:guide orient="horz" pos="3997"/>
        <p:guide pos="4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>
              <a:latin typeface="Roboto" panose="02000000000000000000" pitchFamily="2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76B3BC3-D150-499B-B7F6-421A4A721EBB}" type="datetime1">
              <a:rPr lang="en-GB" smtClean="0">
                <a:latin typeface="Roboto" panose="02000000000000000000" pitchFamily="2" charset="0"/>
              </a:rPr>
              <a:t>25/05/2023</a:t>
            </a:fld>
            <a:endParaRPr lang="en-GB">
              <a:latin typeface="Roboto" panose="02000000000000000000" pitchFamily="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>
              <a:latin typeface="Roboto" panose="02000000000000000000" pitchFamily="2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en-GB" smtClean="0">
                <a:latin typeface="Roboto" panose="02000000000000000000" pitchFamily="2" charset="0"/>
              </a:rPr>
              <a:t>‹#›</a:t>
            </a:fld>
            <a:endParaRPr lang="en-GB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B9B9E16F-2624-4A0A-B428-3154A2530022}" type="datetime1">
              <a:rPr lang="en-GB" smtClean="0"/>
              <a:pPr/>
              <a:t>25/05/2023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 dirty="0"/>
              <a:t>Edit Master text styles</a:t>
            </a:r>
          </a:p>
          <a:p>
            <a:pPr lvl="1" rtl="0"/>
            <a:r>
              <a:rPr lang="en-GB" noProof="0" dirty="0"/>
              <a:t>Second level</a:t>
            </a:r>
          </a:p>
          <a:p>
            <a:pPr lvl="2" rtl="0"/>
            <a:r>
              <a:rPr lang="en-GB" noProof="0" dirty="0"/>
              <a:t>Third level</a:t>
            </a:r>
          </a:p>
          <a:p>
            <a:pPr lvl="3" rtl="0"/>
            <a:r>
              <a:rPr lang="en-GB" noProof="0" dirty="0"/>
              <a:t>Fourth level</a:t>
            </a:r>
          </a:p>
          <a:p>
            <a:pPr lvl="4" rtl="0"/>
            <a:r>
              <a:rPr lang="en-GB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8530193B-564F-4854-8A52-728F3FB19C8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28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0003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371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659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6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499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0193B-564F-4854-8A52-728F3FB19C8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48144"/>
            <a:ext cx="9187005" cy="5334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84331" y="748144"/>
            <a:ext cx="2907669" cy="5334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76758" y="1298448"/>
            <a:ext cx="7764562" cy="325526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dirty="0"/>
              <a:t>Click to edit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1772" y="4670246"/>
            <a:ext cx="7765200" cy="914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 b="0" i="0" cap="none" spc="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 dirty="0"/>
              <a:t>Click to edit subtitle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0C8362-75A2-B043-803F-B00CB3B1A7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2873" y="1202258"/>
            <a:ext cx="2030585" cy="122229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3265504-B4FB-904F-AB3A-B2B71C55B153}"/>
              </a:ext>
            </a:extLst>
          </p:cNvPr>
          <p:cNvSpPr/>
          <p:nvPr userDrawn="1"/>
        </p:nvSpPr>
        <p:spPr>
          <a:xfrm rot="5400000">
            <a:off x="6573676" y="3343744"/>
            <a:ext cx="53352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DCC649-B8D6-CE4A-88F1-AFA218529A19}"/>
              </a:ext>
            </a:extLst>
          </p:cNvPr>
          <p:cNvSpPr/>
          <p:nvPr userDrawn="1"/>
        </p:nvSpPr>
        <p:spPr>
          <a:xfrm>
            <a:off x="-9516" y="6852652"/>
            <a:ext cx="12204000" cy="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142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221045"/>
            <a:ext cx="11328000" cy="467925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n-GB" noProof="0" dirty="0"/>
              <a:t>Click to edit Master text styles</a:t>
            </a:r>
          </a:p>
          <a:p>
            <a:pPr lvl="1" rtl="0"/>
            <a:r>
              <a:rPr lang="en-GB" noProof="0" dirty="0"/>
              <a:t>Second level</a:t>
            </a:r>
          </a:p>
          <a:p>
            <a:pPr lvl="2" rtl="0"/>
            <a:r>
              <a:rPr lang="en-GB" noProof="0" dirty="0"/>
              <a:t>Third level</a:t>
            </a:r>
          </a:p>
          <a:p>
            <a:pPr lvl="3" rtl="0"/>
            <a:r>
              <a:rPr lang="en-GB" noProof="0" dirty="0"/>
              <a:t>Fourth level</a:t>
            </a:r>
          </a:p>
          <a:p>
            <a:pPr lvl="4" rtl="0"/>
            <a:r>
              <a:rPr lang="en-GB" noProof="0" dirty="0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A0A615-1432-F24E-9EF9-B5606EF27153}"/>
              </a:ext>
            </a:extLst>
          </p:cNvPr>
          <p:cNvSpPr txBox="1"/>
          <p:nvPr userDrawn="1"/>
        </p:nvSpPr>
        <p:spPr>
          <a:xfrm>
            <a:off x="6388100" y="6680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53AF34-5FDF-8B45-8608-0BECFB228BC2}"/>
              </a:ext>
            </a:extLst>
          </p:cNvPr>
          <p:cNvSpPr txBox="1"/>
          <p:nvPr userDrawn="1"/>
        </p:nvSpPr>
        <p:spPr>
          <a:xfrm>
            <a:off x="11807687" y="6308035"/>
            <a:ext cx="30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830A346E-56CC-BF48-9D9D-350D0F9AF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210DA8-C9A9-0040-87BD-03D21FD8F3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311759"/>
            <a:ext cx="586909" cy="338554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5E8276-51C2-1F41-9EB2-7EF324889F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2022 Picocom</a:t>
            </a:r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 lIns="0" tIns="0" rIns="0" bIns="0" rtlCol="0" anchor="ctr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 dirty="0"/>
              <a:t>Click to edit page 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64DAA7D-E930-5440-B814-68DACD9662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311759"/>
            <a:ext cx="586909" cy="338554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205B6-9EB5-1D4C-AF1B-3A2B3C18F0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2022 Picocom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b="0" i="0">
                <a:latin typeface="Roboto" panose="02000000000000000000" pitchFamily="2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n-GB" noProof="0"/>
              <a:t>Insert or Drag &amp; Drop your photo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0" y="5497942"/>
            <a:ext cx="5664000" cy="565899"/>
          </a:xfrm>
          <a:solidFill>
            <a:schemeClr val="tx1"/>
          </a:solidFill>
        </p:spPr>
        <p:txBody>
          <a:bodyPr wrap="none" lIns="180000" tIns="180000" rIns="180000" bIns="180000" rtlCol="0" anchor="ctr">
            <a:norm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n-GB" noProof="0" dirty="0"/>
              <a:t>Enter your photo caption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F8E7C83-06D7-4C5B-85B7-0E5713B4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 noProof="0" dirty="0"/>
              <a:t>Click to edit Master title style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ABDDF87-2A38-AA4C-8216-5942B2C911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311759"/>
            <a:ext cx="586909" cy="338554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CC885-B6FD-DC4A-BAB0-1D6AD9A61E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2022 Picocom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3EAB57-F671-2C4A-9673-EB78B93FB4C8}"/>
              </a:ext>
            </a:extLst>
          </p:cNvPr>
          <p:cNvSpPr/>
          <p:nvPr userDrawn="1"/>
        </p:nvSpPr>
        <p:spPr>
          <a:xfrm>
            <a:off x="-9587" y="1664"/>
            <a:ext cx="1220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8451492" y="3831714"/>
            <a:ext cx="3733800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5ED9E30-2F70-E24A-8B06-E930C7FE09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62392" y="1755143"/>
            <a:ext cx="2725416" cy="164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66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en-GB" noProof="0" dirty="0"/>
              <a:t>Click to edit page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20719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en-GB" noProof="0" dirty="0"/>
              <a:t>Click to edit Master text styles</a:t>
            </a:r>
          </a:p>
          <a:p>
            <a:pPr lvl="1" rtl="0"/>
            <a:r>
              <a:rPr lang="en-GB" noProof="0" dirty="0"/>
              <a:t>Second level</a:t>
            </a:r>
          </a:p>
          <a:p>
            <a:pPr lvl="2" rtl="0"/>
            <a:r>
              <a:rPr lang="en-GB" noProof="0" dirty="0"/>
              <a:t>Third level</a:t>
            </a:r>
          </a:p>
          <a:p>
            <a:pPr lvl="3" rtl="0"/>
            <a:r>
              <a:rPr lang="en-GB" noProof="0" dirty="0"/>
              <a:t>Fourth level</a:t>
            </a:r>
          </a:p>
          <a:p>
            <a:pPr lvl="4" rtl="0"/>
            <a:r>
              <a:rPr lang="en-GB" noProof="0" dirty="0"/>
              <a:t>Fifth level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CF0314DA-7E32-3F49-A083-E754B57D0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297904"/>
            <a:ext cx="586909" cy="338554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46C9A97A-2009-604E-9E5F-980A675D074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825" y="420929"/>
            <a:ext cx="457904" cy="457904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C195BD3-22A4-8745-A1F8-64B1AB88B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28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© 2022 Picocom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6CC3F-C07B-A646-95F3-80EB9C0DC037}"/>
              </a:ext>
            </a:extLst>
          </p:cNvPr>
          <p:cNvSpPr/>
          <p:nvPr userDrawn="1"/>
        </p:nvSpPr>
        <p:spPr>
          <a:xfrm>
            <a:off x="-9516" y="6852652"/>
            <a:ext cx="12204000" cy="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0" r:id="rId2"/>
    <p:sldLayoutId id="2147483654" r:id="rId3"/>
    <p:sldLayoutId id="2147483660" r:id="rId4"/>
    <p:sldLayoutId id="2147483664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spc="-15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Tx/>
        <a:buBlip>
          <a:blip r:embed="rId8"/>
        </a:buBlip>
        <a:defRPr sz="20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8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6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6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6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svg"/><Relationship Id="rId3" Type="http://schemas.openxmlformats.org/officeDocument/2006/relationships/image" Target="../media/image52.svg"/><Relationship Id="rId7" Type="http://schemas.openxmlformats.org/officeDocument/2006/relationships/image" Target="../media/image54.svg"/><Relationship Id="rId12" Type="http://schemas.openxmlformats.org/officeDocument/2006/relationships/image" Target="../media/image5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11.svg"/><Relationship Id="rId15" Type="http://schemas.openxmlformats.org/officeDocument/2006/relationships/image" Target="../media/image62.svg"/><Relationship Id="rId10" Type="http://schemas.openxmlformats.org/officeDocument/2006/relationships/image" Target="../media/image57.png"/><Relationship Id="rId4" Type="http://schemas.openxmlformats.org/officeDocument/2006/relationships/image" Target="../media/image10.png"/><Relationship Id="rId9" Type="http://schemas.openxmlformats.org/officeDocument/2006/relationships/image" Target="../media/image56.svg"/><Relationship Id="rId14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svg"/><Relationship Id="rId3" Type="http://schemas.openxmlformats.org/officeDocument/2006/relationships/image" Target="../media/image16.png"/><Relationship Id="rId21" Type="http://schemas.openxmlformats.org/officeDocument/2006/relationships/image" Target="../media/image34.svg"/><Relationship Id="rId7" Type="http://schemas.openxmlformats.org/officeDocument/2006/relationships/image" Target="../media/image20.jp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9.sv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11" Type="http://schemas.openxmlformats.org/officeDocument/2006/relationships/image" Target="../media/image24.sv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4" Type="http://schemas.openxmlformats.org/officeDocument/2006/relationships/image" Target="../media/image17.svg"/><Relationship Id="rId9" Type="http://schemas.openxmlformats.org/officeDocument/2006/relationships/image" Target="../media/image22.svg"/><Relationship Id="rId14" Type="http://schemas.openxmlformats.org/officeDocument/2006/relationships/image" Target="../media/image27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09/TSP.2021.307121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Relationship Id="rId14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9229A51-BC4F-087E-D4D7-688E67B6D7BE}"/>
              </a:ext>
            </a:extLst>
          </p:cNvPr>
          <p:cNvSpPr/>
          <p:nvPr/>
        </p:nvSpPr>
        <p:spPr>
          <a:xfrm>
            <a:off x="0" y="7208"/>
            <a:ext cx="2500132" cy="6857101"/>
          </a:xfrm>
          <a:prstGeom prst="rect">
            <a:avLst/>
          </a:prstGeom>
          <a:solidFill>
            <a:srgbClr val="ED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endParaRPr lang="en-US" sz="1600" dirty="0">
              <a:solidFill>
                <a:schemeClr val="tx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8" name="Picture 7" descr="A robot with a face">
            <a:extLst>
              <a:ext uri="{FF2B5EF4-FFF2-40B4-BE49-F238E27FC236}">
                <a16:creationId xmlns:a16="http://schemas.microsoft.com/office/drawing/2014/main" id="{061C02BC-0E46-3462-EA35-B0D4BF1ED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930" y="6310"/>
            <a:ext cx="979714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8BAA0C-1874-E94E-B56B-009EB4993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759" y="1298448"/>
            <a:ext cx="5990260" cy="3255264"/>
          </a:xfrm>
          <a:solidFill>
            <a:schemeClr val="tx1">
              <a:alpha val="70000"/>
            </a:schemeClr>
          </a:solidFill>
        </p:spPr>
        <p:txBody>
          <a:bodyPr lIns="180000" rIns="180000">
            <a:noAutofit/>
          </a:bodyPr>
          <a:lstStyle/>
          <a:p>
            <a:r>
              <a:rPr lang="en-GB" sz="4400" dirty="0"/>
              <a:t>The Future of the RAN</a:t>
            </a:r>
            <a:br>
              <a:rPr lang="en-GB" sz="4400" dirty="0"/>
            </a:br>
            <a:br>
              <a:rPr lang="en-GB" sz="4400" dirty="0"/>
            </a:br>
            <a:r>
              <a:rPr lang="en-GB" sz="2800" dirty="0"/>
              <a:t>Can we make intelligent choices?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3F2B99-DB50-114C-8027-56D6CBB24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772" y="4670246"/>
            <a:ext cx="5990261" cy="989774"/>
          </a:xfrm>
          <a:solidFill>
            <a:srgbClr val="4F7B8A"/>
          </a:solidFill>
        </p:spPr>
        <p:txBody>
          <a:bodyPr lIns="180000"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Dr Doug Pulley</a:t>
            </a:r>
          </a:p>
          <a:p>
            <a:r>
              <a:rPr lang="en-US" sz="1400" dirty="0"/>
              <a:t>Chief Solutions Architect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8DE50D7A-1489-F6A2-5C06-D00D91FAFDEA}"/>
              </a:ext>
            </a:extLst>
          </p:cNvPr>
          <p:cNvSpPr txBox="1">
            <a:spLocks/>
          </p:cNvSpPr>
          <p:nvPr/>
        </p:nvSpPr>
        <p:spPr>
          <a:xfrm>
            <a:off x="443220" y="6323889"/>
            <a:ext cx="4114800" cy="365125"/>
          </a:xfrm>
          <a:prstGeom prst="rect">
            <a:avLst/>
          </a:prstGeom>
        </p:spPr>
        <p:txBody>
          <a:bodyPr/>
          <a:lstStyle>
            <a:defPPr rtl="0"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2"/>
                </a:solidFill>
              </a:rPr>
              <a:t>© 2023 Picocom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5C001A1-CC85-4B4D-A75C-088ACD87F6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0672" y="259325"/>
            <a:ext cx="896400" cy="8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89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99EBCCB-7099-394A-E341-93D2BB2CA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Constants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FAAAE-DF40-C21C-59EC-0EFC0E6B1B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E0562B-0E20-F4D6-2B6E-B989DB1842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619"/>
            <a:ext cx="4114800" cy="365125"/>
          </a:xfrm>
        </p:spPr>
        <p:txBody>
          <a:bodyPr/>
          <a:lstStyle/>
          <a:p>
            <a:r>
              <a:rPr lang="en-US" dirty="0"/>
              <a:t>© 2023 Picocom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69A12DF-4829-1B3E-AD27-423E5747D279}"/>
              </a:ext>
            </a:extLst>
          </p:cNvPr>
          <p:cNvGrpSpPr/>
          <p:nvPr/>
        </p:nvGrpSpPr>
        <p:grpSpPr>
          <a:xfrm>
            <a:off x="499110" y="1206671"/>
            <a:ext cx="3317040" cy="3242310"/>
            <a:chOff x="316230" y="1206671"/>
            <a:chExt cx="3317040" cy="3242310"/>
          </a:xfrm>
        </p:grpSpPr>
        <p:pic>
          <p:nvPicPr>
            <p:cNvPr id="15" name="Graphic 14" descr="Walk with solid fill">
              <a:extLst>
                <a:ext uri="{FF2B5EF4-FFF2-40B4-BE49-F238E27FC236}">
                  <a16:creationId xmlns:a16="http://schemas.microsoft.com/office/drawing/2014/main" id="{E594C195-BC58-6221-FDA0-900AB2A6F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147060" y="3489468"/>
              <a:ext cx="457200" cy="457200"/>
            </a:xfrm>
            <a:prstGeom prst="rect">
              <a:avLst/>
            </a:prstGeom>
          </p:spPr>
        </p:pic>
        <p:pic>
          <p:nvPicPr>
            <p:cNvPr id="16" name="Graphic 15" descr="Cell Tower with solid fill">
              <a:extLst>
                <a:ext uri="{FF2B5EF4-FFF2-40B4-BE49-F238E27FC236}">
                  <a16:creationId xmlns:a16="http://schemas.microsoft.com/office/drawing/2014/main" id="{C0466D92-41B4-B29E-C757-2DBE1FE63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06174" y="1218101"/>
              <a:ext cx="607237" cy="607237"/>
            </a:xfrm>
            <a:prstGeom prst="rect">
              <a:avLst/>
            </a:prstGeom>
          </p:spPr>
        </p:pic>
        <p:pic>
          <p:nvPicPr>
            <p:cNvPr id="17" name="Graphic 16" descr="City outline">
              <a:extLst>
                <a:ext uri="{FF2B5EF4-FFF2-40B4-BE49-F238E27FC236}">
                  <a16:creationId xmlns:a16="http://schemas.microsoft.com/office/drawing/2014/main" id="{2342A885-BD44-CCE3-92C8-F233A1416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16230" y="1206671"/>
              <a:ext cx="3242310" cy="3242310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FA3D153-62F9-47AD-FEDF-487B2E3C28B0}"/>
                </a:ext>
              </a:extLst>
            </p:cNvPr>
            <p:cNvCxnSpPr/>
            <p:nvPr/>
          </p:nvCxnSpPr>
          <p:spPr>
            <a:xfrm>
              <a:off x="327660" y="3989070"/>
              <a:ext cx="3305610" cy="0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5F5CECD-E1D6-DFD3-079A-04D81D49ACE6}"/>
              </a:ext>
            </a:extLst>
          </p:cNvPr>
          <p:cNvGrpSpPr/>
          <p:nvPr/>
        </p:nvGrpSpPr>
        <p:grpSpPr>
          <a:xfrm>
            <a:off x="485907" y="4642218"/>
            <a:ext cx="3547413" cy="1273222"/>
            <a:chOff x="303027" y="4642218"/>
            <a:chExt cx="3547413" cy="1273222"/>
          </a:xfrm>
        </p:grpSpPr>
        <p:pic>
          <p:nvPicPr>
            <p:cNvPr id="23" name="Graphic 22" descr="Work from home desk with solid fill">
              <a:extLst>
                <a:ext uri="{FF2B5EF4-FFF2-40B4-BE49-F238E27FC236}">
                  <a16:creationId xmlns:a16="http://schemas.microsoft.com/office/drawing/2014/main" id="{E2FAE36D-C764-FA17-FE90-E7D114AF1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61901" y="5001040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Work from home desk with solid fill">
              <a:extLst>
                <a:ext uri="{FF2B5EF4-FFF2-40B4-BE49-F238E27FC236}">
                  <a16:creationId xmlns:a16="http://schemas.microsoft.com/office/drawing/2014/main" id="{5A202704-0C6D-F92C-109A-640C55925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583031" y="4978616"/>
              <a:ext cx="914400" cy="914400"/>
            </a:xfrm>
            <a:prstGeom prst="rect">
              <a:avLst/>
            </a:prstGeom>
          </p:spPr>
        </p:pic>
        <p:pic>
          <p:nvPicPr>
            <p:cNvPr id="26" name="Graphic 25" descr="Confused person with solid fill">
              <a:extLst>
                <a:ext uri="{FF2B5EF4-FFF2-40B4-BE49-F238E27FC236}">
                  <a16:creationId xmlns:a16="http://schemas.microsoft.com/office/drawing/2014/main" id="{A0CEC9F1-DFB9-D9A5-DF02-57DC1DF5C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921548" y="4978616"/>
              <a:ext cx="807882" cy="807882"/>
            </a:xfrm>
            <a:prstGeom prst="rect">
              <a:avLst/>
            </a:prstGeom>
          </p:spPr>
        </p:pic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289E6C8-3CA2-8DD0-C4F6-46386C76D1B0}"/>
                </a:ext>
              </a:extLst>
            </p:cNvPr>
            <p:cNvCxnSpPr>
              <a:cxnSpLocks/>
            </p:cNvCxnSpPr>
            <p:nvPr/>
          </p:nvCxnSpPr>
          <p:spPr>
            <a:xfrm>
              <a:off x="1116181" y="5756018"/>
              <a:ext cx="2734259" cy="0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Graphic 33" descr="Wireless router with solid fill">
              <a:extLst>
                <a:ext uri="{FF2B5EF4-FFF2-40B4-BE49-F238E27FC236}">
                  <a16:creationId xmlns:a16="http://schemas.microsoft.com/office/drawing/2014/main" id="{69D87694-23F9-5FE0-794F-4A9C34C5D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61861" y="4642218"/>
              <a:ext cx="396732" cy="396732"/>
            </a:xfrm>
            <a:prstGeom prst="rect">
              <a:avLst/>
            </a:prstGeom>
          </p:spPr>
        </p:pic>
        <p:pic>
          <p:nvPicPr>
            <p:cNvPr id="36" name="Graphic 35" descr="Door Closed with solid fill">
              <a:extLst>
                <a:ext uri="{FF2B5EF4-FFF2-40B4-BE49-F238E27FC236}">
                  <a16:creationId xmlns:a16="http://schemas.microsoft.com/office/drawing/2014/main" id="{4CA34C05-B0BF-E349-305E-9D06EB9A6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03027" y="4948702"/>
              <a:ext cx="914400" cy="914400"/>
            </a:xfrm>
            <a:prstGeom prst="rect">
              <a:avLst/>
            </a:prstGeom>
          </p:spPr>
        </p:pic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F51D4CE9-3F15-BF52-D47A-8775445EF64F}"/>
              </a:ext>
            </a:extLst>
          </p:cNvPr>
          <p:cNvSpPr txBox="1"/>
          <p:nvPr/>
        </p:nvSpPr>
        <p:spPr>
          <a:xfrm>
            <a:off x="5212080" y="3507342"/>
            <a:ext cx="2034540" cy="514350"/>
          </a:xfrm>
          <a:prstGeom prst="rect">
            <a:avLst/>
          </a:prstGeom>
          <a:solidFill>
            <a:schemeClr val="accent4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>
                <a:solidFill>
                  <a:srgbClr val="EDF1F2"/>
                </a:solidFill>
                <a:latin typeface="+mj-lt"/>
              </a:rPr>
              <a:t>Obstacles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44363A-4AA4-37A1-B5EE-46071E88A8B7}"/>
              </a:ext>
            </a:extLst>
          </p:cNvPr>
          <p:cNvSpPr txBox="1"/>
          <p:nvPr/>
        </p:nvSpPr>
        <p:spPr>
          <a:xfrm>
            <a:off x="8938260" y="3518773"/>
            <a:ext cx="2034540" cy="514350"/>
          </a:xfrm>
          <a:prstGeom prst="rect">
            <a:avLst/>
          </a:prstGeom>
          <a:solidFill>
            <a:schemeClr val="accent4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>
                <a:solidFill>
                  <a:srgbClr val="EDF1F2"/>
                </a:solidFill>
                <a:latin typeface="+mj-lt"/>
              </a:rPr>
              <a:t>Reflections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44354C7-D38A-CC91-C6F5-1DCCFD810AE3}"/>
              </a:ext>
            </a:extLst>
          </p:cNvPr>
          <p:cNvGrpSpPr/>
          <p:nvPr/>
        </p:nvGrpSpPr>
        <p:grpSpPr>
          <a:xfrm>
            <a:off x="4538138" y="4045988"/>
            <a:ext cx="3365467" cy="2155347"/>
            <a:chOff x="4538138" y="3017288"/>
            <a:chExt cx="3365467" cy="2155347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A4CFEEC-8F25-4AEB-BA1C-4F6DD116E85D}"/>
                </a:ext>
              </a:extLst>
            </p:cNvPr>
            <p:cNvSpPr txBox="1"/>
            <p:nvPr/>
          </p:nvSpPr>
          <p:spPr>
            <a:xfrm>
              <a:off x="4538141" y="3568815"/>
              <a:ext cx="3365464" cy="542985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sz="2000" b="1" dirty="0">
                  <a:solidFill>
                    <a:srgbClr val="EDF1F2"/>
                  </a:solidFill>
                  <a:latin typeface="+mj-lt"/>
                </a:rPr>
                <a:t>Macrodiversity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7B637B1-1C89-1C73-94FA-2BA741C132FB}"/>
                </a:ext>
              </a:extLst>
            </p:cNvPr>
            <p:cNvSpPr txBox="1"/>
            <p:nvPr/>
          </p:nvSpPr>
          <p:spPr>
            <a:xfrm>
              <a:off x="4538139" y="4111800"/>
              <a:ext cx="3365465" cy="10608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Multiple transmission points </a:t>
              </a:r>
            </a:p>
          </p:txBody>
        </p:sp>
        <p:sp>
          <p:nvSpPr>
            <p:cNvPr id="45" name="Trapezium 44">
              <a:extLst>
                <a:ext uri="{FF2B5EF4-FFF2-40B4-BE49-F238E27FC236}">
                  <a16:creationId xmlns:a16="http://schemas.microsoft.com/office/drawing/2014/main" id="{71836408-C067-73BA-BC9C-1A0C416A87E7}"/>
                </a:ext>
              </a:extLst>
            </p:cNvPr>
            <p:cNvSpPr/>
            <p:nvPr/>
          </p:nvSpPr>
          <p:spPr>
            <a:xfrm flipH="1">
              <a:off x="4538138" y="3017288"/>
              <a:ext cx="3365463" cy="514350"/>
            </a:xfrm>
            <a:prstGeom prst="trapezoid">
              <a:avLst>
                <a:gd name="adj" fmla="val 13166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8EC167B-A0AA-DA6E-2CFA-992B3E66A816}"/>
              </a:ext>
            </a:extLst>
          </p:cNvPr>
          <p:cNvGrpSpPr/>
          <p:nvPr/>
        </p:nvGrpSpPr>
        <p:grpSpPr>
          <a:xfrm>
            <a:off x="8255990" y="4049538"/>
            <a:ext cx="3374149" cy="2140367"/>
            <a:chOff x="8255990" y="3020838"/>
            <a:chExt cx="3374149" cy="214036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128854C-1FF9-A49F-85BE-A795F40CBD60}"/>
                </a:ext>
              </a:extLst>
            </p:cNvPr>
            <p:cNvSpPr txBox="1"/>
            <p:nvPr/>
          </p:nvSpPr>
          <p:spPr>
            <a:xfrm>
              <a:off x="8260866" y="3576680"/>
              <a:ext cx="3365465" cy="542985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sz="2000" b="1" dirty="0">
                  <a:solidFill>
                    <a:srgbClr val="EDF1F2"/>
                  </a:solidFill>
                  <a:latin typeface="+mj-lt"/>
                </a:rPr>
                <a:t>Microdiversity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5CDDD08-FD12-6AE7-DEF8-7AF5872B3E2B}"/>
                </a:ext>
              </a:extLst>
            </p:cNvPr>
            <p:cNvSpPr txBox="1"/>
            <p:nvPr/>
          </p:nvSpPr>
          <p:spPr>
            <a:xfrm>
              <a:off x="8264675" y="4100370"/>
              <a:ext cx="3365464" cy="10608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Multiple antennas per</a:t>
              </a:r>
            </a:p>
            <a:p>
              <a:pPr algn="ctr"/>
              <a:r>
                <a:rPr lang="en-US" sz="2000" b="1" dirty="0">
                  <a:latin typeface="+mj-lt"/>
                </a:rPr>
                <a:t>transmission point </a:t>
              </a:r>
            </a:p>
          </p:txBody>
        </p:sp>
        <p:sp>
          <p:nvSpPr>
            <p:cNvPr id="48" name="Trapezium 47">
              <a:extLst>
                <a:ext uri="{FF2B5EF4-FFF2-40B4-BE49-F238E27FC236}">
                  <a16:creationId xmlns:a16="http://schemas.microsoft.com/office/drawing/2014/main" id="{49F2D57C-A298-2620-76C8-EB76C2BA37AF}"/>
                </a:ext>
              </a:extLst>
            </p:cNvPr>
            <p:cNvSpPr/>
            <p:nvPr/>
          </p:nvSpPr>
          <p:spPr>
            <a:xfrm flipH="1">
              <a:off x="8255990" y="3020838"/>
              <a:ext cx="3365463" cy="514350"/>
            </a:xfrm>
            <a:prstGeom prst="trapezoid">
              <a:avLst>
                <a:gd name="adj" fmla="val 13166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DC57DE3A-D6B7-7BED-299C-4BFD9775E358}"/>
              </a:ext>
            </a:extLst>
          </p:cNvPr>
          <p:cNvSpPr txBox="1"/>
          <p:nvPr/>
        </p:nvSpPr>
        <p:spPr>
          <a:xfrm>
            <a:off x="7044690" y="741422"/>
            <a:ext cx="2034540" cy="514350"/>
          </a:xfrm>
          <a:prstGeom prst="rect">
            <a:avLst/>
          </a:prstGeom>
          <a:solidFill>
            <a:schemeClr val="accent4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en-US" sz="2000" b="1" dirty="0">
                <a:solidFill>
                  <a:srgbClr val="EDF1F2"/>
                </a:solidFill>
                <a:latin typeface="+mj-lt"/>
              </a:rPr>
              <a:t>Path Loss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08E365F-F282-F043-418B-6F6FFE638A1F}"/>
              </a:ext>
            </a:extLst>
          </p:cNvPr>
          <p:cNvGrpSpPr/>
          <p:nvPr/>
        </p:nvGrpSpPr>
        <p:grpSpPr>
          <a:xfrm>
            <a:off x="6370748" y="1280068"/>
            <a:ext cx="3365467" cy="2155347"/>
            <a:chOff x="4538138" y="3017288"/>
            <a:chExt cx="3365467" cy="2155347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CEA485B-1C32-0F67-F416-7C6AE70271DB}"/>
                </a:ext>
              </a:extLst>
            </p:cNvPr>
            <p:cNvSpPr txBox="1"/>
            <p:nvPr/>
          </p:nvSpPr>
          <p:spPr>
            <a:xfrm>
              <a:off x="4538141" y="3568815"/>
              <a:ext cx="3365464" cy="542985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sz="2000" b="1" dirty="0">
                  <a:solidFill>
                    <a:srgbClr val="EDF1F2"/>
                  </a:solidFill>
                  <a:latin typeface="+mj-lt"/>
                </a:rPr>
                <a:t>Link budget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EC3A307-0620-AFF1-FA75-E2BBC088397C}"/>
                </a:ext>
              </a:extLst>
            </p:cNvPr>
            <p:cNvSpPr txBox="1"/>
            <p:nvPr/>
          </p:nvSpPr>
          <p:spPr>
            <a:xfrm>
              <a:off x="4538139" y="4111800"/>
              <a:ext cx="3365465" cy="10608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More power / Antennas</a:t>
              </a:r>
              <a:br>
                <a:rPr lang="en-US" sz="2000" b="1" dirty="0">
                  <a:latin typeface="+mj-lt"/>
                </a:rPr>
              </a:br>
              <a:r>
                <a:rPr lang="en-US" sz="2000" b="1" dirty="0">
                  <a:latin typeface="+mj-lt"/>
                </a:rPr>
                <a:t>Reduce Range</a:t>
              </a:r>
            </a:p>
          </p:txBody>
        </p:sp>
        <p:sp>
          <p:nvSpPr>
            <p:cNvPr id="58" name="Trapezium 57">
              <a:extLst>
                <a:ext uri="{FF2B5EF4-FFF2-40B4-BE49-F238E27FC236}">
                  <a16:creationId xmlns:a16="http://schemas.microsoft.com/office/drawing/2014/main" id="{0DF0CF56-A8FC-01FD-E1C5-63AF2EF568DE}"/>
                </a:ext>
              </a:extLst>
            </p:cNvPr>
            <p:cNvSpPr/>
            <p:nvPr/>
          </p:nvSpPr>
          <p:spPr>
            <a:xfrm flipH="1">
              <a:off x="4538138" y="3017288"/>
              <a:ext cx="3365463" cy="514350"/>
            </a:xfrm>
            <a:prstGeom prst="trapezoid">
              <a:avLst>
                <a:gd name="adj" fmla="val 13166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38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F8E244-EFD1-2D40-9909-853F30961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advantageous use of antennas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32357-0A7B-214F-A4BC-BF83AC630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B4E2A-9F64-364B-A5D0-7808E0B881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2023 Picocom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013FB3CA-1F5C-4145-8447-8C8153C2B905}"/>
              </a:ext>
            </a:extLst>
          </p:cNvPr>
          <p:cNvSpPr/>
          <p:nvPr/>
        </p:nvSpPr>
        <p:spPr>
          <a:xfrm>
            <a:off x="1021861" y="2057020"/>
            <a:ext cx="1122751" cy="8221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Central Antenna Processing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97D49B5B-26A3-97AA-2088-6836D58B10C0}"/>
              </a:ext>
            </a:extLst>
          </p:cNvPr>
          <p:cNvSpPr/>
          <p:nvPr/>
        </p:nvSpPr>
        <p:spPr>
          <a:xfrm>
            <a:off x="782723" y="5196327"/>
            <a:ext cx="10151844" cy="556398"/>
          </a:xfrm>
          <a:prstGeom prst="rightArrow">
            <a:avLst>
              <a:gd name="adj1" fmla="val 646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Increasing macrodiversity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3B202C96-37EA-BB3F-2919-C51B23A8C197}"/>
              </a:ext>
            </a:extLst>
          </p:cNvPr>
          <p:cNvSpPr/>
          <p:nvPr/>
        </p:nvSpPr>
        <p:spPr>
          <a:xfrm flipH="1">
            <a:off x="787331" y="5684616"/>
            <a:ext cx="10156879" cy="555092"/>
          </a:xfrm>
          <a:prstGeom prst="rightArrow">
            <a:avLst>
              <a:gd name="adj1" fmla="val 64653"/>
              <a:gd name="adj2" fmla="val 50000"/>
            </a:avLst>
          </a:prstGeom>
          <a:solidFill>
            <a:schemeClr val="accent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Increasing microdiversity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2F409E2-88CC-E344-D948-5E5A619245A8}"/>
              </a:ext>
            </a:extLst>
          </p:cNvPr>
          <p:cNvGrpSpPr/>
          <p:nvPr/>
        </p:nvGrpSpPr>
        <p:grpSpPr>
          <a:xfrm>
            <a:off x="805066" y="832910"/>
            <a:ext cx="1574524" cy="1574524"/>
            <a:chOff x="2390166" y="1339033"/>
            <a:chExt cx="1574524" cy="1574524"/>
          </a:xfrm>
        </p:grpSpPr>
        <p:pic>
          <p:nvPicPr>
            <p:cNvPr id="8" name="Graphic 7" descr="Cloud outline">
              <a:extLst>
                <a:ext uri="{FF2B5EF4-FFF2-40B4-BE49-F238E27FC236}">
                  <a16:creationId xmlns:a16="http://schemas.microsoft.com/office/drawing/2014/main" id="{C941E27F-B207-8872-C090-4832575B3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90166" y="1339033"/>
              <a:ext cx="1574524" cy="157452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0068B3-E06F-FDCE-2282-B82AECED482A}"/>
                </a:ext>
              </a:extLst>
            </p:cNvPr>
            <p:cNvSpPr txBox="1"/>
            <p:nvPr/>
          </p:nvSpPr>
          <p:spPr>
            <a:xfrm>
              <a:off x="2489036" y="1928184"/>
              <a:ext cx="138944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3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CN and</a:t>
              </a:r>
              <a:br>
                <a:rPr lang="en-US" sz="1600" dirty="0">
                  <a:solidFill>
                    <a:schemeClr val="accent3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</a:br>
              <a:r>
                <a:rPr lang="en-US" sz="1600" dirty="0">
                  <a:solidFill>
                    <a:schemeClr val="accent3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rest of RAN</a:t>
              </a:r>
              <a:endParaRPr lang="en-US" sz="160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449" name="Group 448">
            <a:extLst>
              <a:ext uri="{FF2B5EF4-FFF2-40B4-BE49-F238E27FC236}">
                <a16:creationId xmlns:a16="http://schemas.microsoft.com/office/drawing/2014/main" id="{F8F7DCD8-59D9-D7B1-52DD-44B3C5D20DED}"/>
              </a:ext>
            </a:extLst>
          </p:cNvPr>
          <p:cNvGrpSpPr/>
          <p:nvPr/>
        </p:nvGrpSpPr>
        <p:grpSpPr>
          <a:xfrm>
            <a:off x="4213718" y="2659715"/>
            <a:ext cx="3393811" cy="2530761"/>
            <a:chOff x="4213718" y="2659715"/>
            <a:chExt cx="3393811" cy="253076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A3B85F-A30B-22A7-1923-622776332BC8}"/>
                </a:ext>
              </a:extLst>
            </p:cNvPr>
            <p:cNvSpPr txBox="1"/>
            <p:nvPr/>
          </p:nvSpPr>
          <p:spPr>
            <a:xfrm>
              <a:off x="4394873" y="4821144"/>
              <a:ext cx="23886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/>
              <a:r>
                <a:rPr lang="en-US" b="1" dirty="0">
                  <a:solidFill>
                    <a:schemeClr val="accent5"/>
                  </a:solidFill>
                  <a:latin typeface="+mj-lt"/>
                </a:rPr>
                <a:t>Semi-distributed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FAA2CFD-9F2B-CB75-6E37-D828940D36D0}"/>
                </a:ext>
              </a:extLst>
            </p:cNvPr>
            <p:cNvGrpSpPr/>
            <p:nvPr/>
          </p:nvGrpSpPr>
          <p:grpSpPr>
            <a:xfrm>
              <a:off x="4213718" y="2907368"/>
              <a:ext cx="1285783" cy="685142"/>
              <a:chOff x="4405094" y="2907368"/>
              <a:chExt cx="1285783" cy="685142"/>
            </a:xfrm>
          </p:grpSpPr>
          <p:grpSp>
            <p:nvGrpSpPr>
              <p:cNvPr id="287" name="Group 286">
                <a:extLst>
                  <a:ext uri="{FF2B5EF4-FFF2-40B4-BE49-F238E27FC236}">
                    <a16:creationId xmlns:a16="http://schemas.microsoft.com/office/drawing/2014/main" id="{F442B79A-D98B-B396-8A63-8E3940BC83B7}"/>
                  </a:ext>
                </a:extLst>
              </p:cNvPr>
              <p:cNvGrpSpPr/>
              <p:nvPr/>
            </p:nvGrpSpPr>
            <p:grpSpPr>
              <a:xfrm>
                <a:off x="4569284" y="2907368"/>
                <a:ext cx="473355" cy="685142"/>
                <a:chOff x="8145523" y="1751319"/>
                <a:chExt cx="473355" cy="685142"/>
              </a:xfrm>
            </p:grpSpPr>
            <p:grpSp>
              <p:nvGrpSpPr>
                <p:cNvPr id="291" name="Group 290">
                  <a:extLst>
                    <a:ext uri="{FF2B5EF4-FFF2-40B4-BE49-F238E27FC236}">
                      <a16:creationId xmlns:a16="http://schemas.microsoft.com/office/drawing/2014/main" id="{7AFE6E23-B2E0-700F-C9BE-543403BBA533}"/>
                    </a:ext>
                  </a:extLst>
                </p:cNvPr>
                <p:cNvGrpSpPr/>
                <p:nvPr/>
              </p:nvGrpSpPr>
              <p:grpSpPr>
                <a:xfrm>
                  <a:off x="8515672" y="1751319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299" name="Straight Connector 298">
                    <a:extLst>
                      <a:ext uri="{FF2B5EF4-FFF2-40B4-BE49-F238E27FC236}">
                        <a16:creationId xmlns:a16="http://schemas.microsoft.com/office/drawing/2014/main" id="{993C7962-B984-E431-6FFA-74E1E47F40BD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0" name="Straight Connector 299">
                    <a:extLst>
                      <a:ext uri="{FF2B5EF4-FFF2-40B4-BE49-F238E27FC236}">
                        <a16:creationId xmlns:a16="http://schemas.microsoft.com/office/drawing/2014/main" id="{22ABCCEB-516E-53EE-CEE1-8F56569C68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1" name="Straight Connector 300">
                    <a:extLst>
                      <a:ext uri="{FF2B5EF4-FFF2-40B4-BE49-F238E27FC236}">
                        <a16:creationId xmlns:a16="http://schemas.microsoft.com/office/drawing/2014/main" id="{898F9319-79A2-0444-63EA-510C2D6860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Straight Connector 301">
                    <a:extLst>
                      <a:ext uri="{FF2B5EF4-FFF2-40B4-BE49-F238E27FC236}">
                        <a16:creationId xmlns:a16="http://schemas.microsoft.com/office/drawing/2014/main" id="{04258CE5-02CC-CE6B-27CB-7FE7577E99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2" name="Group 291">
                  <a:extLst>
                    <a:ext uri="{FF2B5EF4-FFF2-40B4-BE49-F238E27FC236}">
                      <a16:creationId xmlns:a16="http://schemas.microsoft.com/office/drawing/2014/main" id="{4D474A63-E795-5024-99FA-BA65D17356F2}"/>
                    </a:ext>
                  </a:extLst>
                </p:cNvPr>
                <p:cNvGrpSpPr/>
                <p:nvPr/>
              </p:nvGrpSpPr>
              <p:grpSpPr>
                <a:xfrm>
                  <a:off x="8520494" y="2177654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295" name="Straight Connector 294">
                    <a:extLst>
                      <a:ext uri="{FF2B5EF4-FFF2-40B4-BE49-F238E27FC236}">
                        <a16:creationId xmlns:a16="http://schemas.microsoft.com/office/drawing/2014/main" id="{7DDADB04-4B1B-5A51-D695-2DBD95A05330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6" name="Straight Connector 295">
                    <a:extLst>
                      <a:ext uri="{FF2B5EF4-FFF2-40B4-BE49-F238E27FC236}">
                        <a16:creationId xmlns:a16="http://schemas.microsoft.com/office/drawing/2014/main" id="{32669600-11A9-0C9E-B2AE-0D6FD207CC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Straight Connector 296">
                    <a:extLst>
                      <a:ext uri="{FF2B5EF4-FFF2-40B4-BE49-F238E27FC236}">
                        <a16:creationId xmlns:a16="http://schemas.microsoft.com/office/drawing/2014/main" id="{416C394D-80A2-61C8-C302-42C79DD7BD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Straight Connector 297">
                    <a:extLst>
                      <a:ext uri="{FF2B5EF4-FFF2-40B4-BE49-F238E27FC236}">
                        <a16:creationId xmlns:a16="http://schemas.microsoft.com/office/drawing/2014/main" id="{14ABE668-3E21-4A3B-C76A-4173B01992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93" name="Straight Connector 292">
                  <a:extLst>
                    <a:ext uri="{FF2B5EF4-FFF2-40B4-BE49-F238E27FC236}">
                      <a16:creationId xmlns:a16="http://schemas.microsoft.com/office/drawing/2014/main" id="{42B02FC3-C5B7-EC5C-5606-A5BD5E6920E5}"/>
                    </a:ext>
                  </a:extLst>
                </p:cNvPr>
                <p:cNvCxnSpPr/>
                <p:nvPr/>
              </p:nvCxnSpPr>
              <p:spPr>
                <a:xfrm>
                  <a:off x="8569686" y="1990529"/>
                  <a:ext cx="0" cy="142754"/>
                </a:xfrm>
                <a:prstGeom prst="line">
                  <a:avLst/>
                </a:prstGeom>
                <a:ln w="15875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4" name="Rectangle 293">
                  <a:extLst>
                    <a:ext uri="{FF2B5EF4-FFF2-40B4-BE49-F238E27FC236}">
                      <a16:creationId xmlns:a16="http://schemas.microsoft.com/office/drawing/2014/main" id="{85A13078-6AC0-E9B4-2C35-7D1AFEE33273}"/>
                    </a:ext>
                  </a:extLst>
                </p:cNvPr>
                <p:cNvSpPr/>
                <p:nvPr/>
              </p:nvSpPr>
              <p:spPr>
                <a:xfrm>
                  <a:off x="8145523" y="1882807"/>
                  <a:ext cx="370073" cy="553654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600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288" name="Rectangle 287">
                <a:extLst>
                  <a:ext uri="{FF2B5EF4-FFF2-40B4-BE49-F238E27FC236}">
                    <a16:creationId xmlns:a16="http://schemas.microsoft.com/office/drawing/2014/main" id="{FDC7984F-9618-4A2A-D287-81CC17488FEC}"/>
                  </a:ext>
                </a:extLst>
              </p:cNvPr>
              <p:cNvSpPr/>
              <p:nvPr/>
            </p:nvSpPr>
            <p:spPr>
              <a:xfrm flipH="1">
                <a:off x="5008278" y="3044440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Some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antennas</a:t>
                </a:r>
              </a:p>
            </p:txBody>
          </p:sp>
          <p:sp>
            <p:nvSpPr>
              <p:cNvPr id="15" name="Left-right Arrow 14">
                <a:extLst>
                  <a:ext uri="{FF2B5EF4-FFF2-40B4-BE49-F238E27FC236}">
                    <a16:creationId xmlns:a16="http://schemas.microsoft.com/office/drawing/2014/main" id="{62DE512E-DC54-FEFA-C37D-F3CFEA640761}"/>
                  </a:ext>
                </a:extLst>
              </p:cNvPr>
              <p:cNvSpPr/>
              <p:nvPr/>
            </p:nvSpPr>
            <p:spPr>
              <a:xfrm>
                <a:off x="4405094" y="3152724"/>
                <a:ext cx="164005" cy="334072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5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B65FF315-7F0A-0DDD-B380-50D0532E5D55}"/>
                </a:ext>
              </a:extLst>
            </p:cNvPr>
            <p:cNvGrpSpPr/>
            <p:nvPr/>
          </p:nvGrpSpPr>
          <p:grpSpPr>
            <a:xfrm>
              <a:off x="4853515" y="3848757"/>
              <a:ext cx="1285783" cy="685142"/>
              <a:chOff x="4405094" y="2907368"/>
              <a:chExt cx="1285783" cy="685142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5C9B4DF8-6777-264E-EA39-34258C0D2CD9}"/>
                  </a:ext>
                </a:extLst>
              </p:cNvPr>
              <p:cNvGrpSpPr/>
              <p:nvPr/>
            </p:nvGrpSpPr>
            <p:grpSpPr>
              <a:xfrm>
                <a:off x="4569284" y="2907368"/>
                <a:ext cx="473355" cy="685142"/>
                <a:chOff x="8145523" y="1751319"/>
                <a:chExt cx="473355" cy="685142"/>
              </a:xfrm>
            </p:grpSpPr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CA552D27-14A4-F847-E228-B05895055975}"/>
                    </a:ext>
                  </a:extLst>
                </p:cNvPr>
                <p:cNvGrpSpPr/>
                <p:nvPr/>
              </p:nvGrpSpPr>
              <p:grpSpPr>
                <a:xfrm>
                  <a:off x="8515672" y="1751319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C44F1307-A96E-F599-1668-686073855805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9F79E311-B905-21AF-13C6-0D02F4B388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29CF4499-B584-D51D-CAC2-A71ECB5825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>
                    <a:extLst>
                      <a:ext uri="{FF2B5EF4-FFF2-40B4-BE49-F238E27FC236}">
                        <a16:creationId xmlns:a16="http://schemas.microsoft.com/office/drawing/2014/main" id="{C0B5C248-444E-F106-02AD-A11619D6FE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BEB91DE7-066F-D882-91E1-5F120FF85240}"/>
                    </a:ext>
                  </a:extLst>
                </p:cNvPr>
                <p:cNvGrpSpPr/>
                <p:nvPr/>
              </p:nvGrpSpPr>
              <p:grpSpPr>
                <a:xfrm>
                  <a:off x="8520494" y="2177654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4B137A77-E6F9-DAD7-71A0-BCA81E7210C9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DBB3C265-F121-3A50-305D-108CB60C70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D6A0CDA7-085D-EE58-20F7-7FA29C2364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4B52082C-9DC9-6E52-6920-7634E0493A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8C4F89F8-A0B4-6CE5-F00C-768E18A4AA8D}"/>
                    </a:ext>
                  </a:extLst>
                </p:cNvPr>
                <p:cNvCxnSpPr/>
                <p:nvPr/>
              </p:nvCxnSpPr>
              <p:spPr>
                <a:xfrm>
                  <a:off x="8569686" y="1990529"/>
                  <a:ext cx="0" cy="142754"/>
                </a:xfrm>
                <a:prstGeom prst="line">
                  <a:avLst/>
                </a:prstGeom>
                <a:ln w="15875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E7CB5669-4543-9B76-D7DC-8FD0CF980FC1}"/>
                    </a:ext>
                  </a:extLst>
                </p:cNvPr>
                <p:cNvSpPr/>
                <p:nvPr/>
              </p:nvSpPr>
              <p:spPr>
                <a:xfrm>
                  <a:off x="8145523" y="1882807"/>
                  <a:ext cx="370073" cy="553654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600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5A8411DD-06F4-47E1-DC05-6E02E4B7EA80}"/>
                  </a:ext>
                </a:extLst>
              </p:cNvPr>
              <p:cNvSpPr/>
              <p:nvPr/>
            </p:nvSpPr>
            <p:spPr>
              <a:xfrm flipH="1">
                <a:off x="5008278" y="3044440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Some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antennas</a:t>
                </a:r>
              </a:p>
            </p:txBody>
          </p:sp>
          <p:sp>
            <p:nvSpPr>
              <p:cNvPr id="95" name="Left-right Arrow 94">
                <a:extLst>
                  <a:ext uri="{FF2B5EF4-FFF2-40B4-BE49-F238E27FC236}">
                    <a16:creationId xmlns:a16="http://schemas.microsoft.com/office/drawing/2014/main" id="{AFE8DE30-B9E5-4939-B5E9-D7244E2BFE85}"/>
                  </a:ext>
                </a:extLst>
              </p:cNvPr>
              <p:cNvSpPr/>
              <p:nvPr/>
            </p:nvSpPr>
            <p:spPr>
              <a:xfrm>
                <a:off x="4405094" y="3152724"/>
                <a:ext cx="164005" cy="334072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5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DB587BFB-4C66-1E1B-ECA1-12E0E382AE93}"/>
                </a:ext>
              </a:extLst>
            </p:cNvPr>
            <p:cNvGrpSpPr/>
            <p:nvPr/>
          </p:nvGrpSpPr>
          <p:grpSpPr>
            <a:xfrm>
              <a:off x="6321746" y="2659715"/>
              <a:ext cx="1285783" cy="685142"/>
              <a:chOff x="4405094" y="2907368"/>
              <a:chExt cx="1285783" cy="685142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AB59B7B4-555B-46EB-5C8E-1FF16A4F8A1D}"/>
                  </a:ext>
                </a:extLst>
              </p:cNvPr>
              <p:cNvGrpSpPr/>
              <p:nvPr/>
            </p:nvGrpSpPr>
            <p:grpSpPr>
              <a:xfrm>
                <a:off x="4569284" y="2907368"/>
                <a:ext cx="473355" cy="685142"/>
                <a:chOff x="8145523" y="1751319"/>
                <a:chExt cx="473355" cy="685142"/>
              </a:xfrm>
            </p:grpSpPr>
            <p:grpSp>
              <p:nvGrpSpPr>
                <p:cNvPr id="113" name="Group 112">
                  <a:extLst>
                    <a:ext uri="{FF2B5EF4-FFF2-40B4-BE49-F238E27FC236}">
                      <a16:creationId xmlns:a16="http://schemas.microsoft.com/office/drawing/2014/main" id="{3CAD1DAB-3F15-18E1-52CA-85B027DC09D5}"/>
                    </a:ext>
                  </a:extLst>
                </p:cNvPr>
                <p:cNvGrpSpPr/>
                <p:nvPr/>
              </p:nvGrpSpPr>
              <p:grpSpPr>
                <a:xfrm>
                  <a:off x="8515672" y="1751319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121" name="Straight Connector 120">
                    <a:extLst>
                      <a:ext uri="{FF2B5EF4-FFF2-40B4-BE49-F238E27FC236}">
                        <a16:creationId xmlns:a16="http://schemas.microsoft.com/office/drawing/2014/main" id="{55314EF7-315B-5B32-2767-F46E9051CBC3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Straight Connector 121">
                    <a:extLst>
                      <a:ext uri="{FF2B5EF4-FFF2-40B4-BE49-F238E27FC236}">
                        <a16:creationId xmlns:a16="http://schemas.microsoft.com/office/drawing/2014/main" id="{7462D8DA-DBEB-DF04-F7E3-8F2ACAAC37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Straight Connector 122">
                    <a:extLst>
                      <a:ext uri="{FF2B5EF4-FFF2-40B4-BE49-F238E27FC236}">
                        <a16:creationId xmlns:a16="http://schemas.microsoft.com/office/drawing/2014/main" id="{A6F12DE1-9171-DEB3-4E93-CB38D5867A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>
                    <a:extLst>
                      <a:ext uri="{FF2B5EF4-FFF2-40B4-BE49-F238E27FC236}">
                        <a16:creationId xmlns:a16="http://schemas.microsoft.com/office/drawing/2014/main" id="{3C034ECD-583F-8AFF-1D70-EF10FAF5A8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Group 113">
                  <a:extLst>
                    <a:ext uri="{FF2B5EF4-FFF2-40B4-BE49-F238E27FC236}">
                      <a16:creationId xmlns:a16="http://schemas.microsoft.com/office/drawing/2014/main" id="{16E8B544-411E-01D9-FDED-A8459C7A1F3D}"/>
                    </a:ext>
                  </a:extLst>
                </p:cNvPr>
                <p:cNvGrpSpPr/>
                <p:nvPr/>
              </p:nvGrpSpPr>
              <p:grpSpPr>
                <a:xfrm>
                  <a:off x="8520494" y="2177654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117" name="Straight Connector 116">
                    <a:extLst>
                      <a:ext uri="{FF2B5EF4-FFF2-40B4-BE49-F238E27FC236}">
                        <a16:creationId xmlns:a16="http://schemas.microsoft.com/office/drawing/2014/main" id="{CAAE9AD7-2835-1DBA-88E3-F8F6A99ED67A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Straight Connector 117">
                    <a:extLst>
                      <a:ext uri="{FF2B5EF4-FFF2-40B4-BE49-F238E27FC236}">
                        <a16:creationId xmlns:a16="http://schemas.microsoft.com/office/drawing/2014/main" id="{5101A3B1-65E3-AE57-FA81-E091F51E81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Straight Connector 118">
                    <a:extLst>
                      <a:ext uri="{FF2B5EF4-FFF2-40B4-BE49-F238E27FC236}">
                        <a16:creationId xmlns:a16="http://schemas.microsoft.com/office/drawing/2014/main" id="{7C45770A-F12E-5DF1-C764-CBCCD487FB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>
                    <a:extLst>
                      <a:ext uri="{FF2B5EF4-FFF2-40B4-BE49-F238E27FC236}">
                        <a16:creationId xmlns:a16="http://schemas.microsoft.com/office/drawing/2014/main" id="{536F270F-A4C2-C5EA-116C-7088CA2310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CA02B94D-B273-BF61-65B4-B1677E287028}"/>
                    </a:ext>
                  </a:extLst>
                </p:cNvPr>
                <p:cNvCxnSpPr/>
                <p:nvPr/>
              </p:nvCxnSpPr>
              <p:spPr>
                <a:xfrm>
                  <a:off x="8569686" y="1990529"/>
                  <a:ext cx="0" cy="142754"/>
                </a:xfrm>
                <a:prstGeom prst="line">
                  <a:avLst/>
                </a:prstGeom>
                <a:ln w="15875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" name="Rectangle 115">
                  <a:extLst>
                    <a:ext uri="{FF2B5EF4-FFF2-40B4-BE49-F238E27FC236}">
                      <a16:creationId xmlns:a16="http://schemas.microsoft.com/office/drawing/2014/main" id="{051DB699-2CB9-797E-3F3E-0D01377BD57F}"/>
                    </a:ext>
                  </a:extLst>
                </p:cNvPr>
                <p:cNvSpPr/>
                <p:nvPr/>
              </p:nvSpPr>
              <p:spPr>
                <a:xfrm>
                  <a:off x="8145523" y="1882807"/>
                  <a:ext cx="370073" cy="553654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600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1E1612D9-9117-E064-F609-B8EFBD32B911}"/>
                  </a:ext>
                </a:extLst>
              </p:cNvPr>
              <p:cNvSpPr/>
              <p:nvPr/>
            </p:nvSpPr>
            <p:spPr>
              <a:xfrm flipH="1">
                <a:off x="5008278" y="3044440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Some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antennas</a:t>
                </a:r>
              </a:p>
            </p:txBody>
          </p:sp>
          <p:sp>
            <p:nvSpPr>
              <p:cNvPr id="112" name="Left-right Arrow 111">
                <a:extLst>
                  <a:ext uri="{FF2B5EF4-FFF2-40B4-BE49-F238E27FC236}">
                    <a16:creationId xmlns:a16="http://schemas.microsoft.com/office/drawing/2014/main" id="{7A35D940-2DA2-11CF-8633-AC8012A1D4AD}"/>
                  </a:ext>
                </a:extLst>
              </p:cNvPr>
              <p:cNvSpPr/>
              <p:nvPr/>
            </p:nvSpPr>
            <p:spPr>
              <a:xfrm>
                <a:off x="4405094" y="3152724"/>
                <a:ext cx="164005" cy="334072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5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58ECFD31-F45D-FC27-147F-B3631EB0DE06}"/>
                </a:ext>
              </a:extLst>
            </p:cNvPr>
            <p:cNvGrpSpPr/>
            <p:nvPr/>
          </p:nvGrpSpPr>
          <p:grpSpPr>
            <a:xfrm>
              <a:off x="6100851" y="3470890"/>
              <a:ext cx="1285783" cy="685142"/>
              <a:chOff x="4405094" y="2907368"/>
              <a:chExt cx="1285783" cy="685142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430E0BE0-3174-FD53-B021-DAA82BB5AE4C}"/>
                  </a:ext>
                </a:extLst>
              </p:cNvPr>
              <p:cNvGrpSpPr/>
              <p:nvPr/>
            </p:nvGrpSpPr>
            <p:grpSpPr>
              <a:xfrm>
                <a:off x="4569284" y="2907368"/>
                <a:ext cx="473355" cy="685142"/>
                <a:chOff x="8145523" y="1751319"/>
                <a:chExt cx="473355" cy="685142"/>
              </a:xfrm>
            </p:grpSpPr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72BB0742-D850-609C-6AD2-6B50DA0AAF08}"/>
                    </a:ext>
                  </a:extLst>
                </p:cNvPr>
                <p:cNvGrpSpPr/>
                <p:nvPr/>
              </p:nvGrpSpPr>
              <p:grpSpPr>
                <a:xfrm>
                  <a:off x="8515672" y="1751319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181C229F-868C-6FF2-0390-A8B2EE968AE5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5D287A2E-DED6-EB3F-46F3-B0ABB222C9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B4EB8028-7A0A-7BDA-9074-EB6F40AEF1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Straight Connector 203">
                    <a:extLst>
                      <a:ext uri="{FF2B5EF4-FFF2-40B4-BE49-F238E27FC236}">
                        <a16:creationId xmlns:a16="http://schemas.microsoft.com/office/drawing/2014/main" id="{0A6129E5-23AB-D367-D88F-C2D72D7740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E23A214F-3B87-9834-EFAE-8C3892235C44}"/>
                    </a:ext>
                  </a:extLst>
                </p:cNvPr>
                <p:cNvGrpSpPr/>
                <p:nvPr/>
              </p:nvGrpSpPr>
              <p:grpSpPr>
                <a:xfrm>
                  <a:off x="8520494" y="2177654"/>
                  <a:ext cx="98384" cy="185195"/>
                  <a:chOff x="3653743" y="1435261"/>
                  <a:chExt cx="98384" cy="185195"/>
                </a:xfrm>
              </p:grpSpPr>
              <p:cxnSp>
                <p:nvCxnSpPr>
                  <p:cNvPr id="197" name="Straight Connector 196">
                    <a:extLst>
                      <a:ext uri="{FF2B5EF4-FFF2-40B4-BE49-F238E27FC236}">
                        <a16:creationId xmlns:a16="http://schemas.microsoft.com/office/drawing/2014/main" id="{FC72F854-1357-E604-DBD1-244FDB564BBA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BD836821-201E-424A-9520-AD9F9A320A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4044FC1-A96A-F85B-755B-050C60F020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80095318-62DD-BB00-527D-FBAC674E4C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653743" y="1620456"/>
                    <a:ext cx="54014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5" name="Straight Connector 194">
                  <a:extLst>
                    <a:ext uri="{FF2B5EF4-FFF2-40B4-BE49-F238E27FC236}">
                      <a16:creationId xmlns:a16="http://schemas.microsoft.com/office/drawing/2014/main" id="{6E9A0E8B-3E10-67CD-4998-B89D178A334C}"/>
                    </a:ext>
                  </a:extLst>
                </p:cNvPr>
                <p:cNvCxnSpPr/>
                <p:nvPr/>
              </p:nvCxnSpPr>
              <p:spPr>
                <a:xfrm>
                  <a:off x="8569686" y="1990529"/>
                  <a:ext cx="0" cy="142754"/>
                </a:xfrm>
                <a:prstGeom prst="line">
                  <a:avLst/>
                </a:prstGeom>
                <a:ln w="15875"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Rectangle 195">
                  <a:extLst>
                    <a:ext uri="{FF2B5EF4-FFF2-40B4-BE49-F238E27FC236}">
                      <a16:creationId xmlns:a16="http://schemas.microsoft.com/office/drawing/2014/main" id="{3F1FC677-7A0A-1BF9-B26A-C378ED9B5A1F}"/>
                    </a:ext>
                  </a:extLst>
                </p:cNvPr>
                <p:cNvSpPr/>
                <p:nvPr/>
              </p:nvSpPr>
              <p:spPr>
                <a:xfrm>
                  <a:off x="8145523" y="1882807"/>
                  <a:ext cx="370073" cy="553654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600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479E667B-41BA-92D4-2419-C05C7D51F1D6}"/>
                  </a:ext>
                </a:extLst>
              </p:cNvPr>
              <p:cNvSpPr/>
              <p:nvPr/>
            </p:nvSpPr>
            <p:spPr>
              <a:xfrm flipH="1">
                <a:off x="5008278" y="3044440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Some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antennas</a:t>
                </a:r>
              </a:p>
            </p:txBody>
          </p:sp>
          <p:sp>
            <p:nvSpPr>
              <p:cNvPr id="192" name="Left-right Arrow 191">
                <a:extLst>
                  <a:ext uri="{FF2B5EF4-FFF2-40B4-BE49-F238E27FC236}">
                    <a16:creationId xmlns:a16="http://schemas.microsoft.com/office/drawing/2014/main" id="{E3B84BDB-0D93-B15B-B1B1-82A74268D822}"/>
                  </a:ext>
                </a:extLst>
              </p:cNvPr>
              <p:cNvSpPr/>
              <p:nvPr/>
            </p:nvSpPr>
            <p:spPr>
              <a:xfrm>
                <a:off x="4405094" y="3152724"/>
                <a:ext cx="164005" cy="334072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5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</p:grpSp>
      <p:grpSp>
        <p:nvGrpSpPr>
          <p:cNvPr id="447" name="Group 446">
            <a:extLst>
              <a:ext uri="{FF2B5EF4-FFF2-40B4-BE49-F238E27FC236}">
                <a16:creationId xmlns:a16="http://schemas.microsoft.com/office/drawing/2014/main" id="{C079131D-50AD-4759-8A09-56E420741A20}"/>
              </a:ext>
            </a:extLst>
          </p:cNvPr>
          <p:cNvGrpSpPr/>
          <p:nvPr/>
        </p:nvGrpSpPr>
        <p:grpSpPr>
          <a:xfrm>
            <a:off x="4961098" y="829435"/>
            <a:ext cx="1574524" cy="2046247"/>
            <a:chOff x="4961098" y="829435"/>
            <a:chExt cx="1574524" cy="2046247"/>
          </a:xfrm>
        </p:grpSpPr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85E5B0AF-78AB-C448-BC03-58F559FA7230}"/>
                </a:ext>
              </a:extLst>
            </p:cNvPr>
            <p:cNvSpPr/>
            <p:nvPr/>
          </p:nvSpPr>
          <p:spPr>
            <a:xfrm>
              <a:off x="5177893" y="2053545"/>
              <a:ext cx="1122751" cy="82213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Central Antenna Processing</a:t>
              </a:r>
            </a:p>
          </p:txBody>
        </p:sp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34B3F09D-BA4F-D070-D718-2326C83BACA5}"/>
                </a:ext>
              </a:extLst>
            </p:cNvPr>
            <p:cNvGrpSpPr/>
            <p:nvPr/>
          </p:nvGrpSpPr>
          <p:grpSpPr>
            <a:xfrm>
              <a:off x="4961098" y="829435"/>
              <a:ext cx="1574524" cy="1574524"/>
              <a:chOff x="2390166" y="1339033"/>
              <a:chExt cx="1574524" cy="1574524"/>
            </a:xfrm>
          </p:grpSpPr>
          <p:pic>
            <p:nvPicPr>
              <p:cNvPr id="207" name="Graphic 206" descr="Cloud outline">
                <a:extLst>
                  <a:ext uri="{FF2B5EF4-FFF2-40B4-BE49-F238E27FC236}">
                    <a16:creationId xmlns:a16="http://schemas.microsoft.com/office/drawing/2014/main" id="{C6FFF24C-F445-E868-894C-E8B8C92511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390166" y="1339033"/>
                <a:ext cx="1574524" cy="1574524"/>
              </a:xfrm>
              <a:prstGeom prst="rect">
                <a:avLst/>
              </a:prstGeom>
            </p:spPr>
          </p:pic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9FE33560-12FB-9F95-DA8E-5924C1AF588B}"/>
                  </a:ext>
                </a:extLst>
              </p:cNvPr>
              <p:cNvSpPr txBox="1"/>
              <p:nvPr/>
            </p:nvSpPr>
            <p:spPr>
              <a:xfrm>
                <a:off x="2489036" y="1928184"/>
                <a:ext cx="138944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accent3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CN and</a:t>
                </a:r>
                <a:br>
                  <a:rPr lang="en-US" sz="1600" dirty="0">
                    <a:solidFill>
                      <a:schemeClr val="accent3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600" dirty="0">
                    <a:solidFill>
                      <a:schemeClr val="accent3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rest of RAN</a:t>
                </a:r>
                <a:endParaRPr lang="en-US" sz="1600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448" name="Group 447">
            <a:extLst>
              <a:ext uri="{FF2B5EF4-FFF2-40B4-BE49-F238E27FC236}">
                <a16:creationId xmlns:a16="http://schemas.microsoft.com/office/drawing/2014/main" id="{B9855210-1FA7-76CC-8E57-FBAFA682B2B2}"/>
              </a:ext>
            </a:extLst>
          </p:cNvPr>
          <p:cNvGrpSpPr/>
          <p:nvPr/>
        </p:nvGrpSpPr>
        <p:grpSpPr>
          <a:xfrm>
            <a:off x="9257422" y="829435"/>
            <a:ext cx="1574524" cy="2046247"/>
            <a:chOff x="9257422" y="829435"/>
            <a:chExt cx="1574524" cy="2046247"/>
          </a:xfrm>
        </p:grpSpPr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0FCF835A-499A-C755-F2C1-FA3FD6ADAB8C}"/>
                </a:ext>
              </a:extLst>
            </p:cNvPr>
            <p:cNvSpPr/>
            <p:nvPr/>
          </p:nvSpPr>
          <p:spPr>
            <a:xfrm>
              <a:off x="9474217" y="2053545"/>
              <a:ext cx="1122751" cy="82213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Central Antenna Processing</a:t>
              </a:r>
            </a:p>
          </p:txBody>
        </p: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26798CC0-9FF7-99F7-2476-5190FD16E02D}"/>
                </a:ext>
              </a:extLst>
            </p:cNvPr>
            <p:cNvGrpSpPr/>
            <p:nvPr/>
          </p:nvGrpSpPr>
          <p:grpSpPr>
            <a:xfrm>
              <a:off x="9257422" y="829435"/>
              <a:ext cx="1574524" cy="1574524"/>
              <a:chOff x="2390166" y="1339033"/>
              <a:chExt cx="1574524" cy="1574524"/>
            </a:xfrm>
          </p:grpSpPr>
          <p:pic>
            <p:nvPicPr>
              <p:cNvPr id="211" name="Graphic 210" descr="Cloud outline">
                <a:extLst>
                  <a:ext uri="{FF2B5EF4-FFF2-40B4-BE49-F238E27FC236}">
                    <a16:creationId xmlns:a16="http://schemas.microsoft.com/office/drawing/2014/main" id="{DA7B010B-D412-7FA6-9C6B-31E06F50C1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390166" y="1339033"/>
                <a:ext cx="1574524" cy="1574524"/>
              </a:xfrm>
              <a:prstGeom prst="rect">
                <a:avLst/>
              </a:prstGeom>
            </p:spPr>
          </p:pic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C7A77D7B-0180-A12D-7511-A38B176B9D74}"/>
                  </a:ext>
                </a:extLst>
              </p:cNvPr>
              <p:cNvSpPr txBox="1"/>
              <p:nvPr/>
            </p:nvSpPr>
            <p:spPr>
              <a:xfrm>
                <a:off x="2489036" y="1928184"/>
                <a:ext cx="138944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accent3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CN and</a:t>
                </a:r>
                <a:br>
                  <a:rPr lang="en-US" sz="1600" dirty="0">
                    <a:solidFill>
                      <a:schemeClr val="accent3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600" dirty="0">
                    <a:solidFill>
                      <a:schemeClr val="accent3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rest of RAN</a:t>
                </a:r>
                <a:endParaRPr lang="en-US" sz="1600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450" name="Group 449">
            <a:extLst>
              <a:ext uri="{FF2B5EF4-FFF2-40B4-BE49-F238E27FC236}">
                <a16:creationId xmlns:a16="http://schemas.microsoft.com/office/drawing/2014/main" id="{4A5B0624-D924-B5BE-A1AE-DBCB99343E50}"/>
              </a:ext>
            </a:extLst>
          </p:cNvPr>
          <p:cNvGrpSpPr/>
          <p:nvPr/>
        </p:nvGrpSpPr>
        <p:grpSpPr>
          <a:xfrm>
            <a:off x="264253" y="3125238"/>
            <a:ext cx="2408603" cy="2065238"/>
            <a:chOff x="264253" y="3125238"/>
            <a:chExt cx="2408603" cy="206523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B21485E-4F5D-E788-320F-806D8D7F9911}"/>
                </a:ext>
              </a:extLst>
            </p:cNvPr>
            <p:cNvSpPr txBox="1"/>
            <p:nvPr/>
          </p:nvSpPr>
          <p:spPr>
            <a:xfrm>
              <a:off x="264253" y="4821144"/>
              <a:ext cx="24086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/>
              <a:r>
                <a:rPr lang="en-US" b="1" dirty="0">
                  <a:solidFill>
                    <a:schemeClr val="accent5"/>
                  </a:solidFill>
                  <a:latin typeface="+mj-lt"/>
                </a:rPr>
                <a:t>Fully </a:t>
              </a:r>
              <a:r>
                <a:rPr lang="en-US" b="1" dirty="0" err="1">
                  <a:solidFill>
                    <a:schemeClr val="accent5"/>
                  </a:solidFill>
                  <a:latin typeface="+mj-lt"/>
                </a:rPr>
                <a:t>centralised</a:t>
              </a:r>
              <a:endParaRPr lang="en-US" b="1" dirty="0">
                <a:solidFill>
                  <a:schemeClr val="accent5"/>
                </a:solidFill>
                <a:latin typeface="+mj-lt"/>
              </a:endParaRPr>
            </a:p>
          </p:txBody>
        </p: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7E0F4F55-3F8E-8857-CBB4-21762209EEF7}"/>
                </a:ext>
              </a:extLst>
            </p:cNvPr>
            <p:cNvGrpSpPr/>
            <p:nvPr/>
          </p:nvGrpSpPr>
          <p:grpSpPr>
            <a:xfrm>
              <a:off x="695167" y="3125238"/>
              <a:ext cx="1834366" cy="1483215"/>
              <a:chOff x="1277690" y="3233981"/>
              <a:chExt cx="1834366" cy="1483215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4B227A84-6D4B-FD46-927B-B02B27C10BD1}"/>
                  </a:ext>
                </a:extLst>
              </p:cNvPr>
              <p:cNvGrpSpPr/>
              <p:nvPr/>
            </p:nvGrpSpPr>
            <p:grpSpPr>
              <a:xfrm>
                <a:off x="2327647" y="3233981"/>
                <a:ext cx="98384" cy="185195"/>
                <a:chOff x="3653743" y="1435261"/>
                <a:chExt cx="98384" cy="185195"/>
              </a:xfrm>
            </p:grpSpPr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AD8C1461-E580-1945-BE9B-88534DD29370}"/>
                    </a:ext>
                  </a:extLst>
                </p:cNvPr>
                <p:cNvCxnSpPr/>
                <p:nvPr/>
              </p:nvCxnSpPr>
              <p:spPr>
                <a:xfrm>
                  <a:off x="3707757" y="1435261"/>
                  <a:ext cx="0" cy="185195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AB508782-BBF4-5C4A-85B0-2C57C63D38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3387" y="1448764"/>
                  <a:ext cx="44370" cy="79094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7A36A34C-76FB-174E-ABD5-54BA337DD4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707757" y="1448764"/>
                  <a:ext cx="44370" cy="79094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332577E8-8534-974E-8EE7-CDA50ECCBE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53743" y="1620456"/>
                  <a:ext cx="54014" cy="0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3CEF560D-BAED-8E45-9482-54C3C5C082D7}"/>
                  </a:ext>
                </a:extLst>
              </p:cNvPr>
              <p:cNvGrpSpPr/>
              <p:nvPr/>
            </p:nvGrpSpPr>
            <p:grpSpPr>
              <a:xfrm>
                <a:off x="2332469" y="4120324"/>
                <a:ext cx="98384" cy="185195"/>
                <a:chOff x="3653743" y="1435261"/>
                <a:chExt cx="98384" cy="185195"/>
              </a:xfrm>
            </p:grpSpPr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16AB903B-9B9C-004D-A474-0BC5A30FC8D4}"/>
                    </a:ext>
                  </a:extLst>
                </p:cNvPr>
                <p:cNvCxnSpPr/>
                <p:nvPr/>
              </p:nvCxnSpPr>
              <p:spPr>
                <a:xfrm>
                  <a:off x="3707757" y="1435261"/>
                  <a:ext cx="0" cy="185195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>
                  <a:extLst>
                    <a:ext uri="{FF2B5EF4-FFF2-40B4-BE49-F238E27FC236}">
                      <a16:creationId xmlns:a16="http://schemas.microsoft.com/office/drawing/2014/main" id="{6A05804D-AADB-CD46-98D5-7E18449DF1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3387" y="1448764"/>
                  <a:ext cx="44370" cy="79094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80A199F8-CF14-6940-97C8-474CE0F73F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707757" y="1448764"/>
                  <a:ext cx="44370" cy="79094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C87025AE-1392-BC48-9DE1-1118F863D8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53743" y="1620456"/>
                  <a:ext cx="54014" cy="0"/>
                </a:xfrm>
                <a:prstGeom prst="line">
                  <a:avLst/>
                </a:prstGeom>
                <a:ln w="158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DA221D57-2EC6-1A4D-B449-9A63EAEE6E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81661" y="3473191"/>
                <a:ext cx="0" cy="603278"/>
              </a:xfrm>
              <a:prstGeom prst="line">
                <a:avLst/>
              </a:prstGeom>
              <a:ln w="158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2E1A3671-69EF-D74A-B6C6-DB5B9DCCCA26}"/>
                  </a:ext>
                </a:extLst>
              </p:cNvPr>
              <p:cNvSpPr/>
              <p:nvPr/>
            </p:nvSpPr>
            <p:spPr>
              <a:xfrm flipH="1">
                <a:off x="2315586" y="3653499"/>
                <a:ext cx="796470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Lots of antennas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5F03965A-EA6E-084E-8341-7F76E88A33A2}"/>
                  </a:ext>
                </a:extLst>
              </p:cNvPr>
              <p:cNvSpPr/>
              <p:nvPr/>
            </p:nvSpPr>
            <p:spPr>
              <a:xfrm flipH="1">
                <a:off x="1277690" y="4399822"/>
                <a:ext cx="171754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 RU:</a:t>
                </a:r>
              </a:p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Conventional Massive MIMO</a:t>
                </a:r>
              </a:p>
            </p:txBody>
          </p:sp>
          <p:sp>
            <p:nvSpPr>
              <p:cNvPr id="223" name="Left-right Arrow 222">
                <a:extLst>
                  <a:ext uri="{FF2B5EF4-FFF2-40B4-BE49-F238E27FC236}">
                    <a16:creationId xmlns:a16="http://schemas.microsoft.com/office/drawing/2014/main" id="{0680A231-FF1C-EA3B-105B-2B30201D5B59}"/>
                  </a:ext>
                </a:extLst>
              </p:cNvPr>
              <p:cNvSpPr/>
              <p:nvPr/>
            </p:nvSpPr>
            <p:spPr>
              <a:xfrm>
                <a:off x="1705469" y="3465163"/>
                <a:ext cx="244180" cy="814013"/>
              </a:xfrm>
              <a:prstGeom prst="leftRightArrow">
                <a:avLst>
                  <a:gd name="adj1" fmla="val 74585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F0DE9665-7AE5-1F70-5829-6D0A43C1D92A}"/>
                  </a:ext>
                </a:extLst>
              </p:cNvPr>
              <p:cNvSpPr/>
              <p:nvPr/>
            </p:nvSpPr>
            <p:spPr>
              <a:xfrm>
                <a:off x="1961043" y="3358949"/>
                <a:ext cx="370073" cy="1012824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36000" rIns="0" bIns="0" rtlCol="0" anchor="ctr" anchorCtr="0">
                <a:norm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6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RU</a:t>
                </a:r>
              </a:p>
            </p:txBody>
          </p:sp>
        </p:grpSp>
      </p:grpSp>
      <p:grpSp>
        <p:nvGrpSpPr>
          <p:cNvPr id="451" name="Group 450">
            <a:extLst>
              <a:ext uri="{FF2B5EF4-FFF2-40B4-BE49-F238E27FC236}">
                <a16:creationId xmlns:a16="http://schemas.microsoft.com/office/drawing/2014/main" id="{BE7D5AE0-9B95-6E3F-5005-EB4BC5C1D392}"/>
              </a:ext>
            </a:extLst>
          </p:cNvPr>
          <p:cNvGrpSpPr/>
          <p:nvPr/>
        </p:nvGrpSpPr>
        <p:grpSpPr>
          <a:xfrm>
            <a:off x="8297804" y="2554431"/>
            <a:ext cx="3540292" cy="2636045"/>
            <a:chOff x="8297804" y="2554431"/>
            <a:chExt cx="3540292" cy="263604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550F53-2703-84BE-B846-A1969406043D}"/>
                </a:ext>
              </a:extLst>
            </p:cNvPr>
            <p:cNvSpPr txBox="1"/>
            <p:nvPr/>
          </p:nvSpPr>
          <p:spPr>
            <a:xfrm>
              <a:off x="8691710" y="4821144"/>
              <a:ext cx="237573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/>
              <a:r>
                <a:rPr lang="en-US" b="1" dirty="0">
                  <a:solidFill>
                    <a:schemeClr val="accent5"/>
                  </a:solidFill>
                  <a:latin typeface="+mj-lt"/>
                </a:rPr>
                <a:t>Fully distributed</a:t>
              </a:r>
            </a:p>
          </p:txBody>
        </p: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A4D948F-EAE8-280E-2115-F218BE4B9F80}"/>
                </a:ext>
              </a:extLst>
            </p:cNvPr>
            <p:cNvGrpSpPr/>
            <p:nvPr/>
          </p:nvGrpSpPr>
          <p:grpSpPr>
            <a:xfrm>
              <a:off x="8297804" y="2712765"/>
              <a:ext cx="1106726" cy="366336"/>
              <a:chOff x="4436120" y="2907368"/>
              <a:chExt cx="1106726" cy="366336"/>
            </a:xfrm>
          </p:grpSpPr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BE712DE7-7C8B-D33B-76F7-CD124D67AC40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231" name="Group 230">
                  <a:extLst>
                    <a:ext uri="{FF2B5EF4-FFF2-40B4-BE49-F238E27FC236}">
                      <a16:creationId xmlns:a16="http://schemas.microsoft.com/office/drawing/2014/main" id="{E7C17464-90E9-60DF-2DC2-E00F80C02E63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327" name="Straight Connector 326">
                    <a:extLst>
                      <a:ext uri="{FF2B5EF4-FFF2-40B4-BE49-F238E27FC236}">
                        <a16:creationId xmlns:a16="http://schemas.microsoft.com/office/drawing/2014/main" id="{EA1D3A03-ED4D-640D-65B9-1A5916EC7834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8" name="Straight Connector 327">
                    <a:extLst>
                      <a:ext uri="{FF2B5EF4-FFF2-40B4-BE49-F238E27FC236}">
                        <a16:creationId xmlns:a16="http://schemas.microsoft.com/office/drawing/2014/main" id="{CDD9BEED-3C4F-D7F5-7493-0B9EBB0C45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9" name="Straight Connector 328">
                    <a:extLst>
                      <a:ext uri="{FF2B5EF4-FFF2-40B4-BE49-F238E27FC236}">
                        <a16:creationId xmlns:a16="http://schemas.microsoft.com/office/drawing/2014/main" id="{5FA51F05-A735-A1AC-2F6B-2E08201AE0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0" name="Straight Connector 329">
                    <a:extLst>
                      <a:ext uri="{FF2B5EF4-FFF2-40B4-BE49-F238E27FC236}">
                        <a16:creationId xmlns:a16="http://schemas.microsoft.com/office/drawing/2014/main" id="{CF6A1754-AAA2-DD6B-7D02-E6BED76CE6AF}"/>
                      </a:ext>
                    </a:extLst>
                  </p:cNvPr>
                  <p:cNvCxnSpPr>
                    <a:cxnSpLocks/>
                    <a:endCxn id="32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2" name="Rectangle 321">
                  <a:extLst>
                    <a:ext uri="{FF2B5EF4-FFF2-40B4-BE49-F238E27FC236}">
                      <a16:creationId xmlns:a16="http://schemas.microsoft.com/office/drawing/2014/main" id="{A15AD05D-9005-01A3-1DB0-281B6AF39CB8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7D956D63-C78A-23F3-A967-8702FA668685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230" name="Left-right Arrow 229">
                <a:extLst>
                  <a:ext uri="{FF2B5EF4-FFF2-40B4-BE49-F238E27FC236}">
                    <a16:creationId xmlns:a16="http://schemas.microsoft.com/office/drawing/2014/main" id="{58259636-C681-996D-A0CE-B3181F5BC476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335" name="Group 334">
              <a:extLst>
                <a:ext uri="{FF2B5EF4-FFF2-40B4-BE49-F238E27FC236}">
                  <a16:creationId xmlns:a16="http://schemas.microsoft.com/office/drawing/2014/main" id="{38CFDB3D-9483-00E4-32E5-CC543BB1AF24}"/>
                </a:ext>
              </a:extLst>
            </p:cNvPr>
            <p:cNvGrpSpPr/>
            <p:nvPr/>
          </p:nvGrpSpPr>
          <p:grpSpPr>
            <a:xfrm>
              <a:off x="8832946" y="3156588"/>
              <a:ext cx="1106726" cy="366336"/>
              <a:chOff x="4436120" y="2907368"/>
              <a:chExt cx="1106726" cy="366336"/>
            </a:xfrm>
          </p:grpSpPr>
          <p:grpSp>
            <p:nvGrpSpPr>
              <p:cNvPr id="336" name="Group 335">
                <a:extLst>
                  <a:ext uri="{FF2B5EF4-FFF2-40B4-BE49-F238E27FC236}">
                    <a16:creationId xmlns:a16="http://schemas.microsoft.com/office/drawing/2014/main" id="{8D29B3B1-1610-1F3C-73DA-65034B0D1207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371" name="Group 370">
                  <a:extLst>
                    <a:ext uri="{FF2B5EF4-FFF2-40B4-BE49-F238E27FC236}">
                      <a16:creationId xmlns:a16="http://schemas.microsoft.com/office/drawing/2014/main" id="{CCEC5662-D70F-45F1-A8CE-193EF389D0C6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373" name="Straight Connector 372">
                    <a:extLst>
                      <a:ext uri="{FF2B5EF4-FFF2-40B4-BE49-F238E27FC236}">
                        <a16:creationId xmlns:a16="http://schemas.microsoft.com/office/drawing/2014/main" id="{670D2B59-F246-A20C-5D59-37E36E0FC22C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4" name="Straight Connector 373">
                    <a:extLst>
                      <a:ext uri="{FF2B5EF4-FFF2-40B4-BE49-F238E27FC236}">
                        <a16:creationId xmlns:a16="http://schemas.microsoft.com/office/drawing/2014/main" id="{835AB372-8F31-529A-29C3-A322619378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5" name="Straight Connector 374">
                    <a:extLst>
                      <a:ext uri="{FF2B5EF4-FFF2-40B4-BE49-F238E27FC236}">
                        <a16:creationId xmlns:a16="http://schemas.microsoft.com/office/drawing/2014/main" id="{13955225-AD54-B7CE-541E-3A1CAD44EC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6" name="Straight Connector 375">
                    <a:extLst>
                      <a:ext uri="{FF2B5EF4-FFF2-40B4-BE49-F238E27FC236}">
                        <a16:creationId xmlns:a16="http://schemas.microsoft.com/office/drawing/2014/main" id="{20CA48BE-2787-35A9-E042-2DF97DDCA68A}"/>
                      </a:ext>
                    </a:extLst>
                  </p:cNvPr>
                  <p:cNvCxnSpPr>
                    <a:cxnSpLocks/>
                    <a:endCxn id="37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2" name="Rectangle 371">
                  <a:extLst>
                    <a:ext uri="{FF2B5EF4-FFF2-40B4-BE49-F238E27FC236}">
                      <a16:creationId xmlns:a16="http://schemas.microsoft.com/office/drawing/2014/main" id="{9166895F-CF0E-424B-E5E4-10C3D9A474B8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FF708C26-5D0D-8511-438E-A182B254FD0D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370" name="Left-right Arrow 369">
                <a:extLst>
                  <a:ext uri="{FF2B5EF4-FFF2-40B4-BE49-F238E27FC236}">
                    <a16:creationId xmlns:a16="http://schemas.microsoft.com/office/drawing/2014/main" id="{F29992C2-258B-C4DC-B324-F0AB8BC46B2F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377" name="Group 376">
              <a:extLst>
                <a:ext uri="{FF2B5EF4-FFF2-40B4-BE49-F238E27FC236}">
                  <a16:creationId xmlns:a16="http://schemas.microsoft.com/office/drawing/2014/main" id="{08D1EB5A-FE1E-DC33-A469-9E4CCCD09887}"/>
                </a:ext>
              </a:extLst>
            </p:cNvPr>
            <p:cNvGrpSpPr/>
            <p:nvPr/>
          </p:nvGrpSpPr>
          <p:grpSpPr>
            <a:xfrm>
              <a:off x="8399539" y="3601390"/>
              <a:ext cx="1106726" cy="366336"/>
              <a:chOff x="4436120" y="2907368"/>
              <a:chExt cx="1106726" cy="366336"/>
            </a:xfrm>
          </p:grpSpPr>
          <p:grpSp>
            <p:nvGrpSpPr>
              <p:cNvPr id="378" name="Group 377">
                <a:extLst>
                  <a:ext uri="{FF2B5EF4-FFF2-40B4-BE49-F238E27FC236}">
                    <a16:creationId xmlns:a16="http://schemas.microsoft.com/office/drawing/2014/main" id="{B67001C4-00EC-F8F7-A4D9-469F0A8CC363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381" name="Group 380">
                  <a:extLst>
                    <a:ext uri="{FF2B5EF4-FFF2-40B4-BE49-F238E27FC236}">
                      <a16:creationId xmlns:a16="http://schemas.microsoft.com/office/drawing/2014/main" id="{1D3601A7-F362-326B-D28C-407971FC733E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383" name="Straight Connector 382">
                    <a:extLst>
                      <a:ext uri="{FF2B5EF4-FFF2-40B4-BE49-F238E27FC236}">
                        <a16:creationId xmlns:a16="http://schemas.microsoft.com/office/drawing/2014/main" id="{EAC9C5D6-EF6D-ABF2-76CC-1EBF7F0310F7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Straight Connector 383">
                    <a:extLst>
                      <a:ext uri="{FF2B5EF4-FFF2-40B4-BE49-F238E27FC236}">
                        <a16:creationId xmlns:a16="http://schemas.microsoft.com/office/drawing/2014/main" id="{4305B62B-B326-D2A6-17ED-28BA544CD6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Straight Connector 384">
                    <a:extLst>
                      <a:ext uri="{FF2B5EF4-FFF2-40B4-BE49-F238E27FC236}">
                        <a16:creationId xmlns:a16="http://schemas.microsoft.com/office/drawing/2014/main" id="{A812AE23-AB00-C598-FC51-E4CC0AA144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Straight Connector 385">
                    <a:extLst>
                      <a:ext uri="{FF2B5EF4-FFF2-40B4-BE49-F238E27FC236}">
                        <a16:creationId xmlns:a16="http://schemas.microsoft.com/office/drawing/2014/main" id="{675A0B36-F671-D58B-CC16-656D5BE03627}"/>
                      </a:ext>
                    </a:extLst>
                  </p:cNvPr>
                  <p:cNvCxnSpPr>
                    <a:cxnSpLocks/>
                    <a:endCxn id="38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82" name="Rectangle 381">
                  <a:extLst>
                    <a:ext uri="{FF2B5EF4-FFF2-40B4-BE49-F238E27FC236}">
                      <a16:creationId xmlns:a16="http://schemas.microsoft.com/office/drawing/2014/main" id="{62AF1453-8E07-A691-AC28-1E715E3907C2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CA13B776-9B23-F5EE-0B63-F8D03C81928B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380" name="Left-right Arrow 379">
                <a:extLst>
                  <a:ext uri="{FF2B5EF4-FFF2-40B4-BE49-F238E27FC236}">
                    <a16:creationId xmlns:a16="http://schemas.microsoft.com/office/drawing/2014/main" id="{E8C64F1F-7008-4E35-6BB7-771E905FA4EB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387" name="Group 386">
              <a:extLst>
                <a:ext uri="{FF2B5EF4-FFF2-40B4-BE49-F238E27FC236}">
                  <a16:creationId xmlns:a16="http://schemas.microsoft.com/office/drawing/2014/main" id="{C7AD28CE-E4E9-4A5C-8BC4-1CF724E2E3B1}"/>
                </a:ext>
              </a:extLst>
            </p:cNvPr>
            <p:cNvGrpSpPr/>
            <p:nvPr/>
          </p:nvGrpSpPr>
          <p:grpSpPr>
            <a:xfrm>
              <a:off x="10731370" y="2554431"/>
              <a:ext cx="1106726" cy="366336"/>
              <a:chOff x="4436120" y="2907368"/>
              <a:chExt cx="1106726" cy="366336"/>
            </a:xfrm>
          </p:grpSpPr>
          <p:grpSp>
            <p:nvGrpSpPr>
              <p:cNvPr id="388" name="Group 387">
                <a:extLst>
                  <a:ext uri="{FF2B5EF4-FFF2-40B4-BE49-F238E27FC236}">
                    <a16:creationId xmlns:a16="http://schemas.microsoft.com/office/drawing/2014/main" id="{84E1BC12-9416-64FA-E1FF-CD3D9060D081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391" name="Group 390">
                  <a:extLst>
                    <a:ext uri="{FF2B5EF4-FFF2-40B4-BE49-F238E27FC236}">
                      <a16:creationId xmlns:a16="http://schemas.microsoft.com/office/drawing/2014/main" id="{BDE2B815-9768-7165-9D00-BB1BCC58766B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393" name="Straight Connector 392">
                    <a:extLst>
                      <a:ext uri="{FF2B5EF4-FFF2-40B4-BE49-F238E27FC236}">
                        <a16:creationId xmlns:a16="http://schemas.microsoft.com/office/drawing/2014/main" id="{8661A186-187B-7B17-3026-3F18625F63EA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Straight Connector 393">
                    <a:extLst>
                      <a:ext uri="{FF2B5EF4-FFF2-40B4-BE49-F238E27FC236}">
                        <a16:creationId xmlns:a16="http://schemas.microsoft.com/office/drawing/2014/main" id="{1F338D7B-72A7-C162-4334-2052CF69FB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Straight Connector 394">
                    <a:extLst>
                      <a:ext uri="{FF2B5EF4-FFF2-40B4-BE49-F238E27FC236}">
                        <a16:creationId xmlns:a16="http://schemas.microsoft.com/office/drawing/2014/main" id="{3C922A95-37A0-0A2A-90B7-D77AD1FD09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Straight Connector 395">
                    <a:extLst>
                      <a:ext uri="{FF2B5EF4-FFF2-40B4-BE49-F238E27FC236}">
                        <a16:creationId xmlns:a16="http://schemas.microsoft.com/office/drawing/2014/main" id="{B75527E8-DCAC-7A1A-4DA6-911E6AE447A3}"/>
                      </a:ext>
                    </a:extLst>
                  </p:cNvPr>
                  <p:cNvCxnSpPr>
                    <a:cxnSpLocks/>
                    <a:endCxn id="39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92" name="Rectangle 391">
                  <a:extLst>
                    <a:ext uri="{FF2B5EF4-FFF2-40B4-BE49-F238E27FC236}">
                      <a16:creationId xmlns:a16="http://schemas.microsoft.com/office/drawing/2014/main" id="{37608DB3-17B8-8272-9B89-F1957A5C3156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77D2F692-AA3D-858B-1D46-4A94990E34AC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390" name="Left-right Arrow 389">
                <a:extLst>
                  <a:ext uri="{FF2B5EF4-FFF2-40B4-BE49-F238E27FC236}">
                    <a16:creationId xmlns:a16="http://schemas.microsoft.com/office/drawing/2014/main" id="{26F79A2D-56C7-B61E-9F42-142AA70152D9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397" name="Group 396">
              <a:extLst>
                <a:ext uri="{FF2B5EF4-FFF2-40B4-BE49-F238E27FC236}">
                  <a16:creationId xmlns:a16="http://schemas.microsoft.com/office/drawing/2014/main" id="{23050972-8BF8-63E0-0524-F100E13B931F}"/>
                </a:ext>
              </a:extLst>
            </p:cNvPr>
            <p:cNvGrpSpPr/>
            <p:nvPr/>
          </p:nvGrpSpPr>
          <p:grpSpPr>
            <a:xfrm>
              <a:off x="10016031" y="3037890"/>
              <a:ext cx="1106726" cy="366336"/>
              <a:chOff x="4436120" y="2907368"/>
              <a:chExt cx="1106726" cy="366336"/>
            </a:xfrm>
          </p:grpSpPr>
          <p:grpSp>
            <p:nvGrpSpPr>
              <p:cNvPr id="398" name="Group 397">
                <a:extLst>
                  <a:ext uri="{FF2B5EF4-FFF2-40B4-BE49-F238E27FC236}">
                    <a16:creationId xmlns:a16="http://schemas.microsoft.com/office/drawing/2014/main" id="{111EE287-0C28-AFC8-FF95-F151B92BF63C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401" name="Group 400">
                  <a:extLst>
                    <a:ext uri="{FF2B5EF4-FFF2-40B4-BE49-F238E27FC236}">
                      <a16:creationId xmlns:a16="http://schemas.microsoft.com/office/drawing/2014/main" id="{29E280DC-B55B-7A10-1BE2-5FB4DD3C3D4D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403" name="Straight Connector 402">
                    <a:extLst>
                      <a:ext uri="{FF2B5EF4-FFF2-40B4-BE49-F238E27FC236}">
                        <a16:creationId xmlns:a16="http://schemas.microsoft.com/office/drawing/2014/main" id="{A624AE73-7766-E11C-EC83-E45CE3E3A5E2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Straight Connector 403">
                    <a:extLst>
                      <a:ext uri="{FF2B5EF4-FFF2-40B4-BE49-F238E27FC236}">
                        <a16:creationId xmlns:a16="http://schemas.microsoft.com/office/drawing/2014/main" id="{6F30890C-FF43-60BE-67F4-8CDF295D9D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Straight Connector 404">
                    <a:extLst>
                      <a:ext uri="{FF2B5EF4-FFF2-40B4-BE49-F238E27FC236}">
                        <a16:creationId xmlns:a16="http://schemas.microsoft.com/office/drawing/2014/main" id="{7EB4CBE8-8F32-B9A4-CF8E-A5F3DF6370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Straight Connector 405">
                    <a:extLst>
                      <a:ext uri="{FF2B5EF4-FFF2-40B4-BE49-F238E27FC236}">
                        <a16:creationId xmlns:a16="http://schemas.microsoft.com/office/drawing/2014/main" id="{2DFF7FDE-CF63-B71A-A97E-82D0857CA8CA}"/>
                      </a:ext>
                    </a:extLst>
                  </p:cNvPr>
                  <p:cNvCxnSpPr>
                    <a:cxnSpLocks/>
                    <a:endCxn id="40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2" name="Rectangle 401">
                  <a:extLst>
                    <a:ext uri="{FF2B5EF4-FFF2-40B4-BE49-F238E27FC236}">
                      <a16:creationId xmlns:a16="http://schemas.microsoft.com/office/drawing/2014/main" id="{129FE80C-68C0-5C7D-AA49-784CC3E258C2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399" name="Rectangle 398">
                <a:extLst>
                  <a:ext uri="{FF2B5EF4-FFF2-40B4-BE49-F238E27FC236}">
                    <a16:creationId xmlns:a16="http://schemas.microsoft.com/office/drawing/2014/main" id="{454C5CDC-2C0B-9CB3-C55D-3802D3926FBF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400" name="Left-right Arrow 399">
                <a:extLst>
                  <a:ext uri="{FF2B5EF4-FFF2-40B4-BE49-F238E27FC236}">
                    <a16:creationId xmlns:a16="http://schemas.microsoft.com/office/drawing/2014/main" id="{7227C705-39CF-3DE3-BD04-F4493CFFA6B0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407" name="Group 406">
              <a:extLst>
                <a:ext uri="{FF2B5EF4-FFF2-40B4-BE49-F238E27FC236}">
                  <a16:creationId xmlns:a16="http://schemas.microsoft.com/office/drawing/2014/main" id="{374B1E50-836A-9248-28D5-E5734057F966}"/>
                </a:ext>
              </a:extLst>
            </p:cNvPr>
            <p:cNvGrpSpPr/>
            <p:nvPr/>
          </p:nvGrpSpPr>
          <p:grpSpPr>
            <a:xfrm>
              <a:off x="9579576" y="3733040"/>
              <a:ext cx="1106726" cy="366336"/>
              <a:chOff x="4436120" y="2907368"/>
              <a:chExt cx="1106726" cy="366336"/>
            </a:xfrm>
          </p:grpSpPr>
          <p:grpSp>
            <p:nvGrpSpPr>
              <p:cNvPr id="408" name="Group 407">
                <a:extLst>
                  <a:ext uri="{FF2B5EF4-FFF2-40B4-BE49-F238E27FC236}">
                    <a16:creationId xmlns:a16="http://schemas.microsoft.com/office/drawing/2014/main" id="{E0680F83-5AEC-07ED-BA7E-D90350D9071C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411" name="Group 410">
                  <a:extLst>
                    <a:ext uri="{FF2B5EF4-FFF2-40B4-BE49-F238E27FC236}">
                      <a16:creationId xmlns:a16="http://schemas.microsoft.com/office/drawing/2014/main" id="{E09D2F0A-B17F-95D4-B9D4-D176FD88AE15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413" name="Straight Connector 412">
                    <a:extLst>
                      <a:ext uri="{FF2B5EF4-FFF2-40B4-BE49-F238E27FC236}">
                        <a16:creationId xmlns:a16="http://schemas.microsoft.com/office/drawing/2014/main" id="{0EE46FBA-4C4B-3397-CF19-A105FEDB5C5C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4" name="Straight Connector 413">
                    <a:extLst>
                      <a:ext uri="{FF2B5EF4-FFF2-40B4-BE49-F238E27FC236}">
                        <a16:creationId xmlns:a16="http://schemas.microsoft.com/office/drawing/2014/main" id="{3C13309A-CC6B-5A77-B80E-D29C51DA58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Straight Connector 414">
                    <a:extLst>
                      <a:ext uri="{FF2B5EF4-FFF2-40B4-BE49-F238E27FC236}">
                        <a16:creationId xmlns:a16="http://schemas.microsoft.com/office/drawing/2014/main" id="{E7E66068-A2B6-F04F-A691-A35EA66C48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6" name="Straight Connector 415">
                    <a:extLst>
                      <a:ext uri="{FF2B5EF4-FFF2-40B4-BE49-F238E27FC236}">
                        <a16:creationId xmlns:a16="http://schemas.microsoft.com/office/drawing/2014/main" id="{8BD9A904-1921-A6E6-DC6E-3117B8D9B13E}"/>
                      </a:ext>
                    </a:extLst>
                  </p:cNvPr>
                  <p:cNvCxnSpPr>
                    <a:cxnSpLocks/>
                    <a:endCxn id="41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2" name="Rectangle 411">
                  <a:extLst>
                    <a:ext uri="{FF2B5EF4-FFF2-40B4-BE49-F238E27FC236}">
                      <a16:creationId xmlns:a16="http://schemas.microsoft.com/office/drawing/2014/main" id="{4CEE273E-1160-0404-8024-1FAFFCEEBC9C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409" name="Rectangle 408">
                <a:extLst>
                  <a:ext uri="{FF2B5EF4-FFF2-40B4-BE49-F238E27FC236}">
                    <a16:creationId xmlns:a16="http://schemas.microsoft.com/office/drawing/2014/main" id="{C9763782-991F-2B45-6922-E5B021170571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410" name="Left-right Arrow 409">
                <a:extLst>
                  <a:ext uri="{FF2B5EF4-FFF2-40B4-BE49-F238E27FC236}">
                    <a16:creationId xmlns:a16="http://schemas.microsoft.com/office/drawing/2014/main" id="{5AA46003-DE6A-5A7D-5670-27A44C8518E4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417" name="Group 416">
              <a:extLst>
                <a:ext uri="{FF2B5EF4-FFF2-40B4-BE49-F238E27FC236}">
                  <a16:creationId xmlns:a16="http://schemas.microsoft.com/office/drawing/2014/main" id="{FDF34889-2BAA-5BE8-3B8E-0E610FC29A85}"/>
                </a:ext>
              </a:extLst>
            </p:cNvPr>
            <p:cNvGrpSpPr/>
            <p:nvPr/>
          </p:nvGrpSpPr>
          <p:grpSpPr>
            <a:xfrm>
              <a:off x="10639618" y="3547860"/>
              <a:ext cx="1106726" cy="366336"/>
              <a:chOff x="4436120" y="2907368"/>
              <a:chExt cx="1106726" cy="366336"/>
            </a:xfrm>
          </p:grpSpPr>
          <p:grpSp>
            <p:nvGrpSpPr>
              <p:cNvPr id="418" name="Group 417">
                <a:extLst>
                  <a:ext uri="{FF2B5EF4-FFF2-40B4-BE49-F238E27FC236}">
                    <a16:creationId xmlns:a16="http://schemas.microsoft.com/office/drawing/2014/main" id="{D2255BD9-3DC1-B03C-8EAB-AA96109A4485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421" name="Group 420">
                  <a:extLst>
                    <a:ext uri="{FF2B5EF4-FFF2-40B4-BE49-F238E27FC236}">
                      <a16:creationId xmlns:a16="http://schemas.microsoft.com/office/drawing/2014/main" id="{3884FF67-C301-3A2D-E335-A11796FA115F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423" name="Straight Connector 422">
                    <a:extLst>
                      <a:ext uri="{FF2B5EF4-FFF2-40B4-BE49-F238E27FC236}">
                        <a16:creationId xmlns:a16="http://schemas.microsoft.com/office/drawing/2014/main" id="{ECF7EC81-1200-F579-6CE8-2EB6FA6EB033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4" name="Straight Connector 423">
                    <a:extLst>
                      <a:ext uri="{FF2B5EF4-FFF2-40B4-BE49-F238E27FC236}">
                        <a16:creationId xmlns:a16="http://schemas.microsoft.com/office/drawing/2014/main" id="{FCDA9C0E-9682-4F6A-7D19-1DA52527C8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5" name="Straight Connector 424">
                    <a:extLst>
                      <a:ext uri="{FF2B5EF4-FFF2-40B4-BE49-F238E27FC236}">
                        <a16:creationId xmlns:a16="http://schemas.microsoft.com/office/drawing/2014/main" id="{8ACDFBFE-BFCF-6882-0B73-E1256F783D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6" name="Straight Connector 425">
                    <a:extLst>
                      <a:ext uri="{FF2B5EF4-FFF2-40B4-BE49-F238E27FC236}">
                        <a16:creationId xmlns:a16="http://schemas.microsoft.com/office/drawing/2014/main" id="{84ABCAE1-1D90-8E91-E65B-5F196F7CF991}"/>
                      </a:ext>
                    </a:extLst>
                  </p:cNvPr>
                  <p:cNvCxnSpPr>
                    <a:cxnSpLocks/>
                    <a:endCxn id="42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2" name="Rectangle 421">
                  <a:extLst>
                    <a:ext uri="{FF2B5EF4-FFF2-40B4-BE49-F238E27FC236}">
                      <a16:creationId xmlns:a16="http://schemas.microsoft.com/office/drawing/2014/main" id="{FBE69F56-27DD-A75C-0420-581282CFFACE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419" name="Rectangle 418">
                <a:extLst>
                  <a:ext uri="{FF2B5EF4-FFF2-40B4-BE49-F238E27FC236}">
                    <a16:creationId xmlns:a16="http://schemas.microsoft.com/office/drawing/2014/main" id="{251F551D-07BB-79D0-A567-A96EDE401C72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420" name="Left-right Arrow 419">
                <a:extLst>
                  <a:ext uri="{FF2B5EF4-FFF2-40B4-BE49-F238E27FC236}">
                    <a16:creationId xmlns:a16="http://schemas.microsoft.com/office/drawing/2014/main" id="{9ED3C9AE-A50F-BAB5-F75B-7399F8BF8FDC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2377836B-0F6B-9409-D520-2A9F457803D0}"/>
                </a:ext>
              </a:extLst>
            </p:cNvPr>
            <p:cNvGrpSpPr/>
            <p:nvPr/>
          </p:nvGrpSpPr>
          <p:grpSpPr>
            <a:xfrm>
              <a:off x="8708598" y="4166570"/>
              <a:ext cx="1106726" cy="366336"/>
              <a:chOff x="4436120" y="2907368"/>
              <a:chExt cx="1106726" cy="366336"/>
            </a:xfrm>
          </p:grpSpPr>
          <p:grpSp>
            <p:nvGrpSpPr>
              <p:cNvPr id="428" name="Group 427">
                <a:extLst>
                  <a:ext uri="{FF2B5EF4-FFF2-40B4-BE49-F238E27FC236}">
                    <a16:creationId xmlns:a16="http://schemas.microsoft.com/office/drawing/2014/main" id="{1EF61B94-31FA-85A6-C338-F2340F72B1FA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431" name="Group 430">
                  <a:extLst>
                    <a:ext uri="{FF2B5EF4-FFF2-40B4-BE49-F238E27FC236}">
                      <a16:creationId xmlns:a16="http://schemas.microsoft.com/office/drawing/2014/main" id="{708EB517-CB1E-5C3E-DABE-3F49371360D2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433" name="Straight Connector 432">
                    <a:extLst>
                      <a:ext uri="{FF2B5EF4-FFF2-40B4-BE49-F238E27FC236}">
                        <a16:creationId xmlns:a16="http://schemas.microsoft.com/office/drawing/2014/main" id="{D74CBE78-9529-92A9-7A65-607633D9F90D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4" name="Straight Connector 433">
                    <a:extLst>
                      <a:ext uri="{FF2B5EF4-FFF2-40B4-BE49-F238E27FC236}">
                        <a16:creationId xmlns:a16="http://schemas.microsoft.com/office/drawing/2014/main" id="{E45252D8-F3EE-B361-5790-9E9A61694B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Straight Connector 434">
                    <a:extLst>
                      <a:ext uri="{FF2B5EF4-FFF2-40B4-BE49-F238E27FC236}">
                        <a16:creationId xmlns:a16="http://schemas.microsoft.com/office/drawing/2014/main" id="{4A3F3AD8-CFFC-4533-552C-145EAC3C88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6" name="Straight Connector 435">
                    <a:extLst>
                      <a:ext uri="{FF2B5EF4-FFF2-40B4-BE49-F238E27FC236}">
                        <a16:creationId xmlns:a16="http://schemas.microsoft.com/office/drawing/2014/main" id="{9E41C921-5ED9-2331-E3C4-C9BD7A5A02C6}"/>
                      </a:ext>
                    </a:extLst>
                  </p:cNvPr>
                  <p:cNvCxnSpPr>
                    <a:cxnSpLocks/>
                    <a:endCxn id="43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2" name="Rectangle 431">
                  <a:extLst>
                    <a:ext uri="{FF2B5EF4-FFF2-40B4-BE49-F238E27FC236}">
                      <a16:creationId xmlns:a16="http://schemas.microsoft.com/office/drawing/2014/main" id="{B7D01D0A-7FB8-EAEA-A8AD-0B9D4661B32B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429" name="Rectangle 428">
                <a:extLst>
                  <a:ext uri="{FF2B5EF4-FFF2-40B4-BE49-F238E27FC236}">
                    <a16:creationId xmlns:a16="http://schemas.microsoft.com/office/drawing/2014/main" id="{26F47F6A-5E13-2F3C-576D-DEA6D0CE1479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430" name="Left-right Arrow 429">
                <a:extLst>
                  <a:ext uri="{FF2B5EF4-FFF2-40B4-BE49-F238E27FC236}">
                    <a16:creationId xmlns:a16="http://schemas.microsoft.com/office/drawing/2014/main" id="{96470BC7-D949-6FE2-6154-9E5974909511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  <p:grpSp>
          <p:nvGrpSpPr>
            <p:cNvPr id="437" name="Group 436">
              <a:extLst>
                <a:ext uri="{FF2B5EF4-FFF2-40B4-BE49-F238E27FC236}">
                  <a16:creationId xmlns:a16="http://schemas.microsoft.com/office/drawing/2014/main" id="{297782E3-15F8-B017-703B-B0108FB9224C}"/>
                </a:ext>
              </a:extLst>
            </p:cNvPr>
            <p:cNvGrpSpPr/>
            <p:nvPr/>
          </p:nvGrpSpPr>
          <p:grpSpPr>
            <a:xfrm>
              <a:off x="10298220" y="4196776"/>
              <a:ext cx="1106726" cy="366336"/>
              <a:chOff x="4436120" y="2907368"/>
              <a:chExt cx="1106726" cy="366336"/>
            </a:xfrm>
          </p:grpSpPr>
          <p:grpSp>
            <p:nvGrpSpPr>
              <p:cNvPr id="438" name="Group 437">
                <a:extLst>
                  <a:ext uri="{FF2B5EF4-FFF2-40B4-BE49-F238E27FC236}">
                    <a16:creationId xmlns:a16="http://schemas.microsoft.com/office/drawing/2014/main" id="{18FC3F29-9477-6841-B1EB-76DCB9BB9436}"/>
                  </a:ext>
                </a:extLst>
              </p:cNvPr>
              <p:cNvGrpSpPr/>
              <p:nvPr/>
            </p:nvGrpSpPr>
            <p:grpSpPr>
              <a:xfrm>
                <a:off x="4556076" y="2907368"/>
                <a:ext cx="481741" cy="366336"/>
                <a:chOff x="8132315" y="1751319"/>
                <a:chExt cx="481741" cy="366336"/>
              </a:xfrm>
            </p:grpSpPr>
            <p:grpSp>
              <p:nvGrpSpPr>
                <p:cNvPr id="441" name="Group 440">
                  <a:extLst>
                    <a:ext uri="{FF2B5EF4-FFF2-40B4-BE49-F238E27FC236}">
                      <a16:creationId xmlns:a16="http://schemas.microsoft.com/office/drawing/2014/main" id="{02E729E3-CC33-3FAC-792E-4DD5DDFAF3C5}"/>
                    </a:ext>
                  </a:extLst>
                </p:cNvPr>
                <p:cNvGrpSpPr/>
                <p:nvPr/>
              </p:nvGrpSpPr>
              <p:grpSpPr>
                <a:xfrm>
                  <a:off x="8502388" y="1751319"/>
                  <a:ext cx="111668" cy="190463"/>
                  <a:chOff x="3640459" y="1435261"/>
                  <a:chExt cx="111668" cy="190463"/>
                </a:xfrm>
              </p:grpSpPr>
              <p:cxnSp>
                <p:nvCxnSpPr>
                  <p:cNvPr id="443" name="Straight Connector 442">
                    <a:extLst>
                      <a:ext uri="{FF2B5EF4-FFF2-40B4-BE49-F238E27FC236}">
                        <a16:creationId xmlns:a16="http://schemas.microsoft.com/office/drawing/2014/main" id="{079CE970-64F7-5B34-6E6C-9E0495CFEDEE}"/>
                      </a:ext>
                    </a:extLst>
                  </p:cNvPr>
                  <p:cNvCxnSpPr/>
                  <p:nvPr/>
                </p:nvCxnSpPr>
                <p:spPr>
                  <a:xfrm>
                    <a:off x="3707757" y="1435261"/>
                    <a:ext cx="0" cy="185195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Straight Connector 443">
                    <a:extLst>
                      <a:ext uri="{FF2B5EF4-FFF2-40B4-BE49-F238E27FC236}">
                        <a16:creationId xmlns:a16="http://schemas.microsoft.com/office/drawing/2014/main" id="{F3C7346E-2CBA-7877-8EE2-B562C5C21D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6338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Straight Connector 444">
                    <a:extLst>
                      <a:ext uri="{FF2B5EF4-FFF2-40B4-BE49-F238E27FC236}">
                        <a16:creationId xmlns:a16="http://schemas.microsoft.com/office/drawing/2014/main" id="{6511F7A2-3A07-6264-8FB5-0792CACA99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707757" y="1448764"/>
                    <a:ext cx="44370" cy="79094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Straight Connector 445">
                    <a:extLst>
                      <a:ext uri="{FF2B5EF4-FFF2-40B4-BE49-F238E27FC236}">
                        <a16:creationId xmlns:a16="http://schemas.microsoft.com/office/drawing/2014/main" id="{CB3BEAC9-96B1-9CA7-80B2-9B5639A9A220}"/>
                      </a:ext>
                    </a:extLst>
                  </p:cNvPr>
                  <p:cNvCxnSpPr>
                    <a:cxnSpLocks/>
                    <a:endCxn id="442" idx="3"/>
                  </p:cNvCxnSpPr>
                  <p:nvPr/>
                </p:nvCxnSpPr>
                <p:spPr>
                  <a:xfrm flipH="1">
                    <a:off x="3640459" y="1625724"/>
                    <a:ext cx="68889" cy="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42" name="Rectangle 441">
                  <a:extLst>
                    <a:ext uri="{FF2B5EF4-FFF2-40B4-BE49-F238E27FC236}">
                      <a16:creationId xmlns:a16="http://schemas.microsoft.com/office/drawing/2014/main" id="{4DA35FD8-868C-CBC4-46C5-4BC76FA72B30}"/>
                    </a:ext>
                  </a:extLst>
                </p:cNvPr>
                <p:cNvSpPr/>
                <p:nvPr/>
              </p:nvSpPr>
              <p:spPr>
                <a:xfrm>
                  <a:off x="8132315" y="1765908"/>
                  <a:ext cx="370073" cy="3517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>
                  <a:norm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accent6"/>
                      </a:solidFill>
                      <a:latin typeface="Roboto Medium" panose="02000000000000000000" pitchFamily="2" charset="0"/>
                      <a:ea typeface="Roboto Medium" panose="02000000000000000000" pitchFamily="2" charset="0"/>
                    </a:rPr>
                    <a:t>RU</a:t>
                  </a:r>
                </a:p>
              </p:txBody>
            </p:sp>
          </p:grpSp>
          <p:sp>
            <p:nvSpPr>
              <p:cNvPr id="439" name="Rectangle 438">
                <a:extLst>
                  <a:ext uri="{FF2B5EF4-FFF2-40B4-BE49-F238E27FC236}">
                    <a16:creationId xmlns:a16="http://schemas.microsoft.com/office/drawing/2014/main" id="{A10BB868-A7EA-1A3C-C44B-907AB4E0D814}"/>
                  </a:ext>
                </a:extLst>
              </p:cNvPr>
              <p:cNvSpPr/>
              <p:nvPr/>
            </p:nvSpPr>
            <p:spPr>
              <a:xfrm flipH="1">
                <a:off x="4860247" y="2955803"/>
                <a:ext cx="682599" cy="3173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 anchorCtr="0">
                <a:noAutofit/>
              </a:bodyPr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One</a:t>
                </a:r>
                <a:b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</a:br>
                <a:r>
                  <a:rPr lang="en-US" sz="1000" dirty="0">
                    <a:solidFill>
                      <a:schemeClr val="tx1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</a:rPr>
                  <a:t>antenna</a:t>
                </a:r>
              </a:p>
            </p:txBody>
          </p:sp>
          <p:sp>
            <p:nvSpPr>
              <p:cNvPr id="440" name="Left-right Arrow 439">
                <a:extLst>
                  <a:ext uri="{FF2B5EF4-FFF2-40B4-BE49-F238E27FC236}">
                    <a16:creationId xmlns:a16="http://schemas.microsoft.com/office/drawing/2014/main" id="{68984385-E861-0CB4-F4E8-F8765ECB4ACA}"/>
                  </a:ext>
                </a:extLst>
              </p:cNvPr>
              <p:cNvSpPr/>
              <p:nvPr/>
            </p:nvSpPr>
            <p:spPr>
              <a:xfrm>
                <a:off x="4436120" y="3042855"/>
                <a:ext cx="122167" cy="99416"/>
              </a:xfrm>
              <a:prstGeom prst="leftRightArrow">
                <a:avLst>
                  <a:gd name="adj1" fmla="val 64109"/>
                  <a:gd name="adj2" fmla="val 3563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09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D9E57F-FBC0-A588-52E4-91CF10ABB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sum 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ED1958-5952-5C77-EF9A-69F589983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BE007-4379-F9A9-6645-DF809575C5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619"/>
            <a:ext cx="4114800" cy="365125"/>
          </a:xfrm>
        </p:spPr>
        <p:txBody>
          <a:bodyPr/>
          <a:lstStyle/>
          <a:p>
            <a:r>
              <a:rPr lang="en-US"/>
              <a:t>© 2023 Picocom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786DEA33-0C32-48DE-82E3-84987A05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92" y="976745"/>
            <a:ext cx="11436150" cy="4923550"/>
          </a:xfrm>
        </p:spPr>
        <p:txBody>
          <a:bodyPr anchor="ctr"/>
          <a:lstStyle/>
          <a:p>
            <a:pPr marL="0" indent="0">
              <a:buNone/>
            </a:pPr>
            <a:r>
              <a:rPr lang="en-GB" sz="2800" dirty="0"/>
              <a:t>If 6G is a step change then 5G Advanced can be a proving ground.</a:t>
            </a:r>
          </a:p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r>
              <a:rPr lang="en-GB" sz="2800" dirty="0"/>
              <a:t>5G Advanced will have AI embedded in certain places: </a:t>
            </a:r>
            <a:r>
              <a:rPr lang="en-GB" sz="2800" b="1" u="sng" dirty="0"/>
              <a:t>“the Bionic RAN”</a:t>
            </a:r>
          </a:p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r>
              <a:rPr lang="en-GB" sz="2800" dirty="0"/>
              <a:t>Some network boundaries may change, merge or blur.</a:t>
            </a:r>
          </a:p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r>
              <a:rPr lang="en-GB" sz="2800" dirty="0"/>
              <a:t>But the advantageous positioning of antennas near users remains key.</a:t>
            </a:r>
            <a:br>
              <a:rPr lang="en-GB" sz="2800" dirty="0"/>
            </a:br>
            <a:endParaRPr lang="en-GB" sz="2800" dirty="0"/>
          </a:p>
          <a:p>
            <a:pPr marL="0" indent="0">
              <a:buNone/>
            </a:pPr>
            <a:r>
              <a:rPr lang="en-GB" sz="2800" b="1" dirty="0">
                <a:latin typeface="+mj-lt"/>
              </a:rPr>
              <a:t>Viva Small Cells!</a:t>
            </a:r>
          </a:p>
        </p:txBody>
      </p:sp>
    </p:spTree>
    <p:extLst>
      <p:ext uri="{BB962C8B-B14F-4D97-AF65-F5344CB8AC3E}">
        <p14:creationId xmlns:p14="http://schemas.microsoft.com/office/powerpoint/2010/main" val="79397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183D2E-BCC0-5E3C-886B-A15EBF0CBF29}"/>
              </a:ext>
            </a:extLst>
          </p:cNvPr>
          <p:cNvSpPr txBox="1"/>
          <p:nvPr/>
        </p:nvSpPr>
        <p:spPr>
          <a:xfrm>
            <a:off x="479611" y="-19050"/>
            <a:ext cx="3089089" cy="6872400"/>
          </a:xfrm>
          <a:prstGeom prst="rect">
            <a:avLst/>
          </a:prstGeom>
          <a:solidFill>
            <a:srgbClr val="14404E"/>
          </a:solidFill>
        </p:spPr>
        <p:txBody>
          <a:bodyPr wrap="none" lIns="180000" rtlCol="0" anchor="ctr">
            <a:noAutofit/>
          </a:bodyPr>
          <a:lstStyle/>
          <a:p>
            <a:r>
              <a:rPr lang="en-US" sz="36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Powerful</a:t>
            </a:r>
          </a:p>
          <a:p>
            <a:r>
              <a:rPr lang="en-US" sz="36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Flexible</a:t>
            </a:r>
          </a:p>
          <a:p>
            <a:r>
              <a:rPr lang="en-US" sz="36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Optimised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34F094D-910B-EE13-3E81-B1BA8ECC8E5D}"/>
              </a:ext>
            </a:extLst>
          </p:cNvPr>
          <p:cNvSpPr txBox="1">
            <a:spLocks/>
          </p:cNvSpPr>
          <p:nvPr/>
        </p:nvSpPr>
        <p:spPr>
          <a:xfrm>
            <a:off x="571499" y="6305401"/>
            <a:ext cx="3881782" cy="365125"/>
          </a:xfrm>
          <a:prstGeom prst="rect">
            <a:avLst/>
          </a:prstGeom>
        </p:spPr>
        <p:txBody>
          <a:bodyPr/>
          <a:lstStyle>
            <a:defPPr rtl="0"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>
                <a:solidFill>
                  <a:schemeClr val="bg1"/>
                </a:solidFill>
              </a:rPr>
              <a:t>© 2023 Picocom</a:t>
            </a:r>
          </a:p>
        </p:txBody>
      </p:sp>
    </p:spTree>
    <p:extLst>
      <p:ext uri="{BB962C8B-B14F-4D97-AF65-F5344CB8AC3E}">
        <p14:creationId xmlns:p14="http://schemas.microsoft.com/office/powerpoint/2010/main" val="154582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0E3077-7C38-502C-7D4C-3A569EBB6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87C31-DDAF-47FE-62A7-2D57C19345F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2023 Picocom</a:t>
            </a:r>
          </a:p>
        </p:txBody>
      </p:sp>
    </p:spTree>
    <p:extLst>
      <p:ext uri="{BB962C8B-B14F-4D97-AF65-F5344CB8AC3E}">
        <p14:creationId xmlns:p14="http://schemas.microsoft.com/office/powerpoint/2010/main" val="3221230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F17F52-D75C-3144-90CD-9C112F438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762" y="1356100"/>
            <a:ext cx="3841200" cy="41516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FBC144-F45D-4D47-86DA-D4FE74DF77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1160"/>
          <a:stretch/>
        </p:blipFill>
        <p:spPr>
          <a:xfrm>
            <a:off x="990137" y="1362878"/>
            <a:ext cx="3837600" cy="41457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5395A94-E3B5-AF01-7A8A-FE87EDE5E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way forward: do we have to choose?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2C252-3EAB-014D-C2C6-F3BE27C16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A71DBB-D65A-B837-7FEE-DD6E38B98DF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619"/>
            <a:ext cx="4114800" cy="365125"/>
          </a:xfrm>
        </p:spPr>
        <p:txBody>
          <a:bodyPr/>
          <a:lstStyle/>
          <a:p>
            <a:r>
              <a:rPr lang="en-US" dirty="0"/>
              <a:t>© 2023 Picocom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8EE707-903B-5739-EC32-AF1170C4B239}"/>
              </a:ext>
            </a:extLst>
          </p:cNvPr>
          <p:cNvSpPr/>
          <p:nvPr/>
        </p:nvSpPr>
        <p:spPr>
          <a:xfrm>
            <a:off x="7683235" y="5824032"/>
            <a:ext cx="4181183" cy="418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  <a:ea typeface="Roboto Medium" panose="02000000000000000000" pitchFamily="2" charset="0"/>
              </a:rPr>
              <a:t>Or can we have both?</a:t>
            </a:r>
          </a:p>
        </p:txBody>
      </p:sp>
    </p:spTree>
    <p:extLst>
      <p:ext uri="{BB962C8B-B14F-4D97-AF65-F5344CB8AC3E}">
        <p14:creationId xmlns:p14="http://schemas.microsoft.com/office/powerpoint/2010/main" val="11145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368AEBC-E589-F43C-D662-C47043B58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92" y="1221045"/>
            <a:ext cx="11328000" cy="92547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… from the past but don’t follow the past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 algn="ctr">
              <a:buNone/>
            </a:pPr>
            <a:endParaRPr lang="en-US" sz="40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DE6B80-35CC-A54E-8D0A-20D235E98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It’s all about learning…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CB5BE-FD6C-AF48-F214-F6545BF86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26577A-23D8-D342-8DD7-7F165BAD7B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Picocom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CE74E1-ABBA-537F-A22A-55CBFB874D9B}"/>
              </a:ext>
            </a:extLst>
          </p:cNvPr>
          <p:cNvSpPr txBox="1"/>
          <p:nvPr/>
        </p:nvSpPr>
        <p:spPr>
          <a:xfrm>
            <a:off x="2003951" y="2560452"/>
            <a:ext cx="8284519" cy="783255"/>
          </a:xfrm>
          <a:prstGeom prst="rect">
            <a:avLst/>
          </a:prstGeom>
          <a:solidFill>
            <a:schemeClr val="tx1"/>
          </a:solidFill>
        </p:spPr>
        <p:txBody>
          <a:bodyPr wrap="square" tIns="144000" bIns="144000">
            <a:sp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accent6"/>
                </a:solidFill>
              </a:rPr>
              <a:t>Avoiding the 3G problem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98DB9F-7254-C2FB-5D7E-B26419C3A05A}"/>
              </a:ext>
            </a:extLst>
          </p:cNvPr>
          <p:cNvSpPr txBox="1"/>
          <p:nvPr/>
        </p:nvSpPr>
        <p:spPr>
          <a:xfrm>
            <a:off x="2003950" y="4258303"/>
            <a:ext cx="8284519" cy="783255"/>
          </a:xfrm>
          <a:prstGeom prst="rect">
            <a:avLst/>
          </a:prstGeom>
          <a:solidFill>
            <a:schemeClr val="tx1"/>
          </a:solidFill>
        </p:spPr>
        <p:txBody>
          <a:bodyPr wrap="square" tIns="144000" bIns="144000">
            <a:sp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chemeClr val="accent6"/>
                </a:solidFill>
              </a:rPr>
              <a:t>Re-thinking performance goals</a:t>
            </a:r>
          </a:p>
        </p:txBody>
      </p:sp>
    </p:spTree>
    <p:extLst>
      <p:ext uri="{BB962C8B-B14F-4D97-AF65-F5344CB8AC3E}">
        <p14:creationId xmlns:p14="http://schemas.microsoft.com/office/powerpoint/2010/main" val="349789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5395A94-E3B5-AF01-7A8A-FE87EDE5E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usual drivers for next generation RAN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2C252-3EAB-014D-C2C6-F3BE27C16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A71DBB-D65A-B837-7FEE-DD6E38B98DF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2023 Picocom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1227922-5016-7EBD-B74A-EC759667956E}"/>
              </a:ext>
            </a:extLst>
          </p:cNvPr>
          <p:cNvGrpSpPr/>
          <p:nvPr/>
        </p:nvGrpSpPr>
        <p:grpSpPr>
          <a:xfrm>
            <a:off x="744973" y="995192"/>
            <a:ext cx="6923708" cy="5326146"/>
            <a:chOff x="918878" y="995192"/>
            <a:chExt cx="6923708" cy="532614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0B859E0-E43E-6FA2-3C44-ADC5388F87B6}"/>
                </a:ext>
              </a:extLst>
            </p:cNvPr>
            <p:cNvSpPr/>
            <p:nvPr/>
          </p:nvSpPr>
          <p:spPr>
            <a:xfrm>
              <a:off x="921584" y="1909055"/>
              <a:ext cx="4181183" cy="418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r>
                <a:rPr lang="en-US" sz="2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Technology Trends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681DA13-5229-DF65-A435-A2A2784728D1}"/>
                </a:ext>
              </a:extLst>
            </p:cNvPr>
            <p:cNvSpPr/>
            <p:nvPr/>
          </p:nvSpPr>
          <p:spPr>
            <a:xfrm>
              <a:off x="919702" y="3824767"/>
              <a:ext cx="4382732" cy="4045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r>
                <a:rPr lang="en-US" sz="2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Performance Targets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86A04CB-5465-F3A4-7315-ED2113010A44}"/>
                </a:ext>
              </a:extLst>
            </p:cNvPr>
            <p:cNvSpPr/>
            <p:nvPr/>
          </p:nvSpPr>
          <p:spPr>
            <a:xfrm>
              <a:off x="5029838" y="3146016"/>
              <a:ext cx="2812748" cy="5909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 dirty="0">
                  <a:solidFill>
                    <a:srgbClr val="000000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Specifications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4AFBC0-050E-ECE3-4206-F8E3C35E0AD4}"/>
                </a:ext>
              </a:extLst>
            </p:cNvPr>
            <p:cNvSpPr/>
            <p:nvPr/>
          </p:nvSpPr>
          <p:spPr>
            <a:xfrm>
              <a:off x="5029838" y="5586563"/>
              <a:ext cx="2812748" cy="5909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 dirty="0">
                  <a:solidFill>
                    <a:srgbClr val="000000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Implementation Specifications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223BE2D-B454-D9E2-AC7D-B7E3940F454A}"/>
                </a:ext>
              </a:extLst>
            </p:cNvPr>
            <p:cNvSpPr/>
            <p:nvPr/>
          </p:nvSpPr>
          <p:spPr>
            <a:xfrm>
              <a:off x="5029838" y="4019787"/>
              <a:ext cx="2812748" cy="5909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Small Cell Forum</a:t>
              </a:r>
              <a:br>
                <a:rPr lang="en-US" sz="24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</a:br>
              <a:r>
                <a:rPr lang="en-US" sz="24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O-RAN Alliance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629D161-03C4-C633-6757-C0B60577F01D}"/>
                </a:ext>
              </a:extLst>
            </p:cNvPr>
            <p:cNvSpPr/>
            <p:nvPr/>
          </p:nvSpPr>
          <p:spPr>
            <a:xfrm>
              <a:off x="5029838" y="1896332"/>
              <a:ext cx="2812748" cy="5909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3GPP</a:t>
              </a:r>
            </a:p>
          </p:txBody>
        </p:sp>
        <p:sp>
          <p:nvSpPr>
            <p:cNvPr id="14" name="Right Arrow 13">
              <a:extLst>
                <a:ext uri="{FF2B5EF4-FFF2-40B4-BE49-F238E27FC236}">
                  <a16:creationId xmlns:a16="http://schemas.microsoft.com/office/drawing/2014/main" id="{7C30F336-1C3A-428F-419D-5D7DE88F304E}"/>
                </a:ext>
              </a:extLst>
            </p:cNvPr>
            <p:cNvSpPr/>
            <p:nvPr/>
          </p:nvSpPr>
          <p:spPr>
            <a:xfrm>
              <a:off x="919702" y="2178920"/>
              <a:ext cx="3836595" cy="484632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77500" lnSpcReduction="2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E3296C2-618D-EEF8-AF78-5464A5EEEB4D}"/>
                </a:ext>
              </a:extLst>
            </p:cNvPr>
            <p:cNvSpPr/>
            <p:nvPr/>
          </p:nvSpPr>
          <p:spPr>
            <a:xfrm>
              <a:off x="1706731" y="1081534"/>
              <a:ext cx="794930" cy="7417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ITU-T Network 2030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EA126C8-5158-A62B-CB14-C5E5ED9A6529}"/>
                </a:ext>
              </a:extLst>
            </p:cNvPr>
            <p:cNvSpPr/>
            <p:nvPr/>
          </p:nvSpPr>
          <p:spPr>
            <a:xfrm>
              <a:off x="3318468" y="1148774"/>
              <a:ext cx="1983966" cy="607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ITU-R Future technology trends of terrestrial IMT systems towards 2030 and beyond</a:t>
              </a:r>
            </a:p>
          </p:txBody>
        </p:sp>
        <p:pic>
          <p:nvPicPr>
            <p:cNvPr id="38" name="Graphic 37" descr="Contract outline">
              <a:extLst>
                <a:ext uri="{FF2B5EF4-FFF2-40B4-BE49-F238E27FC236}">
                  <a16:creationId xmlns:a16="http://schemas.microsoft.com/office/drawing/2014/main" id="{E9A2F01C-6737-E617-D289-EAF87C2D7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73988" y="995192"/>
              <a:ext cx="914400" cy="914400"/>
            </a:xfrm>
            <a:prstGeom prst="rect">
              <a:avLst/>
            </a:prstGeom>
          </p:spPr>
        </p:pic>
        <p:pic>
          <p:nvPicPr>
            <p:cNvPr id="39" name="Graphic 38" descr="Contract outline">
              <a:extLst>
                <a:ext uri="{FF2B5EF4-FFF2-40B4-BE49-F238E27FC236}">
                  <a16:creationId xmlns:a16="http://schemas.microsoft.com/office/drawing/2014/main" id="{1563D243-5A4A-15B8-3934-6EEC2F5D9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09887" y="995192"/>
              <a:ext cx="914400" cy="914400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3FF4397-27E2-9080-06D1-C171F6B1A679}"/>
                </a:ext>
              </a:extLst>
            </p:cNvPr>
            <p:cNvSpPr/>
            <p:nvPr/>
          </p:nvSpPr>
          <p:spPr>
            <a:xfrm>
              <a:off x="3318467" y="3130171"/>
              <a:ext cx="927319" cy="607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NGMN 6G Use Cases</a:t>
              </a:r>
            </a:p>
          </p:txBody>
        </p:sp>
        <p:pic>
          <p:nvPicPr>
            <p:cNvPr id="41" name="Graphic 40" descr="Contract outline">
              <a:extLst>
                <a:ext uri="{FF2B5EF4-FFF2-40B4-BE49-F238E27FC236}">
                  <a16:creationId xmlns:a16="http://schemas.microsoft.com/office/drawing/2014/main" id="{12CB3F03-F49D-7B81-B3AF-45849A29C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73988" y="2934057"/>
              <a:ext cx="914400" cy="914400"/>
            </a:xfrm>
            <a:prstGeom prst="rect">
              <a:avLst/>
            </a:prstGeom>
          </p:spPr>
        </p:pic>
        <p:pic>
          <p:nvPicPr>
            <p:cNvPr id="42" name="Graphic 41" descr="Contract outline">
              <a:extLst>
                <a:ext uri="{FF2B5EF4-FFF2-40B4-BE49-F238E27FC236}">
                  <a16:creationId xmlns:a16="http://schemas.microsoft.com/office/drawing/2014/main" id="{792E804F-B34D-7BF1-A35C-97405B8B4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09887" y="2934057"/>
              <a:ext cx="914400" cy="914400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A9BF701-F58B-4BB4-7354-C6D739445F6A}"/>
                </a:ext>
              </a:extLst>
            </p:cNvPr>
            <p:cNvSpPr/>
            <p:nvPr/>
          </p:nvSpPr>
          <p:spPr>
            <a:xfrm>
              <a:off x="1713858" y="3130171"/>
              <a:ext cx="914400" cy="607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NGMN 6G Drivers and Vision</a:t>
              </a:r>
            </a:p>
          </p:txBody>
        </p:sp>
        <p:pic>
          <p:nvPicPr>
            <p:cNvPr id="44" name="Graphic 43" descr="Cell Tower with solid fill">
              <a:extLst>
                <a:ext uri="{FF2B5EF4-FFF2-40B4-BE49-F238E27FC236}">
                  <a16:creationId xmlns:a16="http://schemas.microsoft.com/office/drawing/2014/main" id="{7AFB406B-989F-E36D-D731-079800670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99494" y="4826171"/>
              <a:ext cx="607237" cy="607237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5F889BD-3075-DCE9-E2C3-6CCD4A936C2E}"/>
                </a:ext>
              </a:extLst>
            </p:cNvPr>
            <p:cNvSpPr/>
            <p:nvPr/>
          </p:nvSpPr>
          <p:spPr>
            <a:xfrm>
              <a:off x="959369" y="5315901"/>
              <a:ext cx="927319" cy="3018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WRC-23</a:t>
              </a:r>
            </a:p>
          </p:txBody>
        </p:sp>
        <p:sp>
          <p:nvSpPr>
            <p:cNvPr id="46" name="Right Arrow 45">
              <a:extLst>
                <a:ext uri="{FF2B5EF4-FFF2-40B4-BE49-F238E27FC236}">
                  <a16:creationId xmlns:a16="http://schemas.microsoft.com/office/drawing/2014/main" id="{796C82A0-591E-DCFD-5E3E-4CD49BED00BD}"/>
                </a:ext>
              </a:extLst>
            </p:cNvPr>
            <p:cNvSpPr/>
            <p:nvPr/>
          </p:nvSpPr>
          <p:spPr>
            <a:xfrm>
              <a:off x="919702" y="4085045"/>
              <a:ext cx="3836595" cy="484632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77500" lnSpcReduction="2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83EB8F8-C993-CD4C-29BA-C42C369D8C93}"/>
                </a:ext>
              </a:extLst>
            </p:cNvPr>
            <p:cNvSpPr/>
            <p:nvPr/>
          </p:nvSpPr>
          <p:spPr>
            <a:xfrm>
              <a:off x="918878" y="5576634"/>
              <a:ext cx="2812748" cy="4045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r>
                <a:rPr lang="en-US" sz="20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Spectrum</a:t>
              </a:r>
            </a:p>
          </p:txBody>
        </p:sp>
        <p:sp>
          <p:nvSpPr>
            <p:cNvPr id="48" name="Right Arrow 47">
              <a:extLst>
                <a:ext uri="{FF2B5EF4-FFF2-40B4-BE49-F238E27FC236}">
                  <a16:creationId xmlns:a16="http://schemas.microsoft.com/office/drawing/2014/main" id="{31265065-B774-63A0-D85E-675E15D69C39}"/>
                </a:ext>
              </a:extLst>
            </p:cNvPr>
            <p:cNvSpPr/>
            <p:nvPr/>
          </p:nvSpPr>
          <p:spPr>
            <a:xfrm>
              <a:off x="918878" y="5836706"/>
              <a:ext cx="3836595" cy="484632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77500" lnSpcReduction="2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pic>
          <p:nvPicPr>
            <p:cNvPr id="51" name="Graphic 50" descr="Contract outline">
              <a:extLst>
                <a:ext uri="{FF2B5EF4-FFF2-40B4-BE49-F238E27FC236}">
                  <a16:creationId xmlns:a16="http://schemas.microsoft.com/office/drawing/2014/main" id="{1B9E6161-BF08-36B3-A067-19CF0F72B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79012" y="2343167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Contract outline">
              <a:extLst>
                <a:ext uri="{FF2B5EF4-FFF2-40B4-BE49-F238E27FC236}">
                  <a16:creationId xmlns:a16="http://schemas.microsoft.com/office/drawing/2014/main" id="{6D660FA3-B1A5-CE91-10DD-68B4785B8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79012" y="4663724"/>
              <a:ext cx="914400" cy="9144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52579E6-0E1F-43D3-2367-D9BDFB51738C}"/>
              </a:ext>
            </a:extLst>
          </p:cNvPr>
          <p:cNvGrpSpPr/>
          <p:nvPr/>
        </p:nvGrpSpPr>
        <p:grpSpPr>
          <a:xfrm>
            <a:off x="8046707" y="1850208"/>
            <a:ext cx="3606931" cy="4506822"/>
            <a:chOff x="8046707" y="1474350"/>
            <a:chExt cx="3606931" cy="450682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CE51AEC-97D0-9EE4-1514-978DDBB2E415}"/>
                </a:ext>
              </a:extLst>
            </p:cNvPr>
            <p:cNvSpPr/>
            <p:nvPr/>
          </p:nvSpPr>
          <p:spPr>
            <a:xfrm>
              <a:off x="8046707" y="1474350"/>
              <a:ext cx="3606931" cy="4506822"/>
            </a:xfrm>
            <a:prstGeom prst="ellipse">
              <a:avLst/>
            </a:prstGeom>
            <a:solidFill>
              <a:srgbClr val="E07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BBF6A0D-4B0C-927C-F896-2EE4056974C7}"/>
                </a:ext>
              </a:extLst>
            </p:cNvPr>
            <p:cNvSpPr/>
            <p:nvPr/>
          </p:nvSpPr>
          <p:spPr>
            <a:xfrm>
              <a:off x="8751722" y="4144084"/>
              <a:ext cx="2196900" cy="5909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400" dirty="0">
                  <a:solidFill>
                    <a:schemeClr val="accent4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Technologies</a:t>
              </a:r>
            </a:p>
          </p:txBody>
        </p:sp>
        <p:pic>
          <p:nvPicPr>
            <p:cNvPr id="54" name="Graphic 53" descr="Processor outline">
              <a:extLst>
                <a:ext uri="{FF2B5EF4-FFF2-40B4-BE49-F238E27FC236}">
                  <a16:creationId xmlns:a16="http://schemas.microsoft.com/office/drawing/2014/main" id="{40C2DAA0-F4DE-541A-D34E-5888702A6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392972" y="2425925"/>
              <a:ext cx="914400" cy="914400"/>
            </a:xfrm>
            <a:prstGeom prst="rect">
              <a:avLst/>
            </a:prstGeom>
          </p:spPr>
        </p:pic>
        <p:pic>
          <p:nvPicPr>
            <p:cNvPr id="56" name="Graphic 55" descr="Internet Of Things outline">
              <a:extLst>
                <a:ext uri="{FF2B5EF4-FFF2-40B4-BE49-F238E27FC236}">
                  <a16:creationId xmlns:a16="http://schemas.microsoft.com/office/drawing/2014/main" id="{D5989F36-37FC-4031-495A-24B347A99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392972" y="3305503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74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B898C2D-31FC-615B-EE73-F657CDB82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for information:  Shannon’s other communications problems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786404-4FEE-A435-FB1C-E8FFFEA966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B9D387-9A84-8961-5472-FD75206FF216}"/>
              </a:ext>
            </a:extLst>
          </p:cNvPr>
          <p:cNvSpPr txBox="1"/>
          <p:nvPr/>
        </p:nvSpPr>
        <p:spPr>
          <a:xfrm>
            <a:off x="342965" y="796013"/>
            <a:ext cx="115930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0" i="0" u="none" strike="noStrike" dirty="0">
                <a:effectLst/>
                <a:latin typeface="Arial" panose="020B0604020202020204" pitchFamily="34" charset="0"/>
              </a:rPr>
              <a:t>Shannon, C. E., &amp; Weaver, W. (1949). </a:t>
            </a:r>
            <a:r>
              <a:rPr lang="en-GB" sz="1400" b="0" i="1" u="none" strike="noStrike" dirty="0">
                <a:effectLst/>
                <a:latin typeface="Arial" panose="020B0604020202020204" pitchFamily="34" charset="0"/>
              </a:rPr>
              <a:t>The mathematical theory of communication.</a:t>
            </a:r>
            <a:r>
              <a:rPr lang="en-GB" sz="1400" b="0" i="0" u="none" strike="noStrike" dirty="0">
                <a:effectLst/>
                <a:latin typeface="Arial" panose="020B0604020202020204" pitchFamily="34" charset="0"/>
              </a:rPr>
              <a:t> University of Illinois Press.</a:t>
            </a:r>
            <a:endParaRPr lang="en-US" sz="1400" dirty="0"/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AA2AFE92-EABD-534F-4ADF-73EDCD108B1C}"/>
              </a:ext>
            </a:extLst>
          </p:cNvPr>
          <p:cNvGrpSpPr/>
          <p:nvPr/>
        </p:nvGrpSpPr>
        <p:grpSpPr>
          <a:xfrm>
            <a:off x="310729" y="1174330"/>
            <a:ext cx="11577863" cy="1628041"/>
            <a:chOff x="182137" y="1174330"/>
            <a:chExt cx="11577863" cy="162804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BDCAC43-11AF-0D00-4768-7CD643856F89}"/>
                </a:ext>
              </a:extLst>
            </p:cNvPr>
            <p:cNvSpPr/>
            <p:nvPr/>
          </p:nvSpPr>
          <p:spPr>
            <a:xfrm>
              <a:off x="182137" y="1174330"/>
              <a:ext cx="11577863" cy="16280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pic>
          <p:nvPicPr>
            <p:cNvPr id="26" name="Graphic 25" descr="Radio microphone outline">
              <a:extLst>
                <a:ext uri="{FF2B5EF4-FFF2-40B4-BE49-F238E27FC236}">
                  <a16:creationId xmlns:a16="http://schemas.microsoft.com/office/drawing/2014/main" id="{6C312EE5-EF50-E806-2EEE-E6A05269A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7704" y="1574338"/>
              <a:ext cx="396021" cy="396021"/>
            </a:xfrm>
            <a:prstGeom prst="rect">
              <a:avLst/>
            </a:prstGeom>
          </p:spPr>
        </p:pic>
        <p:pic>
          <p:nvPicPr>
            <p:cNvPr id="28" name="Graphic 27" descr="Video camera outline">
              <a:extLst>
                <a:ext uri="{FF2B5EF4-FFF2-40B4-BE49-F238E27FC236}">
                  <a16:creationId xmlns:a16="http://schemas.microsoft.com/office/drawing/2014/main" id="{680CFB84-24CB-0462-4B20-F5E321835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4653328" y="1905146"/>
              <a:ext cx="529758" cy="529758"/>
            </a:xfrm>
            <a:prstGeom prst="rect">
              <a:avLst/>
            </a:prstGeom>
          </p:spPr>
        </p:pic>
        <p:sp>
          <p:nvSpPr>
            <p:cNvPr id="29" name="Right Arrow 28">
              <a:extLst>
                <a:ext uri="{FF2B5EF4-FFF2-40B4-BE49-F238E27FC236}">
                  <a16:creationId xmlns:a16="http://schemas.microsoft.com/office/drawing/2014/main" id="{DFDADDD4-E785-5E64-C5B9-2D4097885627}"/>
                </a:ext>
              </a:extLst>
            </p:cNvPr>
            <p:cNvSpPr/>
            <p:nvPr/>
          </p:nvSpPr>
          <p:spPr>
            <a:xfrm>
              <a:off x="6004980" y="1374762"/>
              <a:ext cx="2538361" cy="1124131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Transmit accurate </a:t>
              </a:r>
              <a:b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sensory representations</a:t>
              </a:r>
            </a:p>
          </p:txBody>
        </p:sp>
        <p:pic>
          <p:nvPicPr>
            <p:cNvPr id="39" name="Picture 38" descr="Orca in the ocean">
              <a:extLst>
                <a:ext uri="{FF2B5EF4-FFF2-40B4-BE49-F238E27FC236}">
                  <a16:creationId xmlns:a16="http://schemas.microsoft.com/office/drawing/2014/main" id="{DC206846-91E7-026B-715D-0268FE6BE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88140" y="1480692"/>
              <a:ext cx="1431917" cy="97465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AB01714-373C-9142-FEA3-BBECE30DAD9C}"/>
                </a:ext>
              </a:extLst>
            </p:cNvPr>
            <p:cNvSpPr txBox="1"/>
            <p:nvPr/>
          </p:nvSpPr>
          <p:spPr>
            <a:xfrm>
              <a:off x="188635" y="2144852"/>
              <a:ext cx="447298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cap="small" dirty="0">
                  <a:latin typeface="Century Schoolbook" panose="02040604050505020304" pitchFamily="18" charset="0"/>
                </a:rPr>
                <a:t>Level A.</a:t>
              </a:r>
              <a:br>
                <a:rPr lang="en-US" cap="small" dirty="0">
                  <a:latin typeface="Century Schoolbook" panose="02040604050505020304" pitchFamily="18" charset="0"/>
                </a:rPr>
              </a:br>
              <a:r>
                <a:rPr lang="en-US" dirty="0">
                  <a:latin typeface="Century Schoolbook" panose="02040604050505020304" pitchFamily="18" charset="0"/>
                </a:rPr>
                <a:t>The Technical Problem</a:t>
              </a: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F48B1FE-F97A-DF4F-8823-85FF90891FF9}"/>
                </a:ext>
              </a:extLst>
            </p:cNvPr>
            <p:cNvGrpSpPr/>
            <p:nvPr/>
          </p:nvGrpSpPr>
          <p:grpSpPr>
            <a:xfrm>
              <a:off x="9416206" y="1338114"/>
              <a:ext cx="2074236" cy="1284221"/>
              <a:chOff x="7884504" y="1508093"/>
              <a:chExt cx="2074236" cy="1284221"/>
            </a:xfrm>
          </p:grpSpPr>
          <p:pic>
            <p:nvPicPr>
              <p:cNvPr id="33" name="Graphic 32" descr="Television outline">
                <a:extLst>
                  <a:ext uri="{FF2B5EF4-FFF2-40B4-BE49-F238E27FC236}">
                    <a16:creationId xmlns:a16="http://schemas.microsoft.com/office/drawing/2014/main" id="{F1405589-10D6-32F2-7324-51B85ABA8EE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 t="13155" b="12334"/>
              <a:stretch/>
            </p:blipFill>
            <p:spPr>
              <a:xfrm>
                <a:off x="8199623" y="1508093"/>
                <a:ext cx="1455141" cy="1284221"/>
              </a:xfrm>
              <a:prstGeom prst="rect">
                <a:avLst/>
              </a:prstGeom>
            </p:spPr>
          </p:pic>
          <p:pic>
            <p:nvPicPr>
              <p:cNvPr id="56" name="Picture 55" descr="Orca in the ocean">
                <a:extLst>
                  <a:ext uri="{FF2B5EF4-FFF2-40B4-BE49-F238E27FC236}">
                    <a16:creationId xmlns:a16="http://schemas.microsoft.com/office/drawing/2014/main" id="{631BE84C-0BD4-F0C5-E74E-34B649F72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36505" y="1650671"/>
                <a:ext cx="1178561" cy="802204"/>
              </a:xfrm>
              <a:prstGeom prst="rect">
                <a:avLst/>
              </a:prstGeom>
            </p:spPr>
          </p:pic>
          <p:pic>
            <p:nvPicPr>
              <p:cNvPr id="36" name="Graphic 35" descr="Speakers outline">
                <a:extLst>
                  <a:ext uri="{FF2B5EF4-FFF2-40B4-BE49-F238E27FC236}">
                    <a16:creationId xmlns:a16="http://schemas.microsoft.com/office/drawing/2014/main" id="{1CDA2209-A90F-F517-A4A0-4BA6211411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 l="7161" t="11067" r="51626" b="17886"/>
              <a:stretch/>
            </p:blipFill>
            <p:spPr>
              <a:xfrm>
                <a:off x="7884504" y="2257824"/>
                <a:ext cx="307383" cy="529896"/>
              </a:xfrm>
              <a:prstGeom prst="rect">
                <a:avLst/>
              </a:prstGeom>
            </p:spPr>
          </p:pic>
          <p:pic>
            <p:nvPicPr>
              <p:cNvPr id="37" name="Graphic 36" descr="Speakers outline">
                <a:extLst>
                  <a:ext uri="{FF2B5EF4-FFF2-40B4-BE49-F238E27FC236}">
                    <a16:creationId xmlns:a16="http://schemas.microsoft.com/office/drawing/2014/main" id="{6CDC9CDE-F4AA-6049-5928-BCFD56485C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 l="7161" t="11067" r="51626" b="17886"/>
              <a:stretch/>
            </p:blipFill>
            <p:spPr>
              <a:xfrm>
                <a:off x="9652704" y="2260146"/>
                <a:ext cx="306036" cy="527573"/>
              </a:xfrm>
              <a:prstGeom prst="rect">
                <a:avLst/>
              </a:prstGeom>
            </p:spPr>
          </p:pic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D38A9F-9760-CFD8-B745-5FEE75C9F7AE}"/>
                </a:ext>
              </a:extLst>
            </p:cNvPr>
            <p:cNvSpPr txBox="1"/>
            <p:nvPr/>
          </p:nvSpPr>
          <p:spPr>
            <a:xfrm>
              <a:off x="8559502" y="1374762"/>
              <a:ext cx="766397" cy="1098913"/>
            </a:xfrm>
            <a:prstGeom prst="rect">
              <a:avLst/>
            </a:prstGeom>
            <a:solidFill>
              <a:srgbClr val="11646B"/>
            </a:solidFill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 Video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Decoder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DSP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4518E5B-3FEF-BB33-9142-F09AE4A3A565}"/>
                </a:ext>
              </a:extLst>
            </p:cNvPr>
            <p:cNvSpPr txBox="1"/>
            <p:nvPr/>
          </p:nvSpPr>
          <p:spPr>
            <a:xfrm>
              <a:off x="5205313" y="1374762"/>
              <a:ext cx="766397" cy="1098913"/>
            </a:xfrm>
            <a:prstGeom prst="rect">
              <a:avLst/>
            </a:prstGeom>
            <a:solidFill>
              <a:srgbClr val="11646B"/>
            </a:solidFill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 Video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Encoder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DSP</a:t>
              </a:r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FBF8314A-FDFB-691C-EFE5-24B266A3C570}"/>
              </a:ext>
            </a:extLst>
          </p:cNvPr>
          <p:cNvGrpSpPr/>
          <p:nvPr/>
        </p:nvGrpSpPr>
        <p:grpSpPr>
          <a:xfrm>
            <a:off x="309419" y="2955512"/>
            <a:ext cx="11579173" cy="1644868"/>
            <a:chOff x="180827" y="2955512"/>
            <a:chExt cx="11579173" cy="164486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A2906F3-3DFF-5F54-AEDD-FA79894389C9}"/>
                </a:ext>
              </a:extLst>
            </p:cNvPr>
            <p:cNvSpPr/>
            <p:nvPr/>
          </p:nvSpPr>
          <p:spPr>
            <a:xfrm>
              <a:off x="188635" y="2955512"/>
              <a:ext cx="11571365" cy="16280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D54381A-AC5F-6224-E576-4D6C5AD29ACD}"/>
                </a:ext>
              </a:extLst>
            </p:cNvPr>
            <p:cNvSpPr txBox="1"/>
            <p:nvPr/>
          </p:nvSpPr>
          <p:spPr>
            <a:xfrm>
              <a:off x="8564795" y="3084506"/>
              <a:ext cx="1154984" cy="1124131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t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Text 2 Picture </a:t>
              </a:r>
              <a:b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Generative AI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6275C43-2CA6-97AA-9DB7-F039269448CA}"/>
                </a:ext>
              </a:extLst>
            </p:cNvPr>
            <p:cNvSpPr txBox="1"/>
            <p:nvPr/>
          </p:nvSpPr>
          <p:spPr>
            <a:xfrm>
              <a:off x="5662860" y="4000216"/>
              <a:ext cx="2765713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“robots playing a cricket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match at Lords cricket ground” </a:t>
              </a:r>
              <a:br>
                <a:rPr lang="en-US" sz="1200" dirty="0">
                  <a:latin typeface="+mj-lt"/>
                </a:rPr>
              </a:br>
              <a:r>
                <a:rPr lang="en-US" sz="900" dirty="0">
                  <a:latin typeface="+mj-lt"/>
                </a:rPr>
                <a:t>(inspiration - D. Adams)</a:t>
              </a:r>
            </a:p>
          </p:txBody>
        </p:sp>
        <p:sp>
          <p:nvSpPr>
            <p:cNvPr id="61" name="Right Arrow 60">
              <a:extLst>
                <a:ext uri="{FF2B5EF4-FFF2-40B4-BE49-F238E27FC236}">
                  <a16:creationId xmlns:a16="http://schemas.microsoft.com/office/drawing/2014/main" id="{09482B00-304D-34FF-14E7-48A38D54CACD}"/>
                </a:ext>
              </a:extLst>
            </p:cNvPr>
            <p:cNvSpPr/>
            <p:nvPr/>
          </p:nvSpPr>
          <p:spPr>
            <a:xfrm>
              <a:off x="6004980" y="3084506"/>
              <a:ext cx="2538360" cy="1124131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Transmit meaning and </a:t>
              </a:r>
              <a:b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ensure understanding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591E0B8-562E-5CC3-77D2-BFDDB69122CB}"/>
                </a:ext>
              </a:extLst>
            </p:cNvPr>
            <p:cNvSpPr txBox="1"/>
            <p:nvPr/>
          </p:nvSpPr>
          <p:spPr>
            <a:xfrm>
              <a:off x="5202158" y="3084506"/>
              <a:ext cx="765275" cy="1124131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t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Picture 2 Text </a:t>
              </a:r>
              <a:b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AI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4D1628F-E3CC-3D1D-4F2B-53C0605CDB9C}"/>
                </a:ext>
              </a:extLst>
            </p:cNvPr>
            <p:cNvSpPr txBox="1"/>
            <p:nvPr/>
          </p:nvSpPr>
          <p:spPr>
            <a:xfrm>
              <a:off x="180827" y="3915887"/>
              <a:ext cx="382653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cap="small" dirty="0">
                  <a:latin typeface="Century Schoolbook" panose="02040604050505020304" pitchFamily="18" charset="0"/>
                </a:rPr>
                <a:t>Level B. </a:t>
              </a:r>
              <a:br>
                <a:rPr lang="en-US" cap="small" dirty="0">
                  <a:latin typeface="Century Schoolbook" panose="02040604050505020304" pitchFamily="18" charset="0"/>
                </a:rPr>
              </a:br>
              <a:r>
                <a:rPr lang="en-US" dirty="0">
                  <a:latin typeface="Century Schoolbook" panose="02040604050505020304" pitchFamily="18" charset="0"/>
                </a:rPr>
                <a:t>The Semantic Problem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F79F523-578B-B086-1008-4F9E9BBA5924}"/>
                </a:ext>
              </a:extLst>
            </p:cNvPr>
            <p:cNvGrpSpPr/>
            <p:nvPr/>
          </p:nvGrpSpPr>
          <p:grpSpPr>
            <a:xfrm>
              <a:off x="9732479" y="3084506"/>
              <a:ext cx="1455141" cy="1284221"/>
              <a:chOff x="10093575" y="3095775"/>
              <a:chExt cx="1455141" cy="1284221"/>
            </a:xfrm>
          </p:grpSpPr>
          <p:pic>
            <p:nvPicPr>
              <p:cNvPr id="55" name="Picture 54" descr="A picture containing grass, athletic game, cricket, sport&#10;&#10;Description automatically generated">
                <a:extLst>
                  <a:ext uri="{FF2B5EF4-FFF2-40B4-BE49-F238E27FC236}">
                    <a16:creationId xmlns:a16="http://schemas.microsoft.com/office/drawing/2014/main" id="{4C4787FF-C791-44CD-814D-E608CB1967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14278" b="16974"/>
              <a:stretch/>
            </p:blipFill>
            <p:spPr>
              <a:xfrm>
                <a:off x="10213930" y="3226738"/>
                <a:ext cx="1217668" cy="847322"/>
              </a:xfrm>
              <a:prstGeom prst="rect">
                <a:avLst/>
              </a:prstGeom>
            </p:spPr>
          </p:pic>
          <p:pic>
            <p:nvPicPr>
              <p:cNvPr id="8" name="Graphic 7" descr="Television outline">
                <a:extLst>
                  <a:ext uri="{FF2B5EF4-FFF2-40B4-BE49-F238E27FC236}">
                    <a16:creationId xmlns:a16="http://schemas.microsoft.com/office/drawing/2014/main" id="{FAB0AACF-FDE4-BEA3-75A6-87EF12594D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 t="13155" b="12334"/>
              <a:stretch/>
            </p:blipFill>
            <p:spPr>
              <a:xfrm>
                <a:off x="10093575" y="3095775"/>
                <a:ext cx="1455141" cy="1284221"/>
              </a:xfrm>
              <a:prstGeom prst="rect">
                <a:avLst/>
              </a:prstGeom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B929473-CE13-903B-D99B-780D361F42F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54142" y="3735471"/>
              <a:ext cx="479221" cy="372481"/>
              <a:chOff x="1076445" y="2898694"/>
              <a:chExt cx="760761" cy="591311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B515D2C-A0EE-34D0-00B3-1FC1728A2C1A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24269A2-BDB1-8474-47A8-379CE085AF9A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51A7A055-1667-4EC8-B1EE-8B49BD1055D3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66C9C9DC-4715-8FB6-BDB0-027D61418C4F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2715C8D-88BC-9AD5-ED0E-DAF03A92EB06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51490CA-3A71-AFE4-4144-1B3345104A99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872335F-329A-27ED-75F3-F68E697A0B09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653707B-3EAF-1F61-B1AF-9D72C8927839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BD698053-2E15-53C1-722F-D07071C5CCCF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FB95FFC0-6B35-319D-F6DD-F322BE9AE7EF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7EA215B4-EDA8-C868-510F-5B6C3C1F1219}"/>
                  </a:ext>
                </a:extLst>
              </p:cNvPr>
              <p:cNvCxnSpPr>
                <a:cxnSpLocks/>
                <a:stCxn id="19" idx="4"/>
                <a:endCxn id="25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4E72A769-ED8F-F49A-7CA8-59BEE34DF2BE}"/>
                  </a:ext>
                </a:extLst>
              </p:cNvPr>
              <p:cNvCxnSpPr>
                <a:cxnSpLocks/>
                <a:stCxn id="19" idx="4"/>
                <a:endCxn id="31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1D401EFF-F76C-B6F9-6BB3-BF393363ECED}"/>
                  </a:ext>
                </a:extLst>
              </p:cNvPr>
              <p:cNvCxnSpPr>
                <a:cxnSpLocks/>
                <a:stCxn id="22" idx="4"/>
                <a:endCxn id="31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EF490F81-9BC7-842D-855E-29AB15AA9BED}"/>
                  </a:ext>
                </a:extLst>
              </p:cNvPr>
              <p:cNvCxnSpPr>
                <a:cxnSpLocks/>
                <a:stCxn id="22" idx="4"/>
                <a:endCxn id="34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7472AD3-4437-EA64-01B1-6088FE004C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BCEB933F-C162-9F99-0674-3586911119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BF3C7102-FA00-6797-3317-66E73FCD1F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381955C7-FACB-9D33-A69F-0797B8C15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CC40DDFA-0A31-5607-B192-EE5FEC213A1F}"/>
                  </a:ext>
                </a:extLst>
              </p:cNvPr>
              <p:cNvCxnSpPr>
                <a:cxnSpLocks/>
                <a:stCxn id="19" idx="4"/>
                <a:endCxn id="34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3F1C1909-76A2-0394-0983-42C0037E8723}"/>
                  </a:ext>
                </a:extLst>
              </p:cNvPr>
              <p:cNvCxnSpPr>
                <a:cxnSpLocks/>
                <a:stCxn id="19" idx="4"/>
                <a:endCxn id="35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70F918BA-7521-7CE1-138D-0EFA03460C1A}"/>
                  </a:ext>
                </a:extLst>
              </p:cNvPr>
              <p:cNvCxnSpPr>
                <a:cxnSpLocks/>
                <a:stCxn id="22" idx="4"/>
                <a:endCxn id="35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CB286516-483F-5221-5E49-FBD599268DA4}"/>
                  </a:ext>
                </a:extLst>
              </p:cNvPr>
              <p:cNvCxnSpPr>
                <a:cxnSpLocks/>
                <a:stCxn id="22" idx="4"/>
                <a:endCxn id="25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8AD39458-CDBB-139A-1BA1-F9E64E2F79AE}"/>
                  </a:ext>
                </a:extLst>
              </p:cNvPr>
              <p:cNvCxnSpPr>
                <a:cxnSpLocks/>
                <a:stCxn id="31" idx="0"/>
                <a:endCxn id="24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B46A5EEC-A735-9396-3718-2C6A5C168BDB}"/>
                  </a:ext>
                </a:extLst>
              </p:cNvPr>
              <p:cNvCxnSpPr>
                <a:cxnSpLocks/>
                <a:stCxn id="25" idx="0"/>
                <a:endCxn id="24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30C66204-C14C-8A82-CDE2-F44A36DFF7C9}"/>
                  </a:ext>
                </a:extLst>
              </p:cNvPr>
              <p:cNvCxnSpPr>
                <a:cxnSpLocks/>
                <a:stCxn id="42" idx="0"/>
                <a:endCxn id="34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32EE4A29-F770-E1AA-024F-8F884094CFC7}"/>
                  </a:ext>
                </a:extLst>
              </p:cNvPr>
              <p:cNvCxnSpPr>
                <a:cxnSpLocks/>
                <a:stCxn id="42" idx="0"/>
                <a:endCxn id="35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6779DD6-7199-01C6-DE21-4B1142399BC9}"/>
                  </a:ext>
                </a:extLst>
              </p:cNvPr>
              <p:cNvCxnSpPr>
                <a:cxnSpLocks/>
                <a:stCxn id="25" idx="4"/>
                <a:endCxn id="42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2680C6AC-B1C1-EFC0-7EE6-46DF0D56B2E1}"/>
                  </a:ext>
                </a:extLst>
              </p:cNvPr>
              <p:cNvCxnSpPr>
                <a:cxnSpLocks/>
                <a:stCxn id="45" idx="0"/>
                <a:endCxn id="35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4713EE-FC2B-B1B4-B141-EDD4831ACF8D}"/>
                  </a:ext>
                </a:extLst>
              </p:cNvPr>
              <p:cNvCxnSpPr>
                <a:cxnSpLocks/>
                <a:stCxn id="34" idx="4"/>
                <a:endCxn id="45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DD3BC36F-B265-78AF-36EF-D39BCDCFCD26}"/>
                  </a:ext>
                </a:extLst>
              </p:cNvPr>
              <p:cNvCxnSpPr>
                <a:cxnSpLocks/>
                <a:stCxn id="31" idx="4"/>
                <a:endCxn id="45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B1AA0008-CC07-B79A-96DD-D98345A9C19C}"/>
                  </a:ext>
                </a:extLst>
              </p:cNvPr>
              <p:cNvCxnSpPr>
                <a:cxnSpLocks/>
                <a:stCxn id="25" idx="4"/>
                <a:endCxn id="38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6D07A0B9-6D05-46E8-ACC0-7C0B87D1265A}"/>
                  </a:ext>
                </a:extLst>
              </p:cNvPr>
              <p:cNvCxnSpPr>
                <a:cxnSpLocks/>
                <a:stCxn id="25" idx="4"/>
                <a:endCxn id="45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F612D003-0933-1797-BCEE-1893430635AD}"/>
                  </a:ext>
                </a:extLst>
              </p:cNvPr>
              <p:cNvCxnSpPr>
                <a:cxnSpLocks/>
                <a:stCxn id="38" idx="0"/>
                <a:endCxn id="35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A2EB4D2-F370-49A0-C407-8123486BAC52}"/>
                  </a:ext>
                </a:extLst>
              </p:cNvPr>
              <p:cNvCxnSpPr>
                <a:cxnSpLocks/>
                <a:stCxn id="38" idx="0"/>
                <a:endCxn id="34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46AB8C3-9F79-54B9-C379-A2FC35DC31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07617" y="3739587"/>
              <a:ext cx="479221" cy="372481"/>
              <a:chOff x="1076445" y="2898694"/>
              <a:chExt cx="760761" cy="591311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F20F315-B24C-F49B-0574-20263CBFF878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FD4BFE71-ED3C-9393-8CA8-D14E5E9D66C0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3B984E07-5D32-F698-453E-C61E6E216240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86E18291-9E86-51D0-3285-5A96A7147C0D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2F7F171-6870-3CAB-8610-C37D26F95EAB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D0C144A-AAB3-1EF4-9C92-86F3B1B02E03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2918B617-4316-61FC-EFB8-4EE205459326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6D77AF30-1C56-D169-F26A-6EC812287DF9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3640F6EA-AFB2-0A18-BF95-40CE185C3DDB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1206681F-AC04-F559-C290-DF8676497EED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52636DA5-2A45-5C9D-D179-3C59A42F7674}"/>
                  </a:ext>
                </a:extLst>
              </p:cNvPr>
              <p:cNvCxnSpPr>
                <a:cxnSpLocks/>
                <a:stCxn id="83" idx="4"/>
                <a:endCxn id="86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8A1B5907-C17C-71B3-3E51-6E56B5470C5E}"/>
                  </a:ext>
                </a:extLst>
              </p:cNvPr>
              <p:cNvCxnSpPr>
                <a:cxnSpLocks/>
                <a:stCxn id="83" idx="4"/>
                <a:endCxn id="87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B8C53991-C782-9BF5-8F7E-FBF956EA0CB9}"/>
                  </a:ext>
                </a:extLst>
              </p:cNvPr>
              <p:cNvCxnSpPr>
                <a:cxnSpLocks/>
                <a:stCxn id="84" idx="4"/>
                <a:endCxn id="87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4107D187-65AB-8639-C86D-19DBD9037710}"/>
                  </a:ext>
                </a:extLst>
              </p:cNvPr>
              <p:cNvCxnSpPr>
                <a:cxnSpLocks/>
                <a:stCxn id="84" idx="4"/>
                <a:endCxn id="88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1F1E36AB-1A53-1E3C-7971-D791C5F50E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F71D28C8-522A-E921-25B3-C5DDDDAF7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412F9BBE-D5E9-C746-E5BA-CD98378279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40ECCDB9-E984-701B-7BCF-3288B81057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560E4B26-C8E7-47B6-F992-3736F32E8D11}"/>
                  </a:ext>
                </a:extLst>
              </p:cNvPr>
              <p:cNvCxnSpPr>
                <a:cxnSpLocks/>
                <a:stCxn id="83" idx="4"/>
                <a:endCxn id="88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F3F35CDA-3C3E-8D50-222F-9FDA52CFD709}"/>
                  </a:ext>
                </a:extLst>
              </p:cNvPr>
              <p:cNvCxnSpPr>
                <a:cxnSpLocks/>
                <a:stCxn id="83" idx="4"/>
                <a:endCxn id="89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00FEB673-902B-A6AE-414E-DEB7184C2AE3}"/>
                  </a:ext>
                </a:extLst>
              </p:cNvPr>
              <p:cNvCxnSpPr>
                <a:cxnSpLocks/>
                <a:stCxn id="84" idx="4"/>
                <a:endCxn id="89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E8221EF4-7ADC-A96F-3A93-06DBAF61E461}"/>
                  </a:ext>
                </a:extLst>
              </p:cNvPr>
              <p:cNvCxnSpPr>
                <a:cxnSpLocks/>
                <a:stCxn id="84" idx="4"/>
                <a:endCxn id="86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0CA141DE-B93B-2A0B-AEE6-EEC257B3B793}"/>
                  </a:ext>
                </a:extLst>
              </p:cNvPr>
              <p:cNvCxnSpPr>
                <a:cxnSpLocks/>
                <a:stCxn id="87" idx="0"/>
                <a:endCxn id="85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35E173CB-E736-E86C-1564-5762FA19AB6B}"/>
                  </a:ext>
                </a:extLst>
              </p:cNvPr>
              <p:cNvCxnSpPr>
                <a:cxnSpLocks/>
                <a:stCxn id="86" idx="0"/>
                <a:endCxn id="85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9B501EEA-C5C2-4ED9-81E0-802949CF9126}"/>
                  </a:ext>
                </a:extLst>
              </p:cNvPr>
              <p:cNvCxnSpPr>
                <a:cxnSpLocks/>
                <a:stCxn id="91" idx="0"/>
                <a:endCxn id="88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CD894D3-A6FA-8CAB-4C7A-DC84F0951C28}"/>
                  </a:ext>
                </a:extLst>
              </p:cNvPr>
              <p:cNvCxnSpPr>
                <a:cxnSpLocks/>
                <a:stCxn id="91" idx="0"/>
                <a:endCxn id="89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3D02750B-BA6A-0A59-0859-89ADCF274C4B}"/>
                  </a:ext>
                </a:extLst>
              </p:cNvPr>
              <p:cNvCxnSpPr>
                <a:cxnSpLocks/>
                <a:stCxn id="86" idx="4"/>
                <a:endCxn id="91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D0C3FB3-5CC5-8A8C-5899-81C4B2B33022}"/>
                  </a:ext>
                </a:extLst>
              </p:cNvPr>
              <p:cNvCxnSpPr>
                <a:cxnSpLocks/>
                <a:stCxn id="92" idx="0"/>
                <a:endCxn id="89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0D05B5D1-C11D-9912-637B-0E3E10B99382}"/>
                  </a:ext>
                </a:extLst>
              </p:cNvPr>
              <p:cNvCxnSpPr>
                <a:cxnSpLocks/>
                <a:stCxn id="88" idx="4"/>
                <a:endCxn id="92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0C0DF72-D0A6-298E-5663-A3036ACF8AB2}"/>
                  </a:ext>
                </a:extLst>
              </p:cNvPr>
              <p:cNvCxnSpPr>
                <a:cxnSpLocks/>
                <a:stCxn id="87" idx="4"/>
                <a:endCxn id="92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1F43D49-4AA6-8C81-DE50-6233B23BD28B}"/>
                  </a:ext>
                </a:extLst>
              </p:cNvPr>
              <p:cNvCxnSpPr>
                <a:cxnSpLocks/>
                <a:stCxn id="86" idx="4"/>
                <a:endCxn id="90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F24C10ED-F306-54E0-8037-6F9A4E23CEF3}"/>
                  </a:ext>
                </a:extLst>
              </p:cNvPr>
              <p:cNvCxnSpPr>
                <a:cxnSpLocks/>
                <a:stCxn id="86" idx="4"/>
                <a:endCxn id="92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C89F2881-5A75-4231-2750-9E1908114A39}"/>
                  </a:ext>
                </a:extLst>
              </p:cNvPr>
              <p:cNvCxnSpPr>
                <a:cxnSpLocks/>
                <a:stCxn id="90" idx="0"/>
                <a:endCxn id="89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F985E14D-44F8-D77C-158C-A49AF870B85B}"/>
                  </a:ext>
                </a:extLst>
              </p:cNvPr>
              <p:cNvCxnSpPr>
                <a:cxnSpLocks/>
                <a:stCxn id="90" idx="0"/>
                <a:endCxn id="88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Up Arrow 116">
              <a:extLst>
                <a:ext uri="{FF2B5EF4-FFF2-40B4-BE49-F238E27FC236}">
                  <a16:creationId xmlns:a16="http://schemas.microsoft.com/office/drawing/2014/main" id="{B6B0EB47-0479-619F-C2E6-02A59E013868}"/>
                </a:ext>
              </a:extLst>
            </p:cNvPr>
            <p:cNvSpPr/>
            <p:nvPr/>
          </p:nvSpPr>
          <p:spPr>
            <a:xfrm>
              <a:off x="9000851" y="4148617"/>
              <a:ext cx="291510" cy="178381"/>
            </a:xfrm>
            <a:prstGeom prst="upArrow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598B010-9A98-0823-3F48-4A2785746588}"/>
                </a:ext>
              </a:extLst>
            </p:cNvPr>
            <p:cNvSpPr txBox="1"/>
            <p:nvPr/>
          </p:nvSpPr>
          <p:spPr>
            <a:xfrm>
              <a:off x="8569323" y="4287048"/>
              <a:ext cx="115045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model</a:t>
              </a:r>
            </a:p>
          </p:txBody>
        </p:sp>
        <p:sp>
          <p:nvSpPr>
            <p:cNvPr id="119" name="Up Arrow 118">
              <a:extLst>
                <a:ext uri="{FF2B5EF4-FFF2-40B4-BE49-F238E27FC236}">
                  <a16:creationId xmlns:a16="http://schemas.microsoft.com/office/drawing/2014/main" id="{F41E52CA-2DB6-B3C8-FCE9-184829A24CA2}"/>
                </a:ext>
              </a:extLst>
            </p:cNvPr>
            <p:cNvSpPr/>
            <p:nvPr/>
          </p:nvSpPr>
          <p:spPr>
            <a:xfrm>
              <a:off x="5444641" y="4159250"/>
              <a:ext cx="291510" cy="178381"/>
            </a:xfrm>
            <a:prstGeom prst="upArrow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D6D2041-D7DF-39A3-BD27-30C2C7F5E163}"/>
                </a:ext>
              </a:extLst>
            </p:cNvPr>
            <p:cNvSpPr txBox="1"/>
            <p:nvPr/>
          </p:nvSpPr>
          <p:spPr>
            <a:xfrm>
              <a:off x="4976877" y="4287048"/>
              <a:ext cx="123563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model</a:t>
              </a:r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B5D70012-1095-E378-9EF5-DF8A0D5C0AD0}"/>
              </a:ext>
            </a:extLst>
          </p:cNvPr>
          <p:cNvGrpSpPr/>
          <p:nvPr/>
        </p:nvGrpSpPr>
        <p:grpSpPr>
          <a:xfrm>
            <a:off x="309419" y="4734704"/>
            <a:ext cx="11571365" cy="1571654"/>
            <a:chOff x="180827" y="4734704"/>
            <a:chExt cx="11571365" cy="157165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50FEB9A-9D71-C4D7-78F6-7F1D2CC433C5}"/>
                </a:ext>
              </a:extLst>
            </p:cNvPr>
            <p:cNvSpPr/>
            <p:nvPr/>
          </p:nvSpPr>
          <p:spPr>
            <a:xfrm>
              <a:off x="180827" y="4734704"/>
              <a:ext cx="11571365" cy="154991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FCD16C-3798-36F4-000C-AE0AF5836605}"/>
                </a:ext>
              </a:extLst>
            </p:cNvPr>
            <p:cNvSpPr txBox="1"/>
            <p:nvPr/>
          </p:nvSpPr>
          <p:spPr>
            <a:xfrm>
              <a:off x="6004980" y="5689515"/>
              <a:ext cx="1952952" cy="36933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send a task request </a:t>
              </a:r>
            </a:p>
          </p:txBody>
        </p:sp>
        <p:sp>
          <p:nvSpPr>
            <p:cNvPr id="23" name="Right Arrow 22">
              <a:extLst>
                <a:ext uri="{FF2B5EF4-FFF2-40B4-BE49-F238E27FC236}">
                  <a16:creationId xmlns:a16="http://schemas.microsoft.com/office/drawing/2014/main" id="{FBF269BD-B3FA-11B3-375C-7FFDEEA1C9F0}"/>
                </a:ext>
              </a:extLst>
            </p:cNvPr>
            <p:cNvSpPr/>
            <p:nvPr/>
          </p:nvSpPr>
          <p:spPr>
            <a:xfrm>
              <a:off x="6004980" y="4845004"/>
              <a:ext cx="2526934" cy="1124131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Transmit behavioural</a:t>
              </a:r>
              <a:b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prompts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09A8F97-6BD7-DB8F-C1F7-88FC3179C4ED}"/>
                </a:ext>
              </a:extLst>
            </p:cNvPr>
            <p:cNvSpPr txBox="1"/>
            <p:nvPr/>
          </p:nvSpPr>
          <p:spPr>
            <a:xfrm>
              <a:off x="180827" y="5611442"/>
              <a:ext cx="4244584" cy="67470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r>
                <a:rPr lang="en-US" dirty="0">
                  <a:latin typeface="Century Schoolbook" panose="02040604050505020304" pitchFamily="18" charset="0"/>
                </a:rPr>
                <a:t>Level C. </a:t>
              </a:r>
              <a:br>
                <a:rPr lang="en-US" dirty="0">
                  <a:latin typeface="Century Schoolbook" panose="02040604050505020304" pitchFamily="18" charset="0"/>
                </a:rPr>
              </a:br>
              <a:r>
                <a:rPr lang="en-US" dirty="0">
                  <a:latin typeface="Century Schoolbook" panose="02040604050505020304" pitchFamily="18" charset="0"/>
                </a:rPr>
                <a:t>The Effectiveness Problem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8DC6913-2D40-3128-3F1B-7AA75614A11D}"/>
                </a:ext>
              </a:extLst>
            </p:cNvPr>
            <p:cNvSpPr txBox="1"/>
            <p:nvPr/>
          </p:nvSpPr>
          <p:spPr>
            <a:xfrm>
              <a:off x="4291151" y="5733169"/>
              <a:ext cx="1672042" cy="5620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en-US" sz="1200" dirty="0">
                  <a:latin typeface="+mj-lt"/>
                  <a:ea typeface="Roboto Medium" panose="02000000000000000000" pitchFamily="2" charset="0"/>
                </a:rPr>
                <a:t>Human Or AI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FE690E2-FC7D-0FD8-9F1C-C13F351672E2}"/>
                </a:ext>
              </a:extLst>
            </p:cNvPr>
            <p:cNvSpPr txBox="1"/>
            <p:nvPr/>
          </p:nvSpPr>
          <p:spPr>
            <a:xfrm>
              <a:off x="9719147" y="4845004"/>
              <a:ext cx="263361" cy="1131919"/>
            </a:xfrm>
            <a:prstGeom prst="rect">
              <a:avLst/>
            </a:prstGeom>
            <a:solidFill>
              <a:srgbClr val="11646B"/>
            </a:solidFill>
          </p:spPr>
          <p:txBody>
            <a:bodyPr wrap="square" rtlCol="0" anchor="ctr" anchorCtr="1"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endParaRP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API</a:t>
              </a:r>
            </a:p>
            <a:p>
              <a:pPr algn="ctr"/>
              <a:endParaRPr lang="en-US" sz="12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endParaRPr>
            </a:p>
          </p:txBody>
        </p:sp>
        <p:pic>
          <p:nvPicPr>
            <p:cNvPr id="64" name="Graphic 63" descr="Earth globe: Africa and Europe with solid fill">
              <a:extLst>
                <a:ext uri="{FF2B5EF4-FFF2-40B4-BE49-F238E27FC236}">
                  <a16:creationId xmlns:a16="http://schemas.microsoft.com/office/drawing/2014/main" id="{C5824F68-70CE-0FDA-74B8-FB51927E4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733643" y="4939236"/>
              <a:ext cx="914400" cy="9144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B181ED1-D829-4F68-675E-3F31812DCA45}"/>
                </a:ext>
              </a:extLst>
            </p:cNvPr>
            <p:cNvSpPr txBox="1"/>
            <p:nvPr/>
          </p:nvSpPr>
          <p:spPr>
            <a:xfrm>
              <a:off x="10018273" y="5620541"/>
              <a:ext cx="81220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+mj-lt"/>
                </a:rPr>
                <a:t>actions</a:t>
              </a:r>
            </a:p>
          </p:txBody>
        </p:sp>
        <p:sp>
          <p:nvSpPr>
            <p:cNvPr id="11" name="Left-right Arrow 10">
              <a:extLst>
                <a:ext uri="{FF2B5EF4-FFF2-40B4-BE49-F238E27FC236}">
                  <a16:creationId xmlns:a16="http://schemas.microsoft.com/office/drawing/2014/main" id="{EB5C439F-6D15-22A0-94E6-A8AA27F012DC}"/>
                </a:ext>
              </a:extLst>
            </p:cNvPr>
            <p:cNvSpPr/>
            <p:nvPr/>
          </p:nvSpPr>
          <p:spPr>
            <a:xfrm>
              <a:off x="10055704" y="5124963"/>
              <a:ext cx="690205" cy="531058"/>
            </a:xfrm>
            <a:prstGeom prst="leftRightArrow">
              <a:avLst>
                <a:gd name="adj1" fmla="val 62012"/>
                <a:gd name="adj2" fmla="val 2997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lnSpcReduction="1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pic>
          <p:nvPicPr>
            <p:cNvPr id="16" name="Graphic 15" descr="User outline">
              <a:extLst>
                <a:ext uri="{FF2B5EF4-FFF2-40B4-BE49-F238E27FC236}">
                  <a16:creationId xmlns:a16="http://schemas.microsoft.com/office/drawing/2014/main" id="{2F990275-B644-1F40-BE77-DBA086509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221837" y="4970421"/>
              <a:ext cx="914400" cy="914400"/>
            </a:xfrm>
            <a:prstGeom prst="rect">
              <a:avLst/>
            </a:prstGeom>
          </p:spPr>
        </p:pic>
        <p:pic>
          <p:nvPicPr>
            <p:cNvPr id="41" name="Graphic 40" descr="Robot outline">
              <a:extLst>
                <a:ext uri="{FF2B5EF4-FFF2-40B4-BE49-F238E27FC236}">
                  <a16:creationId xmlns:a16="http://schemas.microsoft.com/office/drawing/2014/main" id="{A1D01C6B-2629-27BA-DF5A-33999A952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119535" y="4966506"/>
              <a:ext cx="914400" cy="91440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7D545C3-3193-EC79-2EDF-F57C17A317D9}"/>
                </a:ext>
              </a:extLst>
            </p:cNvPr>
            <p:cNvSpPr txBox="1"/>
            <p:nvPr/>
          </p:nvSpPr>
          <p:spPr>
            <a:xfrm>
              <a:off x="8552391" y="4848253"/>
              <a:ext cx="1154984" cy="1124131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t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GPTs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F91C5E1-FA80-9385-910C-86013BB316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39105" y="5469910"/>
              <a:ext cx="479221" cy="372481"/>
              <a:chOff x="1076445" y="2898694"/>
              <a:chExt cx="760761" cy="591311"/>
            </a:xfrm>
          </p:grpSpPr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1B54B371-40C4-D1E2-D00C-73D00947451A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D3E4F4F6-8B0B-BFEE-761C-80D4A062A305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6F3AA866-162E-4D5F-4655-06E88D7F960C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81C1CBEE-7735-DD4B-2C8C-D2E9BEA5F057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9EA10029-5B7D-7449-768D-B9F5935C35BD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C9D66151-566C-6270-F2B9-495E2A96E518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05918884-CAB0-6233-1689-FD15253B4E66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54E9E3FA-464E-86FB-2BC2-5B9407696788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3B18448B-E2DD-0D76-1F13-0E588BAC13DC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E17BE902-828D-70F3-EF73-1A0181B88E9F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5508297D-B769-2871-1AEA-369F6A205296}"/>
                  </a:ext>
                </a:extLst>
              </p:cNvPr>
              <p:cNvCxnSpPr>
                <a:cxnSpLocks/>
                <a:stCxn id="121" idx="4"/>
                <a:endCxn id="124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B0F3EB56-565D-2DC0-7542-63BDBE80D503}"/>
                  </a:ext>
                </a:extLst>
              </p:cNvPr>
              <p:cNvCxnSpPr>
                <a:cxnSpLocks/>
                <a:stCxn id="121" idx="4"/>
                <a:endCxn id="125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692A0F25-EA41-387B-F6BD-3273AE9B1CEC}"/>
                  </a:ext>
                </a:extLst>
              </p:cNvPr>
              <p:cNvCxnSpPr>
                <a:cxnSpLocks/>
                <a:stCxn id="122" idx="4"/>
                <a:endCxn id="125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BCFACC0B-D642-2CEF-7851-A893FDE2CF40}"/>
                  </a:ext>
                </a:extLst>
              </p:cNvPr>
              <p:cNvCxnSpPr>
                <a:cxnSpLocks/>
                <a:stCxn id="122" idx="4"/>
                <a:endCxn id="126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A9CA2E37-C40A-F9FE-F1C8-3F116128C1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403C31F2-6B9F-A0C9-C7F9-1A71F0C1F1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78F0E770-484E-9A07-0CF6-082403C2EC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5C8F5F49-A6D7-69F4-032B-1F1F2D745C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E1752BAB-C5C0-2640-A05C-75B091FA7F75}"/>
                  </a:ext>
                </a:extLst>
              </p:cNvPr>
              <p:cNvCxnSpPr>
                <a:cxnSpLocks/>
                <a:stCxn id="121" idx="4"/>
                <a:endCxn id="126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13A1BA10-B226-51EF-4A8A-AFAB6E63DB76}"/>
                  </a:ext>
                </a:extLst>
              </p:cNvPr>
              <p:cNvCxnSpPr>
                <a:cxnSpLocks/>
                <a:stCxn id="121" idx="4"/>
                <a:endCxn id="127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75CE1888-6A5B-3FD4-76B2-B06FA5D9F260}"/>
                  </a:ext>
                </a:extLst>
              </p:cNvPr>
              <p:cNvCxnSpPr>
                <a:cxnSpLocks/>
                <a:stCxn id="122" idx="4"/>
                <a:endCxn id="127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30797789-01C0-2E80-EBDB-8C1D015839E6}"/>
                  </a:ext>
                </a:extLst>
              </p:cNvPr>
              <p:cNvCxnSpPr>
                <a:cxnSpLocks/>
                <a:stCxn id="122" idx="4"/>
                <a:endCxn id="124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C38500DF-9DAC-179C-0FA1-AA4A48615618}"/>
                  </a:ext>
                </a:extLst>
              </p:cNvPr>
              <p:cNvCxnSpPr>
                <a:cxnSpLocks/>
                <a:stCxn id="125" idx="0"/>
                <a:endCxn id="123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C5B06B4C-879E-2191-C017-383A31888EFF}"/>
                  </a:ext>
                </a:extLst>
              </p:cNvPr>
              <p:cNvCxnSpPr>
                <a:cxnSpLocks/>
                <a:stCxn id="124" idx="0"/>
                <a:endCxn id="123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6D345815-E564-5409-9BEA-F139643BE3AC}"/>
                  </a:ext>
                </a:extLst>
              </p:cNvPr>
              <p:cNvCxnSpPr>
                <a:cxnSpLocks/>
                <a:stCxn id="129" idx="0"/>
                <a:endCxn id="126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F6C3C71D-03C7-E855-76F9-5D646BE60C67}"/>
                  </a:ext>
                </a:extLst>
              </p:cNvPr>
              <p:cNvCxnSpPr>
                <a:cxnSpLocks/>
                <a:stCxn id="129" idx="0"/>
                <a:endCxn id="127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84EAABFE-CAC2-E72A-743C-071DD02A6AA9}"/>
                  </a:ext>
                </a:extLst>
              </p:cNvPr>
              <p:cNvCxnSpPr>
                <a:cxnSpLocks/>
                <a:stCxn id="124" idx="4"/>
                <a:endCxn id="129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FAC0A52F-6A6C-5137-2A85-0C890B14A3D2}"/>
                  </a:ext>
                </a:extLst>
              </p:cNvPr>
              <p:cNvCxnSpPr>
                <a:cxnSpLocks/>
                <a:stCxn id="130" idx="0"/>
                <a:endCxn id="127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365A6C20-6DBB-6006-D5BD-4632BFA6B189}"/>
                  </a:ext>
                </a:extLst>
              </p:cNvPr>
              <p:cNvCxnSpPr>
                <a:cxnSpLocks/>
                <a:stCxn id="126" idx="4"/>
                <a:endCxn id="130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13F04E0A-0671-46A7-685D-C424886C1AE9}"/>
                  </a:ext>
                </a:extLst>
              </p:cNvPr>
              <p:cNvCxnSpPr>
                <a:cxnSpLocks/>
                <a:stCxn id="125" idx="4"/>
                <a:endCxn id="130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097E6E6B-289B-BA45-E64A-FD36A1373243}"/>
                  </a:ext>
                </a:extLst>
              </p:cNvPr>
              <p:cNvCxnSpPr>
                <a:cxnSpLocks/>
                <a:stCxn id="124" idx="4"/>
                <a:endCxn id="128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89A4DBB7-8762-F533-B622-545B110C63E0}"/>
                  </a:ext>
                </a:extLst>
              </p:cNvPr>
              <p:cNvCxnSpPr>
                <a:cxnSpLocks/>
                <a:stCxn id="124" idx="4"/>
                <a:endCxn id="130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C7896204-CB65-128C-C01C-CE2C01A590CA}"/>
                  </a:ext>
                </a:extLst>
              </p:cNvPr>
              <p:cNvCxnSpPr>
                <a:cxnSpLocks/>
                <a:stCxn id="128" idx="0"/>
                <a:endCxn id="127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BB03A200-9624-2968-55A0-F8ABDD4A785C}"/>
                  </a:ext>
                </a:extLst>
              </p:cNvPr>
              <p:cNvCxnSpPr>
                <a:cxnSpLocks/>
                <a:stCxn id="128" idx="0"/>
                <a:endCxn id="126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5" name="Up Arrow 154">
              <a:extLst>
                <a:ext uri="{FF2B5EF4-FFF2-40B4-BE49-F238E27FC236}">
                  <a16:creationId xmlns:a16="http://schemas.microsoft.com/office/drawing/2014/main" id="{3D91ABD6-4724-4205-77A2-134E61B5888E}"/>
                </a:ext>
              </a:extLst>
            </p:cNvPr>
            <p:cNvSpPr/>
            <p:nvPr/>
          </p:nvSpPr>
          <p:spPr>
            <a:xfrm>
              <a:off x="8984113" y="5901731"/>
              <a:ext cx="291510" cy="178381"/>
            </a:xfrm>
            <a:prstGeom prst="upArrow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38049F54-C0CE-8016-65EB-9F9D35CD6789}"/>
                </a:ext>
              </a:extLst>
            </p:cNvPr>
            <p:cNvSpPr txBox="1"/>
            <p:nvPr/>
          </p:nvSpPr>
          <p:spPr>
            <a:xfrm>
              <a:off x="8543340" y="6029359"/>
              <a:ext cx="11670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models</a:t>
              </a:r>
            </a:p>
          </p:txBody>
        </p: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B28A94E2-CE4B-9983-1308-4B5AF62AF1B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75248" y="5472199"/>
              <a:ext cx="479221" cy="372481"/>
              <a:chOff x="1076445" y="2898694"/>
              <a:chExt cx="760761" cy="591311"/>
            </a:xfrm>
          </p:grpSpPr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0301CE21-E305-78F3-A7B6-8E57B496D9F6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9EFF34F5-F71C-966E-B6FC-8479DC4F4BA9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48B6838C-5F2E-73AF-0847-664A317C8C4D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1DC36C83-99ED-66D4-4897-320568DF5813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31A4145D-913D-BCBB-FAA8-E0AE00F8059A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9AF045B8-003E-10D9-5470-B2F898E033C6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07D66868-80ED-3063-0A72-28875186F37D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BE965A3F-5C4E-0BBA-2D37-CD2A233CA7CA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53600CE3-D8D0-5E90-712E-1ED68EF63DC7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C8ED31CB-A5C7-EEE5-B953-311ED2D70520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F0427190-440C-DB9A-3B30-33BB5F53BC09}"/>
                  </a:ext>
                </a:extLst>
              </p:cNvPr>
              <p:cNvCxnSpPr>
                <a:cxnSpLocks/>
                <a:stCxn id="158" idx="4"/>
                <a:endCxn id="161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10396F15-B181-6621-5198-B250F0203420}"/>
                  </a:ext>
                </a:extLst>
              </p:cNvPr>
              <p:cNvCxnSpPr>
                <a:cxnSpLocks/>
                <a:stCxn id="158" idx="4"/>
                <a:endCxn id="162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1818C858-70C6-E5EE-AF19-3D5CB2BA0771}"/>
                  </a:ext>
                </a:extLst>
              </p:cNvPr>
              <p:cNvCxnSpPr>
                <a:cxnSpLocks/>
                <a:stCxn id="159" idx="4"/>
                <a:endCxn id="162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00DF29AB-514E-6DAA-99D7-8F90B828D27B}"/>
                  </a:ext>
                </a:extLst>
              </p:cNvPr>
              <p:cNvCxnSpPr>
                <a:cxnSpLocks/>
                <a:stCxn id="159" idx="4"/>
                <a:endCxn id="163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EC54EF91-58DA-A652-CB88-F2DB7B5DC7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DE15AD57-B6A1-F0A5-A4F6-AD25DB6B74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A44667CD-3167-3791-57E9-DFC148D301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6B02CA26-F8E9-29B2-C673-F9E1F39494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14E532E-98D5-1A8B-507E-F17814F3D411}"/>
                  </a:ext>
                </a:extLst>
              </p:cNvPr>
              <p:cNvCxnSpPr>
                <a:cxnSpLocks/>
                <a:stCxn id="158" idx="4"/>
                <a:endCxn id="163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070D178C-4BE2-F2E4-D2C7-D3983CCD168D}"/>
                  </a:ext>
                </a:extLst>
              </p:cNvPr>
              <p:cNvCxnSpPr>
                <a:cxnSpLocks/>
                <a:stCxn id="158" idx="4"/>
                <a:endCxn id="164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76402B4-0CE8-146C-221A-A651A09299B5}"/>
                  </a:ext>
                </a:extLst>
              </p:cNvPr>
              <p:cNvCxnSpPr>
                <a:cxnSpLocks/>
                <a:stCxn id="159" idx="4"/>
                <a:endCxn id="164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A02CFF4E-8165-0301-D35D-3CD6A1DC393C}"/>
                  </a:ext>
                </a:extLst>
              </p:cNvPr>
              <p:cNvCxnSpPr>
                <a:cxnSpLocks/>
                <a:stCxn id="159" idx="4"/>
                <a:endCxn id="161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20957D81-6890-FEC3-2220-A8D29713DC71}"/>
                  </a:ext>
                </a:extLst>
              </p:cNvPr>
              <p:cNvCxnSpPr>
                <a:cxnSpLocks/>
                <a:stCxn id="162" idx="0"/>
                <a:endCxn id="160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2841D94D-0860-9F3C-9B02-6D4010FB1DF3}"/>
                  </a:ext>
                </a:extLst>
              </p:cNvPr>
              <p:cNvCxnSpPr>
                <a:cxnSpLocks/>
                <a:stCxn id="161" idx="0"/>
                <a:endCxn id="160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7863D243-6929-9D8D-11D2-41986DDE3C0F}"/>
                  </a:ext>
                </a:extLst>
              </p:cNvPr>
              <p:cNvCxnSpPr>
                <a:cxnSpLocks/>
                <a:stCxn id="166" idx="0"/>
                <a:endCxn id="163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FBC11584-C5DB-DAFC-7A4C-2B116767D999}"/>
                  </a:ext>
                </a:extLst>
              </p:cNvPr>
              <p:cNvCxnSpPr>
                <a:cxnSpLocks/>
                <a:stCxn id="166" idx="0"/>
                <a:endCxn id="164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C2B8579A-5D9C-B3C0-B0DD-962CE57508E5}"/>
                  </a:ext>
                </a:extLst>
              </p:cNvPr>
              <p:cNvCxnSpPr>
                <a:cxnSpLocks/>
                <a:stCxn id="161" idx="4"/>
                <a:endCxn id="166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C96D2116-621C-5FBF-1DF3-38440424B781}"/>
                  </a:ext>
                </a:extLst>
              </p:cNvPr>
              <p:cNvCxnSpPr>
                <a:cxnSpLocks/>
                <a:stCxn id="167" idx="0"/>
                <a:endCxn id="164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84BA497-9ECF-6880-91EC-4C356C743807}"/>
                  </a:ext>
                </a:extLst>
              </p:cNvPr>
              <p:cNvCxnSpPr>
                <a:cxnSpLocks/>
                <a:stCxn id="163" idx="4"/>
                <a:endCxn id="167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184ADE1A-816B-F15B-2BB3-8CFDBBD1A457}"/>
                  </a:ext>
                </a:extLst>
              </p:cNvPr>
              <p:cNvCxnSpPr>
                <a:cxnSpLocks/>
                <a:stCxn id="162" idx="4"/>
                <a:endCxn id="167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41039AAD-C2A3-AADF-2A34-0E1883068138}"/>
                  </a:ext>
                </a:extLst>
              </p:cNvPr>
              <p:cNvCxnSpPr>
                <a:cxnSpLocks/>
                <a:stCxn id="161" idx="4"/>
                <a:endCxn id="165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5B5E588E-0FE7-1CCE-C749-0D82093D988B}"/>
                  </a:ext>
                </a:extLst>
              </p:cNvPr>
              <p:cNvCxnSpPr>
                <a:cxnSpLocks/>
                <a:stCxn id="161" idx="4"/>
                <a:endCxn id="167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83255699-DACA-E820-19DE-24283DE9AE7D}"/>
                  </a:ext>
                </a:extLst>
              </p:cNvPr>
              <p:cNvCxnSpPr>
                <a:cxnSpLocks/>
                <a:stCxn id="165" idx="0"/>
                <a:endCxn id="164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B53D80C1-A0F7-C114-96F1-546F0C45CB17}"/>
                  </a:ext>
                </a:extLst>
              </p:cNvPr>
              <p:cNvCxnSpPr>
                <a:cxnSpLocks/>
                <a:stCxn id="165" idx="0"/>
                <a:endCxn id="163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5" name="Footer Placeholder 4">
            <a:extLst>
              <a:ext uri="{FF2B5EF4-FFF2-40B4-BE49-F238E27FC236}">
                <a16:creationId xmlns:a16="http://schemas.microsoft.com/office/drawing/2014/main" id="{525A3DAE-0CCB-1FE4-759B-C8EAE6D615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619"/>
            <a:ext cx="4114800" cy="365125"/>
          </a:xfrm>
        </p:spPr>
        <p:txBody>
          <a:bodyPr/>
          <a:lstStyle/>
          <a:p>
            <a:r>
              <a:rPr lang="en-US" dirty="0"/>
              <a:t>© 2023 Picocom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115F5AC-A3A6-5E94-237C-FF88E2D3F813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7312" b="9049"/>
          <a:stretch/>
        </p:blipFill>
        <p:spPr>
          <a:xfrm>
            <a:off x="3316732" y="3052049"/>
            <a:ext cx="1426777" cy="1050663"/>
          </a:xfrm>
          <a:prstGeom prst="rect">
            <a:avLst/>
          </a:prstGeom>
        </p:spPr>
      </p:pic>
      <p:pic>
        <p:nvPicPr>
          <p:cNvPr id="196" name="Graphic 195" descr="Camera outline">
            <a:extLst>
              <a:ext uri="{FF2B5EF4-FFF2-40B4-BE49-F238E27FC236}">
                <a16:creationId xmlns:a16="http://schemas.microsoft.com/office/drawing/2014/main" id="{139F04F7-32E3-80B8-9782-023F010CE7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780550" y="3354917"/>
            <a:ext cx="519122" cy="519122"/>
          </a:xfrm>
          <a:prstGeom prst="rect">
            <a:avLst/>
          </a:prstGeom>
        </p:spPr>
      </p:pic>
      <p:sp>
        <p:nvSpPr>
          <p:cNvPr id="197" name="TextBox 196">
            <a:extLst>
              <a:ext uri="{FF2B5EF4-FFF2-40B4-BE49-F238E27FC236}">
                <a16:creationId xmlns:a16="http://schemas.microsoft.com/office/drawing/2014/main" id="{208B3EDA-1207-8143-6F61-884D54D3E641}"/>
              </a:ext>
            </a:extLst>
          </p:cNvPr>
          <p:cNvSpPr txBox="1"/>
          <p:nvPr/>
        </p:nvSpPr>
        <p:spPr>
          <a:xfrm>
            <a:off x="9651034" y="4310674"/>
            <a:ext cx="189548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latin typeface="+mj-lt"/>
              </a:rPr>
              <a:t>From DALL-E/</a:t>
            </a:r>
            <a:r>
              <a:rPr lang="en-US" sz="900" dirty="0" err="1">
                <a:latin typeface="+mj-lt"/>
              </a:rPr>
              <a:t>OpenAI</a:t>
            </a:r>
            <a:endParaRPr lang="en-US" sz="900" dirty="0">
              <a:latin typeface="+mj-lt"/>
            </a:endParaRP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313FE493-1A5D-1BA4-5797-31F453F30392}"/>
              </a:ext>
            </a:extLst>
          </p:cNvPr>
          <p:cNvSpPr txBox="1"/>
          <p:nvPr/>
        </p:nvSpPr>
        <p:spPr>
          <a:xfrm>
            <a:off x="3099585" y="4078384"/>
            <a:ext cx="189548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latin typeface="+mj-lt"/>
              </a:rPr>
              <a:t>From DALL-E/</a:t>
            </a:r>
            <a:r>
              <a:rPr lang="en-US" sz="900" dirty="0" err="1">
                <a:latin typeface="+mj-lt"/>
              </a:rPr>
              <a:t>OpenAI</a:t>
            </a:r>
            <a:endParaRPr lang="en-US" sz="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704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" grpId="0"/>
      <p:bldP spid="1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3922A1-BE49-39E5-F6FF-AC99A0770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 Communications: further gains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AE425-6026-BD9B-6F2B-852D12DD1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5C95C-4EB9-D031-6FB5-7B3222D7CF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2023 Picocom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98A22B-540E-FB95-D00A-6C53C81EBAF4}"/>
              </a:ext>
            </a:extLst>
          </p:cNvPr>
          <p:cNvSpPr/>
          <p:nvPr/>
        </p:nvSpPr>
        <p:spPr>
          <a:xfrm>
            <a:off x="369621" y="2274570"/>
            <a:ext cx="11459596" cy="2007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endParaRPr lang="en-US" sz="1600" dirty="0">
              <a:solidFill>
                <a:schemeClr val="tx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C9D6F43F-E064-4266-BA68-0E3553F9EB4E}"/>
              </a:ext>
            </a:extLst>
          </p:cNvPr>
          <p:cNvSpPr/>
          <p:nvPr/>
        </p:nvSpPr>
        <p:spPr>
          <a:xfrm>
            <a:off x="4854925" y="2741572"/>
            <a:ext cx="2538360" cy="1124131"/>
          </a:xfrm>
          <a:prstGeom prst="rightArrow">
            <a:avLst>
              <a:gd name="adj1" fmla="val 50000"/>
              <a:gd name="adj2" fmla="val 3271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Transmit “meaning”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50AC7F4A-752C-7D55-4234-0688EA65CED5}"/>
              </a:ext>
            </a:extLst>
          </p:cNvPr>
          <p:cNvSpPr txBox="1"/>
          <p:nvPr/>
        </p:nvSpPr>
        <p:spPr>
          <a:xfrm>
            <a:off x="2567587" y="5964335"/>
            <a:ext cx="71130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e.g. </a:t>
            </a:r>
            <a:r>
              <a:rPr lang="en-GB" sz="1200" dirty="0">
                <a:effectLst/>
              </a:rPr>
              <a:t>H. </a:t>
            </a:r>
            <a:r>
              <a:rPr lang="en-GB" sz="1200" dirty="0" err="1">
                <a:effectLst/>
              </a:rPr>
              <a:t>Xie</a:t>
            </a:r>
            <a:r>
              <a:rPr lang="en-GB" sz="1200" dirty="0">
                <a:effectLst/>
              </a:rPr>
              <a:t>, Z. Qin, G. Y. Li, and B.-H. </a:t>
            </a:r>
            <a:r>
              <a:rPr lang="en-GB" sz="1200" dirty="0" err="1">
                <a:effectLst/>
              </a:rPr>
              <a:t>Juang</a:t>
            </a:r>
            <a:r>
              <a:rPr lang="en-GB" sz="1200" dirty="0">
                <a:effectLst/>
              </a:rPr>
              <a:t>, ‘Deep Learning Enabled Semantic Communication Systems’,</a:t>
            </a:r>
            <a:br>
              <a:rPr lang="en-GB" sz="1200" dirty="0">
                <a:effectLst/>
              </a:rPr>
            </a:br>
            <a:r>
              <a:rPr lang="en-GB" sz="1200" dirty="0">
                <a:effectLst/>
              </a:rPr>
              <a:t>        </a:t>
            </a:r>
            <a:r>
              <a:rPr lang="en-GB" sz="1200" i="1" dirty="0">
                <a:effectLst/>
              </a:rPr>
              <a:t>IEEE Trans. Signal Process.</a:t>
            </a:r>
            <a:r>
              <a:rPr lang="en-GB" sz="1200" dirty="0">
                <a:effectLst/>
              </a:rPr>
              <a:t>, vol. 69, pp. 2663–2675, 2021, </a:t>
            </a:r>
            <a:r>
              <a:rPr lang="en-GB" sz="1200" dirty="0" err="1">
                <a:effectLst/>
              </a:rPr>
              <a:t>doi</a:t>
            </a:r>
            <a:r>
              <a:rPr lang="en-GB" sz="1200" dirty="0">
                <a:effectLst/>
              </a:rPr>
              <a:t>: </a:t>
            </a:r>
            <a:r>
              <a:rPr lang="en-GB" sz="1200" dirty="0">
                <a:effectLst/>
                <a:hlinkClick r:id="rId2"/>
              </a:rPr>
              <a:t>10.1109/TSP.2021.3071210</a:t>
            </a:r>
            <a:r>
              <a:rPr lang="en-GB" sz="1200" dirty="0">
                <a:effectLst/>
              </a:rPr>
              <a:t>.</a:t>
            </a:r>
          </a:p>
        </p:txBody>
      </p: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561083DB-377B-F5EA-F757-9AAEBE2F571E}"/>
              </a:ext>
            </a:extLst>
          </p:cNvPr>
          <p:cNvGrpSpPr/>
          <p:nvPr/>
        </p:nvGrpSpPr>
        <p:grpSpPr>
          <a:xfrm>
            <a:off x="2661189" y="2534502"/>
            <a:ext cx="2163881" cy="1538055"/>
            <a:chOff x="2746428" y="2534502"/>
            <a:chExt cx="2163881" cy="1538055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9A58042-475A-AC26-F5AE-0E28FE7D2DAB}"/>
                </a:ext>
              </a:extLst>
            </p:cNvPr>
            <p:cNvSpPr txBox="1"/>
            <p:nvPr/>
          </p:nvSpPr>
          <p:spPr>
            <a:xfrm>
              <a:off x="2746428" y="2534502"/>
              <a:ext cx="1627846" cy="1538055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b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Semantic and channel encoding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6678B2-C48D-5C63-9ED7-3C61D2F176A8}"/>
                </a:ext>
              </a:extLst>
            </p:cNvPr>
            <p:cNvSpPr txBox="1"/>
            <p:nvPr/>
          </p:nvSpPr>
          <p:spPr>
            <a:xfrm>
              <a:off x="3117285" y="2682002"/>
              <a:ext cx="886244" cy="871381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txBody>
            <a:bodyPr wrap="square" rtlCol="0" anchor="t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Priors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A1950C1-BA53-BBED-F65E-92F745B370B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14585" y="3004483"/>
              <a:ext cx="479221" cy="372481"/>
              <a:chOff x="1076445" y="2898694"/>
              <a:chExt cx="760761" cy="591311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E0309C3-BDEE-EA09-6B64-C1ECB21CBD8F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3F8BFA7-0CC4-9FA3-003D-88DAD50E2EF5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48E36ECF-12DF-5BE0-B437-2185F86E1F09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D7F2833D-94EA-F5E2-29B2-74F3A3F3637D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6835EC7B-743F-B408-63BE-835D7AB550DB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611A1A3-0D43-6B58-4046-BDD2140CA1D9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7BDB26A-3847-C88E-104D-18F5B0CAB9BE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B1DDE3A-B00C-B3EE-A441-AC16FBA35948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C3AD5DC-8B66-CBE2-7EB0-EF6E9659A112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DB66FF2F-6D7D-242B-EFC6-4DF956DF57FA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32628651-20BB-37CE-091F-6D3DA52D79D9}"/>
                  </a:ext>
                </a:extLst>
              </p:cNvPr>
              <p:cNvCxnSpPr>
                <a:cxnSpLocks/>
                <a:stCxn id="56" idx="4"/>
                <a:endCxn id="59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A568FFC0-345D-2AE0-22F4-0A320F4C9A42}"/>
                  </a:ext>
                </a:extLst>
              </p:cNvPr>
              <p:cNvCxnSpPr>
                <a:cxnSpLocks/>
                <a:stCxn id="56" idx="4"/>
                <a:endCxn id="60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3F00C313-F452-57FF-BDA3-31D1EEB0E6BC}"/>
                  </a:ext>
                </a:extLst>
              </p:cNvPr>
              <p:cNvCxnSpPr>
                <a:cxnSpLocks/>
                <a:stCxn id="57" idx="4"/>
                <a:endCxn id="60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BCBD077D-DEDA-20EF-8B50-59A444FDBAB4}"/>
                  </a:ext>
                </a:extLst>
              </p:cNvPr>
              <p:cNvCxnSpPr>
                <a:cxnSpLocks/>
                <a:stCxn id="57" idx="4"/>
                <a:endCxn id="61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3802CFB5-0249-0A5D-B886-333EDF9B9A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74BE8E14-374B-1F17-21A0-C1DCE3176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E46CA0AA-93AA-6C0C-81BB-357209F91C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484FADE-8286-B2E3-9B89-F3D6919B2C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34690E30-A3A8-1083-0A80-215D8E338473}"/>
                  </a:ext>
                </a:extLst>
              </p:cNvPr>
              <p:cNvCxnSpPr>
                <a:cxnSpLocks/>
                <a:stCxn id="56" idx="4"/>
                <a:endCxn id="61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2592034C-538A-4EA6-EE81-2FA95775BACC}"/>
                  </a:ext>
                </a:extLst>
              </p:cNvPr>
              <p:cNvCxnSpPr>
                <a:cxnSpLocks/>
                <a:stCxn id="56" idx="4"/>
                <a:endCxn id="62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C16781D1-CA9A-1EFC-2C33-DCA39A6AEB67}"/>
                  </a:ext>
                </a:extLst>
              </p:cNvPr>
              <p:cNvCxnSpPr>
                <a:cxnSpLocks/>
                <a:stCxn id="57" idx="4"/>
                <a:endCxn id="62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E743329D-3CC4-B7EA-79D0-74E9FA1AC9E5}"/>
                  </a:ext>
                </a:extLst>
              </p:cNvPr>
              <p:cNvCxnSpPr>
                <a:cxnSpLocks/>
                <a:stCxn id="57" idx="4"/>
                <a:endCxn id="59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9F20CD8B-F970-67AC-0173-E24CA71F4397}"/>
                  </a:ext>
                </a:extLst>
              </p:cNvPr>
              <p:cNvCxnSpPr>
                <a:cxnSpLocks/>
                <a:stCxn id="60" idx="0"/>
                <a:endCxn id="58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A751072-3B5E-4BAE-C6E5-9F28DE178E24}"/>
                  </a:ext>
                </a:extLst>
              </p:cNvPr>
              <p:cNvCxnSpPr>
                <a:cxnSpLocks/>
                <a:stCxn id="59" idx="0"/>
                <a:endCxn id="58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35DCC476-8AAC-B0B9-9699-D84412114C44}"/>
                  </a:ext>
                </a:extLst>
              </p:cNvPr>
              <p:cNvCxnSpPr>
                <a:cxnSpLocks/>
                <a:stCxn id="64" idx="0"/>
                <a:endCxn id="61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99CF2ED5-1234-1A4F-3C0F-1A690497019D}"/>
                  </a:ext>
                </a:extLst>
              </p:cNvPr>
              <p:cNvCxnSpPr>
                <a:cxnSpLocks/>
                <a:stCxn id="64" idx="0"/>
                <a:endCxn id="62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75CEC5BF-A0B8-40F8-87CF-CA4739B068ED}"/>
                  </a:ext>
                </a:extLst>
              </p:cNvPr>
              <p:cNvCxnSpPr>
                <a:cxnSpLocks/>
                <a:stCxn id="59" idx="4"/>
                <a:endCxn id="64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E0B9AB44-84E4-9247-F906-B3ABB1D46504}"/>
                  </a:ext>
                </a:extLst>
              </p:cNvPr>
              <p:cNvCxnSpPr>
                <a:cxnSpLocks/>
                <a:stCxn id="65" idx="0"/>
                <a:endCxn id="62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3151B24F-D039-0B6B-E6C6-198EB21FAEC0}"/>
                  </a:ext>
                </a:extLst>
              </p:cNvPr>
              <p:cNvCxnSpPr>
                <a:cxnSpLocks/>
                <a:stCxn id="61" idx="4"/>
                <a:endCxn id="65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BEFFF8E4-39C7-BE69-EF34-2B2B09CB84FB}"/>
                  </a:ext>
                </a:extLst>
              </p:cNvPr>
              <p:cNvCxnSpPr>
                <a:cxnSpLocks/>
                <a:stCxn id="60" idx="4"/>
                <a:endCxn id="65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C40C0546-CA7E-C603-EEEB-6FE8DBAA1548}"/>
                  </a:ext>
                </a:extLst>
              </p:cNvPr>
              <p:cNvCxnSpPr>
                <a:cxnSpLocks/>
                <a:stCxn id="59" idx="4"/>
                <a:endCxn id="63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0A4EA1BC-F4A8-3FAB-BD1A-C4FB0FF653AC}"/>
                  </a:ext>
                </a:extLst>
              </p:cNvPr>
              <p:cNvCxnSpPr>
                <a:cxnSpLocks/>
                <a:stCxn id="59" idx="4"/>
                <a:endCxn id="65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514C3697-D4BD-9F59-22A4-FAD7BC852261}"/>
                  </a:ext>
                </a:extLst>
              </p:cNvPr>
              <p:cNvCxnSpPr>
                <a:cxnSpLocks/>
                <a:stCxn id="63" idx="0"/>
                <a:endCxn id="62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CF3EFB8F-84CF-D719-9BB3-B0DFA18DF2F2}"/>
                  </a:ext>
                </a:extLst>
              </p:cNvPr>
              <p:cNvCxnSpPr>
                <a:cxnSpLocks/>
                <a:stCxn id="63" idx="0"/>
                <a:endCxn id="61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Trapezium 135">
              <a:extLst>
                <a:ext uri="{FF2B5EF4-FFF2-40B4-BE49-F238E27FC236}">
                  <a16:creationId xmlns:a16="http://schemas.microsoft.com/office/drawing/2014/main" id="{85B62569-6536-DC81-E515-B856A7A47ECB}"/>
                </a:ext>
              </a:extLst>
            </p:cNvPr>
            <p:cNvSpPr/>
            <p:nvPr/>
          </p:nvSpPr>
          <p:spPr>
            <a:xfrm rot="5400000">
              <a:off x="3891181" y="3053429"/>
              <a:ext cx="1523906" cy="514350"/>
            </a:xfrm>
            <a:prstGeom prst="trapezoid">
              <a:avLst>
                <a:gd name="adj" fmla="val 938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EFE60C9C-2663-75D0-1A1B-609847917C61}"/>
              </a:ext>
            </a:extLst>
          </p:cNvPr>
          <p:cNvSpPr txBox="1"/>
          <p:nvPr/>
        </p:nvSpPr>
        <p:spPr>
          <a:xfrm>
            <a:off x="5151117" y="3645249"/>
            <a:ext cx="17837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j-lt"/>
              </a:rPr>
              <a:t>Wireless Channel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349E6663-F1E7-4F61-93B6-B9E7758C1E96}"/>
              </a:ext>
            </a:extLst>
          </p:cNvPr>
          <p:cNvGrpSpPr/>
          <p:nvPr/>
        </p:nvGrpSpPr>
        <p:grpSpPr>
          <a:xfrm>
            <a:off x="7411332" y="2541576"/>
            <a:ext cx="2172037" cy="1539020"/>
            <a:chOff x="7496571" y="2541576"/>
            <a:chExt cx="2172037" cy="1539020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CB36DF5F-A183-EFB4-0428-F913F8357D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85620" y="2919727"/>
              <a:ext cx="479221" cy="372481"/>
              <a:chOff x="1076445" y="2898694"/>
              <a:chExt cx="760761" cy="591311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0FC8C4B1-9949-7FBE-3879-3A8BB7B2C4E1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63C369FA-A0FD-0EFA-1BE0-0FBF613669BB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54A5C93B-05A4-C5B8-87BE-D345D9AAC962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26BCA766-822D-B845-F6CD-BAA6C6A2D8CC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F319766E-50C0-5DA1-D314-ED40999D4E3B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AB4428E2-869B-B4DD-821A-A14B205FAE08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49ADF90F-A12F-EBF4-B787-53B92CB929C7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D256D959-162A-C2DB-2269-B9ACA00C083E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4EA2F647-30E3-01E1-58DE-7F71D31C66DF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F401473C-1E65-AB9C-514C-134D6710ED86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ED55E459-BC6A-7B9A-3113-D47C9C30F465}"/>
                  </a:ext>
                </a:extLst>
              </p:cNvPr>
              <p:cNvCxnSpPr>
                <a:cxnSpLocks/>
                <a:stCxn id="96" idx="4"/>
                <a:endCxn id="99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A67B4C90-BB5A-A94A-25EE-F854C2482B57}"/>
                  </a:ext>
                </a:extLst>
              </p:cNvPr>
              <p:cNvCxnSpPr>
                <a:cxnSpLocks/>
                <a:stCxn id="96" idx="4"/>
                <a:endCxn id="100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F2E70A08-A02F-6643-9354-7BB3B9C99D6C}"/>
                  </a:ext>
                </a:extLst>
              </p:cNvPr>
              <p:cNvCxnSpPr>
                <a:cxnSpLocks/>
                <a:stCxn id="97" idx="4"/>
                <a:endCxn id="100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AFB79228-1773-898D-6AD4-F5CF6D4099A0}"/>
                  </a:ext>
                </a:extLst>
              </p:cNvPr>
              <p:cNvCxnSpPr>
                <a:cxnSpLocks/>
                <a:stCxn id="97" idx="4"/>
                <a:endCxn id="101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87743540-C69E-5915-12A6-9301083A1B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7A995EB2-AD05-3A34-0653-AB42A0B3A4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72D4443C-2350-60D9-D8F4-C3CE187D95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0AEC88-BC1F-D376-C1CB-8F14955F7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D22357F3-FC57-52CD-48A5-AA98298548F6}"/>
                  </a:ext>
                </a:extLst>
              </p:cNvPr>
              <p:cNvCxnSpPr>
                <a:cxnSpLocks/>
                <a:stCxn id="96" idx="4"/>
                <a:endCxn id="101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17A64EB7-27C3-CA7C-F48F-673EE2B5EC5E}"/>
                  </a:ext>
                </a:extLst>
              </p:cNvPr>
              <p:cNvCxnSpPr>
                <a:cxnSpLocks/>
                <a:stCxn id="96" idx="4"/>
                <a:endCxn id="102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C6B80D52-00A9-5621-C4E4-3E92696F82B9}"/>
                  </a:ext>
                </a:extLst>
              </p:cNvPr>
              <p:cNvCxnSpPr>
                <a:cxnSpLocks/>
                <a:stCxn id="97" idx="4"/>
                <a:endCxn id="102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0673A72E-7E5B-4053-65E3-34D459EF84B7}"/>
                  </a:ext>
                </a:extLst>
              </p:cNvPr>
              <p:cNvCxnSpPr>
                <a:cxnSpLocks/>
                <a:stCxn id="97" idx="4"/>
                <a:endCxn id="99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54FF0ECC-8C98-DB89-1409-C2E3743C2C2B}"/>
                  </a:ext>
                </a:extLst>
              </p:cNvPr>
              <p:cNvCxnSpPr>
                <a:cxnSpLocks/>
                <a:stCxn id="100" idx="0"/>
                <a:endCxn id="98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4D3B9E80-3C6B-FE9C-05B7-833DFE433979}"/>
                  </a:ext>
                </a:extLst>
              </p:cNvPr>
              <p:cNvCxnSpPr>
                <a:cxnSpLocks/>
                <a:stCxn id="99" idx="0"/>
                <a:endCxn id="98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EF8753DB-AC70-F831-8533-0FC6CDEDBA67}"/>
                  </a:ext>
                </a:extLst>
              </p:cNvPr>
              <p:cNvCxnSpPr>
                <a:cxnSpLocks/>
                <a:stCxn id="104" idx="0"/>
                <a:endCxn id="101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86814C4A-CD9A-6E1F-88E0-B78C04E691E7}"/>
                  </a:ext>
                </a:extLst>
              </p:cNvPr>
              <p:cNvCxnSpPr>
                <a:cxnSpLocks/>
                <a:stCxn id="104" idx="0"/>
                <a:endCxn id="102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67B06C20-A6E9-DDFC-A760-F6DDAEE48D0F}"/>
                  </a:ext>
                </a:extLst>
              </p:cNvPr>
              <p:cNvCxnSpPr>
                <a:cxnSpLocks/>
                <a:stCxn id="99" idx="4"/>
                <a:endCxn id="104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19246E04-E1F0-B59D-A697-383A9FA2F6F6}"/>
                  </a:ext>
                </a:extLst>
              </p:cNvPr>
              <p:cNvCxnSpPr>
                <a:cxnSpLocks/>
                <a:stCxn id="105" idx="0"/>
                <a:endCxn id="102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837D27CE-6C8F-4AF7-75DD-95FD6E00C4C9}"/>
                  </a:ext>
                </a:extLst>
              </p:cNvPr>
              <p:cNvCxnSpPr>
                <a:cxnSpLocks/>
                <a:stCxn id="101" idx="4"/>
                <a:endCxn id="105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36FB45A5-0D53-4CBE-3089-C00B09672AB3}"/>
                  </a:ext>
                </a:extLst>
              </p:cNvPr>
              <p:cNvCxnSpPr>
                <a:cxnSpLocks/>
                <a:stCxn id="100" idx="4"/>
                <a:endCxn id="105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6E34D92E-41A0-1DB4-FA0D-6CB823BF6B53}"/>
                  </a:ext>
                </a:extLst>
              </p:cNvPr>
              <p:cNvCxnSpPr>
                <a:cxnSpLocks/>
                <a:stCxn id="99" idx="4"/>
                <a:endCxn id="103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938F2238-7284-718E-E9C1-0CA578F40AD3}"/>
                  </a:ext>
                </a:extLst>
              </p:cNvPr>
              <p:cNvCxnSpPr>
                <a:cxnSpLocks/>
                <a:stCxn id="99" idx="4"/>
                <a:endCxn id="105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4624A966-A92F-3781-162D-6D5498CD6B53}"/>
                  </a:ext>
                </a:extLst>
              </p:cNvPr>
              <p:cNvCxnSpPr>
                <a:cxnSpLocks/>
                <a:stCxn id="103" idx="0"/>
                <a:endCxn id="102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5E8D7A07-472E-D682-9E5F-75AF3D4E57FE}"/>
                  </a:ext>
                </a:extLst>
              </p:cNvPr>
              <p:cNvCxnSpPr>
                <a:cxnSpLocks/>
                <a:stCxn id="103" idx="0"/>
                <a:endCxn id="101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A8E93ECA-1641-9134-7F60-60BA92A7CF38}"/>
                </a:ext>
              </a:extLst>
            </p:cNvPr>
            <p:cNvSpPr txBox="1"/>
            <p:nvPr/>
          </p:nvSpPr>
          <p:spPr>
            <a:xfrm>
              <a:off x="8040762" y="2542541"/>
              <a:ext cx="1627846" cy="1538055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b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Semantic and channel decoding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00C62A2C-B701-F430-443D-C10A2AFFF19D}"/>
                </a:ext>
              </a:extLst>
            </p:cNvPr>
            <p:cNvSpPr txBox="1"/>
            <p:nvPr/>
          </p:nvSpPr>
          <p:spPr>
            <a:xfrm>
              <a:off x="8411619" y="2690041"/>
              <a:ext cx="886244" cy="871381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txBody>
            <a:bodyPr wrap="square" rtlCol="0" anchor="t" anchorCtr="1"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Priors</a:t>
              </a:r>
            </a:p>
          </p:txBody>
        </p: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3CC2C793-2EE3-11B7-D3B0-C9559832D4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08919" y="3012522"/>
              <a:ext cx="479221" cy="372481"/>
              <a:chOff x="1076445" y="2898694"/>
              <a:chExt cx="760761" cy="591311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DF645F23-C575-8ED8-823B-337A1DDFF3C3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D930FC77-6F06-E97A-E198-BA261C400D64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D371216C-B743-F73A-7F68-0CB051586E8D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C3A2739F-3462-F559-0436-AF301E6582DB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318EB512-BC9A-3AA7-F22B-8B373EB4AD8A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2862DAF5-D936-A5BA-5DF5-380BEF7DB8FE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11D8117E-0AAE-9B7E-6D92-173C1E0726B6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C3D83C58-476C-3B0C-2FBE-9413895FC15E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5C1E16BB-E10D-02AC-BD6C-22CA57B7B335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6B7D2DE5-6606-2A7D-A052-A0B1175D9AB1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rmAutofit fontScale="25000" lnSpcReduction="20000"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B51FA396-79A1-C8A9-1372-AA2BC6EA1C52}"/>
                  </a:ext>
                </a:extLst>
              </p:cNvPr>
              <p:cNvCxnSpPr>
                <a:cxnSpLocks/>
                <a:stCxn id="141" idx="4"/>
                <a:endCxn id="144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ADEA9A3C-CC61-87A1-030F-19688CEE5EF2}"/>
                  </a:ext>
                </a:extLst>
              </p:cNvPr>
              <p:cNvCxnSpPr>
                <a:cxnSpLocks/>
                <a:stCxn id="141" idx="4"/>
                <a:endCxn id="145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7A9AA39E-DA72-C299-FA1F-C47CA6FB08FB}"/>
                  </a:ext>
                </a:extLst>
              </p:cNvPr>
              <p:cNvCxnSpPr>
                <a:cxnSpLocks/>
                <a:stCxn id="142" idx="4"/>
                <a:endCxn id="145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901A0949-E623-C9AD-8B54-EFD9D5BD887F}"/>
                  </a:ext>
                </a:extLst>
              </p:cNvPr>
              <p:cNvCxnSpPr>
                <a:cxnSpLocks/>
                <a:stCxn id="142" idx="4"/>
                <a:endCxn id="146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F5BB43FC-0330-F57B-3AE4-943CD550DF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91CEA8C1-6094-537C-A1CD-50B49D40D6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119A2873-546F-4EF3-BADB-4361266819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345AC6D7-21F5-73BB-8E03-7EC5BEE48A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60C81939-2E5C-00A5-C832-9259D8F57C01}"/>
                  </a:ext>
                </a:extLst>
              </p:cNvPr>
              <p:cNvCxnSpPr>
                <a:cxnSpLocks/>
                <a:stCxn id="141" idx="4"/>
                <a:endCxn id="146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383679D7-BCED-3360-F76A-CC17E06FC662}"/>
                  </a:ext>
                </a:extLst>
              </p:cNvPr>
              <p:cNvCxnSpPr>
                <a:cxnSpLocks/>
                <a:stCxn id="141" idx="4"/>
                <a:endCxn id="147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8AD404D8-0D09-6A7E-0AD9-A2B80D89FE44}"/>
                  </a:ext>
                </a:extLst>
              </p:cNvPr>
              <p:cNvCxnSpPr>
                <a:cxnSpLocks/>
                <a:stCxn id="142" idx="4"/>
                <a:endCxn id="147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93BA4FE2-E5BB-3769-ABF8-F61BA372E9A8}"/>
                  </a:ext>
                </a:extLst>
              </p:cNvPr>
              <p:cNvCxnSpPr>
                <a:cxnSpLocks/>
                <a:stCxn id="142" idx="4"/>
                <a:endCxn id="144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E6E7E384-8CCC-A464-738B-998BD9FB6864}"/>
                  </a:ext>
                </a:extLst>
              </p:cNvPr>
              <p:cNvCxnSpPr>
                <a:cxnSpLocks/>
                <a:stCxn id="145" idx="0"/>
                <a:endCxn id="143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8AE36FCC-592E-F9E4-D92D-F73AD9406E19}"/>
                  </a:ext>
                </a:extLst>
              </p:cNvPr>
              <p:cNvCxnSpPr>
                <a:cxnSpLocks/>
                <a:stCxn id="144" idx="0"/>
                <a:endCxn id="143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FDF9CA16-377F-084A-028F-F9BE35EB2F0A}"/>
                  </a:ext>
                </a:extLst>
              </p:cNvPr>
              <p:cNvCxnSpPr>
                <a:cxnSpLocks/>
                <a:stCxn id="149" idx="0"/>
                <a:endCxn id="146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B29FB9CB-A49C-791D-8B44-2A9C60AB473B}"/>
                  </a:ext>
                </a:extLst>
              </p:cNvPr>
              <p:cNvCxnSpPr>
                <a:cxnSpLocks/>
                <a:stCxn id="149" idx="0"/>
                <a:endCxn id="147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96569B95-B1BF-4FFD-FE3C-AA98759D680F}"/>
                  </a:ext>
                </a:extLst>
              </p:cNvPr>
              <p:cNvCxnSpPr>
                <a:cxnSpLocks/>
                <a:stCxn id="144" idx="4"/>
                <a:endCxn id="149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AD1E295D-922A-D66D-A1C3-8FE602103695}"/>
                  </a:ext>
                </a:extLst>
              </p:cNvPr>
              <p:cNvCxnSpPr>
                <a:cxnSpLocks/>
                <a:stCxn id="150" idx="0"/>
                <a:endCxn id="147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753CDFDB-3244-B5A6-C6D3-E474190C4F2F}"/>
                  </a:ext>
                </a:extLst>
              </p:cNvPr>
              <p:cNvCxnSpPr>
                <a:cxnSpLocks/>
                <a:stCxn id="146" idx="4"/>
                <a:endCxn id="150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1EB30F7F-A67C-4AE4-398A-4526C1FB2F06}"/>
                  </a:ext>
                </a:extLst>
              </p:cNvPr>
              <p:cNvCxnSpPr>
                <a:cxnSpLocks/>
                <a:stCxn id="145" idx="4"/>
                <a:endCxn id="150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A771D0BE-AC47-FC85-48E3-E9D400751D65}"/>
                  </a:ext>
                </a:extLst>
              </p:cNvPr>
              <p:cNvCxnSpPr>
                <a:cxnSpLocks/>
                <a:stCxn id="144" idx="4"/>
                <a:endCxn id="148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CC3F4401-FA38-5378-B073-544EBE0D60E7}"/>
                  </a:ext>
                </a:extLst>
              </p:cNvPr>
              <p:cNvCxnSpPr>
                <a:cxnSpLocks/>
                <a:stCxn id="144" idx="4"/>
                <a:endCxn id="150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FD1FF641-AFC8-1A41-4A7A-98CB8A98E87B}"/>
                  </a:ext>
                </a:extLst>
              </p:cNvPr>
              <p:cNvCxnSpPr>
                <a:cxnSpLocks/>
                <a:stCxn id="148" idx="0"/>
                <a:endCxn id="147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8940ACB6-AD2E-B883-A7B7-71461015CBF5}"/>
                  </a:ext>
                </a:extLst>
              </p:cNvPr>
              <p:cNvCxnSpPr>
                <a:cxnSpLocks/>
                <a:stCxn id="148" idx="0"/>
                <a:endCxn id="146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5" name="Trapezium 174">
              <a:extLst>
                <a:ext uri="{FF2B5EF4-FFF2-40B4-BE49-F238E27FC236}">
                  <a16:creationId xmlns:a16="http://schemas.microsoft.com/office/drawing/2014/main" id="{05204EAB-215D-512B-EDED-381CDE093DE0}"/>
                </a:ext>
              </a:extLst>
            </p:cNvPr>
            <p:cNvSpPr/>
            <p:nvPr/>
          </p:nvSpPr>
          <p:spPr>
            <a:xfrm rot="16200000" flipH="1">
              <a:off x="6991793" y="3046354"/>
              <a:ext cx="1523906" cy="514350"/>
            </a:xfrm>
            <a:prstGeom prst="trapezoid">
              <a:avLst>
                <a:gd name="adj" fmla="val 938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7617A77B-1D0A-0978-25B7-E2F3DE66B505}"/>
              </a:ext>
            </a:extLst>
          </p:cNvPr>
          <p:cNvGrpSpPr/>
          <p:nvPr/>
        </p:nvGrpSpPr>
        <p:grpSpPr>
          <a:xfrm>
            <a:off x="9548784" y="2924028"/>
            <a:ext cx="2305760" cy="387541"/>
            <a:chOff x="9608696" y="2924028"/>
            <a:chExt cx="2305760" cy="387541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228FC392-CCA4-AE71-11EA-C4D9D4ECB640}"/>
                </a:ext>
              </a:extLst>
            </p:cNvPr>
            <p:cNvSpPr txBox="1"/>
            <p:nvPr/>
          </p:nvSpPr>
          <p:spPr>
            <a:xfrm>
              <a:off x="9608696" y="2924028"/>
              <a:ext cx="230576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latin typeface="+mj-lt"/>
                </a:rPr>
                <a:t>“Mary had a little lamb”</a:t>
              </a:r>
            </a:p>
          </p:txBody>
        </p:sp>
        <p:cxnSp>
          <p:nvCxnSpPr>
            <p:cNvPr id="177" name="Straight Arrow Connector 176">
              <a:extLst>
                <a:ext uri="{FF2B5EF4-FFF2-40B4-BE49-F238E27FC236}">
                  <a16:creationId xmlns:a16="http://schemas.microsoft.com/office/drawing/2014/main" id="{914F3A88-1464-9CA8-BB39-FF48914AD9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41119" y="3310604"/>
              <a:ext cx="1920823" cy="965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B742767F-0CE6-D373-A870-B33760186CCD}"/>
              </a:ext>
            </a:extLst>
          </p:cNvPr>
          <p:cNvCxnSpPr/>
          <p:nvPr/>
        </p:nvCxnSpPr>
        <p:spPr>
          <a:xfrm flipV="1">
            <a:off x="729010" y="3312350"/>
            <a:ext cx="1920823" cy="9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>
            <a:extLst>
              <a:ext uri="{FF2B5EF4-FFF2-40B4-BE49-F238E27FC236}">
                <a16:creationId xmlns:a16="http://schemas.microsoft.com/office/drawing/2014/main" id="{8C1FBEAE-BE22-70BB-4425-DE9A24ABF8A6}"/>
              </a:ext>
            </a:extLst>
          </p:cNvPr>
          <p:cNvSpPr txBox="1"/>
          <p:nvPr/>
        </p:nvSpPr>
        <p:spPr>
          <a:xfrm>
            <a:off x="357187" y="2961381"/>
            <a:ext cx="23034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j-lt"/>
              </a:rPr>
              <a:t>“Mary had a little lamb”</a:t>
            </a: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EEB0F448-D2C9-0437-6576-F3F820EBFB7B}"/>
              </a:ext>
            </a:extLst>
          </p:cNvPr>
          <p:cNvGrpSpPr/>
          <p:nvPr/>
        </p:nvGrpSpPr>
        <p:grpSpPr>
          <a:xfrm>
            <a:off x="3475112" y="1568264"/>
            <a:ext cx="5294333" cy="974277"/>
            <a:chOff x="3475123" y="1568264"/>
            <a:chExt cx="5294333" cy="974277"/>
          </a:xfrm>
        </p:grpSpPr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B1098208-DE08-A303-5CA8-06EF46F8E64A}"/>
                </a:ext>
              </a:extLst>
            </p:cNvPr>
            <p:cNvSpPr txBox="1"/>
            <p:nvPr/>
          </p:nvSpPr>
          <p:spPr>
            <a:xfrm>
              <a:off x="5314299" y="1568264"/>
              <a:ext cx="1627846" cy="461665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+mj-lt"/>
                  <a:ea typeface="Roboto Medium" panose="02000000000000000000" pitchFamily="2" charset="0"/>
                </a:rPr>
                <a:t>Autoencoder</a:t>
              </a:r>
            </a:p>
          </p:txBody>
        </p:sp>
        <p:cxnSp>
          <p:nvCxnSpPr>
            <p:cNvPr id="187" name="Elbow Connector 186">
              <a:extLst>
                <a:ext uri="{FF2B5EF4-FFF2-40B4-BE49-F238E27FC236}">
                  <a16:creationId xmlns:a16="http://schemas.microsoft.com/office/drawing/2014/main" id="{970D87B3-C668-FD45-AC0B-62CC17D6FDA8}"/>
                </a:ext>
              </a:extLst>
            </p:cNvPr>
            <p:cNvCxnSpPr>
              <a:stCxn id="180" idx="3"/>
              <a:endCxn id="138" idx="0"/>
            </p:cNvCxnSpPr>
            <p:nvPr/>
          </p:nvCxnSpPr>
          <p:spPr>
            <a:xfrm>
              <a:off x="6942145" y="1799097"/>
              <a:ext cx="1827311" cy="743444"/>
            </a:xfrm>
            <a:prstGeom prst="bentConnector2">
              <a:avLst/>
            </a:prstGeom>
            <a:ln w="15875">
              <a:solidFill>
                <a:schemeClr val="accent4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Elbow Connector 188">
              <a:extLst>
                <a:ext uri="{FF2B5EF4-FFF2-40B4-BE49-F238E27FC236}">
                  <a16:creationId xmlns:a16="http://schemas.microsoft.com/office/drawing/2014/main" id="{B7994510-587B-026B-8444-544EC60B40B6}"/>
                </a:ext>
              </a:extLst>
            </p:cNvPr>
            <p:cNvCxnSpPr>
              <a:stCxn id="180" idx="1"/>
              <a:endCxn id="133" idx="0"/>
            </p:cNvCxnSpPr>
            <p:nvPr/>
          </p:nvCxnSpPr>
          <p:spPr>
            <a:xfrm rot="10800000" flipV="1">
              <a:off x="3475123" y="1799096"/>
              <a:ext cx="1839177" cy="735405"/>
            </a:xfrm>
            <a:prstGeom prst="bentConnector2">
              <a:avLst/>
            </a:prstGeom>
            <a:ln w="15875">
              <a:solidFill>
                <a:schemeClr val="accent4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89">
            <a:extLst>
              <a:ext uri="{FF2B5EF4-FFF2-40B4-BE49-F238E27FC236}">
                <a16:creationId xmlns:a16="http://schemas.microsoft.com/office/drawing/2014/main" id="{F3311BCB-C093-1F27-88C0-3582742D17D2}"/>
              </a:ext>
            </a:extLst>
          </p:cNvPr>
          <p:cNvSpPr txBox="1"/>
          <p:nvPr/>
        </p:nvSpPr>
        <p:spPr>
          <a:xfrm>
            <a:off x="2660648" y="4887480"/>
            <a:ext cx="6920560" cy="53330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accent6"/>
                </a:solidFill>
              </a:rPr>
              <a:t>More robust conveyance, less energy expended</a:t>
            </a:r>
          </a:p>
        </p:txBody>
      </p:sp>
    </p:spTree>
    <p:extLst>
      <p:ext uri="{BB962C8B-B14F-4D97-AF65-F5344CB8AC3E}">
        <p14:creationId xmlns:p14="http://schemas.microsoft.com/office/powerpoint/2010/main" val="193962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2" grpId="0"/>
      <p:bldP spid="137" grpId="0"/>
      <p:bldP spid="179" grpId="0"/>
      <p:bldP spid="1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46B112-DEE8-A366-76E7-48B97691B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everywhere in the network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C7604-4BFE-CA99-A73B-7ADF9BDCAF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C0431-8613-BFDD-1291-A150BD07E5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2023 Picocom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DE1E0C3-39BF-C263-5FC4-17BFC85C583B}"/>
              </a:ext>
            </a:extLst>
          </p:cNvPr>
          <p:cNvSpPr>
            <a:spLocks/>
          </p:cNvSpPr>
          <p:nvPr/>
        </p:nvSpPr>
        <p:spPr>
          <a:xfrm>
            <a:off x="600510" y="1130538"/>
            <a:ext cx="2530800" cy="3933215"/>
          </a:xfrm>
          <a:prstGeom prst="rect">
            <a:avLst/>
          </a:prstGeom>
          <a:solidFill>
            <a:srgbClr val="07495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endParaRPr lang="en-US" sz="1600" dirty="0">
              <a:solidFill>
                <a:schemeClr val="tx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39BD93-340A-6908-1544-C00260E4EFC7}"/>
              </a:ext>
            </a:extLst>
          </p:cNvPr>
          <p:cNvSpPr txBox="1"/>
          <p:nvPr/>
        </p:nvSpPr>
        <p:spPr>
          <a:xfrm>
            <a:off x="600510" y="5079252"/>
            <a:ext cx="2530800" cy="1000800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  <p:txBody>
          <a:bodyPr wrap="square" lIns="72000" tIns="108000" rIns="72000" bIns="36000" anchor="t" anchorCtr="0">
            <a:no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+mj-lt"/>
              </a:rPr>
              <a:t>RAN Automation</a:t>
            </a:r>
            <a:endParaRPr lang="en-US" sz="16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5" name="Graphic 14" descr="Cell Tower with solid fill">
            <a:extLst>
              <a:ext uri="{FF2B5EF4-FFF2-40B4-BE49-F238E27FC236}">
                <a16:creationId xmlns:a16="http://schemas.microsoft.com/office/drawing/2014/main" id="{EAFC2393-A763-1AF8-4F7D-12C02CC17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3673" y="3812982"/>
            <a:ext cx="914400" cy="91440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4ABCDA14-3827-DDA9-4C61-B2E03D819350}"/>
              </a:ext>
            </a:extLst>
          </p:cNvPr>
          <p:cNvGrpSpPr/>
          <p:nvPr/>
        </p:nvGrpSpPr>
        <p:grpSpPr>
          <a:xfrm>
            <a:off x="1510493" y="1402108"/>
            <a:ext cx="760761" cy="591311"/>
            <a:chOff x="1076445" y="2898694"/>
            <a:chExt cx="760761" cy="59131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4DB4811-3520-CB0E-12AE-B6678D46C775}"/>
                </a:ext>
              </a:extLst>
            </p:cNvPr>
            <p:cNvSpPr/>
            <p:nvPr/>
          </p:nvSpPr>
          <p:spPr>
            <a:xfrm>
              <a:off x="1184216" y="2898694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FEEE4C2-0016-C30B-D92E-1EC0AC8938E5}"/>
                </a:ext>
              </a:extLst>
            </p:cNvPr>
            <p:cNvSpPr/>
            <p:nvPr/>
          </p:nvSpPr>
          <p:spPr>
            <a:xfrm>
              <a:off x="1404912" y="2898694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ED0035E-84BD-E7C1-D3FB-CDDCFEB22DA6}"/>
                </a:ext>
              </a:extLst>
            </p:cNvPr>
            <p:cNvSpPr/>
            <p:nvPr/>
          </p:nvSpPr>
          <p:spPr>
            <a:xfrm>
              <a:off x="1625608" y="2898694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663E465-A200-5015-7D28-279287851FF7}"/>
                </a:ext>
              </a:extLst>
            </p:cNvPr>
            <p:cNvSpPr/>
            <p:nvPr/>
          </p:nvSpPr>
          <p:spPr>
            <a:xfrm>
              <a:off x="1076445" y="3146628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CB83480-7608-62CA-CC4B-CE3314D6175E}"/>
                </a:ext>
              </a:extLst>
            </p:cNvPr>
            <p:cNvSpPr/>
            <p:nvPr/>
          </p:nvSpPr>
          <p:spPr>
            <a:xfrm>
              <a:off x="1297141" y="3146628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08DBEF-D780-4457-8C78-6836C6273600}"/>
                </a:ext>
              </a:extLst>
            </p:cNvPr>
            <p:cNvSpPr/>
            <p:nvPr/>
          </p:nvSpPr>
          <p:spPr>
            <a:xfrm>
              <a:off x="1517837" y="3146628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56008F2F-C482-5808-B6CE-E8C38036445C}"/>
                </a:ext>
              </a:extLst>
            </p:cNvPr>
            <p:cNvSpPr/>
            <p:nvPr/>
          </p:nvSpPr>
          <p:spPr>
            <a:xfrm>
              <a:off x="1738533" y="3146628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12877AA-5CB1-D480-27B4-6A47F877DDFA}"/>
                </a:ext>
              </a:extLst>
            </p:cNvPr>
            <p:cNvSpPr/>
            <p:nvPr/>
          </p:nvSpPr>
          <p:spPr>
            <a:xfrm>
              <a:off x="1184216" y="3386191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C96AA20-F888-CCF2-D269-3A40C22C5356}"/>
                </a:ext>
              </a:extLst>
            </p:cNvPr>
            <p:cNvSpPr/>
            <p:nvPr/>
          </p:nvSpPr>
          <p:spPr>
            <a:xfrm>
              <a:off x="1404912" y="3386191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FD15A70-42A4-EAAD-B493-A6E81FB63030}"/>
                </a:ext>
              </a:extLst>
            </p:cNvPr>
            <p:cNvSpPr/>
            <p:nvPr/>
          </p:nvSpPr>
          <p:spPr>
            <a:xfrm>
              <a:off x="1625608" y="3386191"/>
              <a:ext cx="98673" cy="1038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6D64339-BDFA-F8E3-4370-DC9A56E9075E}"/>
                </a:ext>
              </a:extLst>
            </p:cNvPr>
            <p:cNvCxnSpPr>
              <a:cxnSpLocks/>
              <a:stCxn id="16" idx="4"/>
              <a:endCxn id="19" idx="0"/>
            </p:cNvCxnSpPr>
            <p:nvPr/>
          </p:nvCxnSpPr>
          <p:spPr>
            <a:xfrm flipH="1">
              <a:off x="1125782" y="3002508"/>
              <a:ext cx="107771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96CC461-2015-5811-C4FF-451DE08F75A6}"/>
                </a:ext>
              </a:extLst>
            </p:cNvPr>
            <p:cNvCxnSpPr>
              <a:cxnSpLocks/>
              <a:stCxn id="16" idx="4"/>
              <a:endCxn id="20" idx="0"/>
            </p:cNvCxnSpPr>
            <p:nvPr/>
          </p:nvCxnSpPr>
          <p:spPr>
            <a:xfrm>
              <a:off x="1233553" y="3002508"/>
              <a:ext cx="112925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BA2E4A6-4FAB-25FC-CE3A-66799C80A665}"/>
                </a:ext>
              </a:extLst>
            </p:cNvPr>
            <p:cNvCxnSpPr>
              <a:cxnSpLocks/>
              <a:stCxn id="17" idx="4"/>
              <a:endCxn id="20" idx="0"/>
            </p:cNvCxnSpPr>
            <p:nvPr/>
          </p:nvCxnSpPr>
          <p:spPr>
            <a:xfrm flipH="1">
              <a:off x="1346478" y="3002508"/>
              <a:ext cx="107771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3F9D0C0-8502-5690-9E8B-376AEF61B6FF}"/>
                </a:ext>
              </a:extLst>
            </p:cNvPr>
            <p:cNvCxnSpPr>
              <a:cxnSpLocks/>
              <a:stCxn id="17" idx="4"/>
              <a:endCxn id="21" idx="0"/>
            </p:cNvCxnSpPr>
            <p:nvPr/>
          </p:nvCxnSpPr>
          <p:spPr>
            <a:xfrm>
              <a:off x="1454249" y="3002508"/>
              <a:ext cx="112925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93FBEB-EA6B-CCD4-E462-99A3298CA0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60047" y="3002508"/>
              <a:ext cx="107771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331F4-03A1-5EAE-7DB8-1C08A59FDB92}"/>
                </a:ext>
              </a:extLst>
            </p:cNvPr>
            <p:cNvCxnSpPr>
              <a:cxnSpLocks/>
            </p:cNvCxnSpPr>
            <p:nvPr/>
          </p:nvCxnSpPr>
          <p:spPr>
            <a:xfrm>
              <a:off x="1667818" y="3002508"/>
              <a:ext cx="112925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AC621D5-88AD-9B54-F49B-8DBE1B14A0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3552" y="3242071"/>
              <a:ext cx="107771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F8D553F-F41C-DF3C-D6B6-3E0BE7F9FD44}"/>
                </a:ext>
              </a:extLst>
            </p:cNvPr>
            <p:cNvCxnSpPr>
              <a:cxnSpLocks/>
            </p:cNvCxnSpPr>
            <p:nvPr/>
          </p:nvCxnSpPr>
          <p:spPr>
            <a:xfrm>
              <a:off x="1341323" y="3242071"/>
              <a:ext cx="112925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F35D6A0-7FAA-A996-BB6F-2037EB88078D}"/>
                </a:ext>
              </a:extLst>
            </p:cNvPr>
            <p:cNvCxnSpPr>
              <a:cxnSpLocks/>
              <a:stCxn id="16" idx="4"/>
              <a:endCxn id="21" idx="0"/>
            </p:cNvCxnSpPr>
            <p:nvPr/>
          </p:nvCxnSpPr>
          <p:spPr>
            <a:xfrm>
              <a:off x="1233553" y="3002508"/>
              <a:ext cx="333621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0D32338-2B84-B3AF-A641-50121861A05A}"/>
                </a:ext>
              </a:extLst>
            </p:cNvPr>
            <p:cNvCxnSpPr>
              <a:cxnSpLocks/>
              <a:stCxn id="16" idx="4"/>
              <a:endCxn id="22" idx="0"/>
            </p:cNvCxnSpPr>
            <p:nvPr/>
          </p:nvCxnSpPr>
          <p:spPr>
            <a:xfrm>
              <a:off x="1233553" y="3002508"/>
              <a:ext cx="554317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86BAF7C-3B6A-30A7-929C-46AB5D895269}"/>
                </a:ext>
              </a:extLst>
            </p:cNvPr>
            <p:cNvCxnSpPr>
              <a:cxnSpLocks/>
              <a:stCxn id="17" idx="4"/>
              <a:endCxn id="22" idx="0"/>
            </p:cNvCxnSpPr>
            <p:nvPr/>
          </p:nvCxnSpPr>
          <p:spPr>
            <a:xfrm>
              <a:off x="1454249" y="3002508"/>
              <a:ext cx="333621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290CC30-BB62-0B1A-1462-B4CFE89E9540}"/>
                </a:ext>
              </a:extLst>
            </p:cNvPr>
            <p:cNvCxnSpPr>
              <a:cxnSpLocks/>
              <a:stCxn id="17" idx="4"/>
              <a:endCxn id="19" idx="0"/>
            </p:cNvCxnSpPr>
            <p:nvPr/>
          </p:nvCxnSpPr>
          <p:spPr>
            <a:xfrm flipH="1">
              <a:off x="1125782" y="3002508"/>
              <a:ext cx="328467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1B93B6F-CD55-A93B-2DAD-1625E0A265E4}"/>
                </a:ext>
              </a:extLst>
            </p:cNvPr>
            <p:cNvCxnSpPr>
              <a:cxnSpLocks/>
              <a:stCxn id="20" idx="0"/>
              <a:endCxn id="18" idx="4"/>
            </p:cNvCxnSpPr>
            <p:nvPr/>
          </p:nvCxnSpPr>
          <p:spPr>
            <a:xfrm flipV="1">
              <a:off x="1346478" y="3002508"/>
              <a:ext cx="328467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DD01D28-7F8F-FE93-6605-9AE21C2CD485}"/>
                </a:ext>
              </a:extLst>
            </p:cNvPr>
            <p:cNvCxnSpPr>
              <a:cxnSpLocks/>
              <a:stCxn id="19" idx="0"/>
              <a:endCxn id="18" idx="4"/>
            </p:cNvCxnSpPr>
            <p:nvPr/>
          </p:nvCxnSpPr>
          <p:spPr>
            <a:xfrm flipV="1">
              <a:off x="1125782" y="3002508"/>
              <a:ext cx="549163" cy="144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EDEFAB4-813D-4282-7488-07363C25839A}"/>
                </a:ext>
              </a:extLst>
            </p:cNvPr>
            <p:cNvCxnSpPr>
              <a:cxnSpLocks/>
              <a:stCxn id="24" idx="0"/>
              <a:endCxn id="21" idx="4"/>
            </p:cNvCxnSpPr>
            <p:nvPr/>
          </p:nvCxnSpPr>
          <p:spPr>
            <a:xfrm flipV="1">
              <a:off x="1454249" y="3250442"/>
              <a:ext cx="112925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1D1773C-674C-19FA-DA7C-230F6B2F448B}"/>
                </a:ext>
              </a:extLst>
            </p:cNvPr>
            <p:cNvCxnSpPr>
              <a:cxnSpLocks/>
              <a:stCxn id="24" idx="0"/>
              <a:endCxn id="22" idx="4"/>
            </p:cNvCxnSpPr>
            <p:nvPr/>
          </p:nvCxnSpPr>
          <p:spPr>
            <a:xfrm flipV="1">
              <a:off x="1454249" y="3250442"/>
              <a:ext cx="333621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807DCE0-ABE5-8D93-C5B7-0BB39A7A7054}"/>
                </a:ext>
              </a:extLst>
            </p:cNvPr>
            <p:cNvCxnSpPr>
              <a:cxnSpLocks/>
              <a:stCxn id="19" idx="4"/>
              <a:endCxn id="24" idx="0"/>
            </p:cNvCxnSpPr>
            <p:nvPr/>
          </p:nvCxnSpPr>
          <p:spPr>
            <a:xfrm>
              <a:off x="1125782" y="3250442"/>
              <a:ext cx="328467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74D4462-61CA-4EB4-682A-1CAF08AA63FD}"/>
                </a:ext>
              </a:extLst>
            </p:cNvPr>
            <p:cNvCxnSpPr>
              <a:cxnSpLocks/>
              <a:stCxn id="25" idx="0"/>
              <a:endCxn id="22" idx="4"/>
            </p:cNvCxnSpPr>
            <p:nvPr/>
          </p:nvCxnSpPr>
          <p:spPr>
            <a:xfrm flipV="1">
              <a:off x="1674945" y="3250442"/>
              <a:ext cx="112925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16698AC-C3E2-FBCE-1E68-FC9716DAFA92}"/>
                </a:ext>
              </a:extLst>
            </p:cNvPr>
            <p:cNvCxnSpPr>
              <a:cxnSpLocks/>
              <a:stCxn id="21" idx="4"/>
              <a:endCxn id="25" idx="0"/>
            </p:cNvCxnSpPr>
            <p:nvPr/>
          </p:nvCxnSpPr>
          <p:spPr>
            <a:xfrm>
              <a:off x="1567174" y="3250442"/>
              <a:ext cx="107771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7002B512-C17A-C4E2-DBCA-B45E09783AC1}"/>
                </a:ext>
              </a:extLst>
            </p:cNvPr>
            <p:cNvCxnSpPr>
              <a:cxnSpLocks/>
              <a:stCxn id="20" idx="4"/>
              <a:endCxn id="25" idx="0"/>
            </p:cNvCxnSpPr>
            <p:nvPr/>
          </p:nvCxnSpPr>
          <p:spPr>
            <a:xfrm>
              <a:off x="1346478" y="3250442"/>
              <a:ext cx="328467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468EF49-3144-6C00-446A-0EEC6ABB3888}"/>
                </a:ext>
              </a:extLst>
            </p:cNvPr>
            <p:cNvCxnSpPr>
              <a:cxnSpLocks/>
              <a:stCxn id="19" idx="4"/>
              <a:endCxn id="23" idx="0"/>
            </p:cNvCxnSpPr>
            <p:nvPr/>
          </p:nvCxnSpPr>
          <p:spPr>
            <a:xfrm>
              <a:off x="1125782" y="3250442"/>
              <a:ext cx="107771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6A04672-86CA-A6F0-84C0-F726222D55A8}"/>
                </a:ext>
              </a:extLst>
            </p:cNvPr>
            <p:cNvCxnSpPr>
              <a:cxnSpLocks/>
              <a:stCxn id="19" idx="4"/>
              <a:endCxn id="25" idx="0"/>
            </p:cNvCxnSpPr>
            <p:nvPr/>
          </p:nvCxnSpPr>
          <p:spPr>
            <a:xfrm>
              <a:off x="1125782" y="3250442"/>
              <a:ext cx="549163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8AC174D-FBA7-CDCB-7633-864F0DF06636}"/>
                </a:ext>
              </a:extLst>
            </p:cNvPr>
            <p:cNvCxnSpPr>
              <a:cxnSpLocks/>
              <a:stCxn id="23" idx="0"/>
              <a:endCxn id="22" idx="4"/>
            </p:cNvCxnSpPr>
            <p:nvPr/>
          </p:nvCxnSpPr>
          <p:spPr>
            <a:xfrm flipV="1">
              <a:off x="1233553" y="3250442"/>
              <a:ext cx="554317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B3EB761-B2F4-3003-FB40-31FA993DBD35}"/>
                </a:ext>
              </a:extLst>
            </p:cNvPr>
            <p:cNvCxnSpPr>
              <a:cxnSpLocks/>
              <a:stCxn id="23" idx="0"/>
              <a:endCxn id="21" idx="4"/>
            </p:cNvCxnSpPr>
            <p:nvPr/>
          </p:nvCxnSpPr>
          <p:spPr>
            <a:xfrm flipV="1">
              <a:off x="1233553" y="3250442"/>
              <a:ext cx="333621" cy="135749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835C0241-F2E3-DBEA-4805-5681575D3E67}"/>
              </a:ext>
            </a:extLst>
          </p:cNvPr>
          <p:cNvSpPr/>
          <p:nvPr/>
        </p:nvSpPr>
        <p:spPr>
          <a:xfrm>
            <a:off x="1277763" y="2700787"/>
            <a:ext cx="1226220" cy="104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RAN</a:t>
            </a:r>
          </a:p>
        </p:txBody>
      </p:sp>
      <p:sp>
        <p:nvSpPr>
          <p:cNvPr id="56" name="Down Arrow 55">
            <a:extLst>
              <a:ext uri="{FF2B5EF4-FFF2-40B4-BE49-F238E27FC236}">
                <a16:creationId xmlns:a16="http://schemas.microsoft.com/office/drawing/2014/main" id="{FBA0F868-B1A5-C6C2-9530-A14B2B877EB0}"/>
              </a:ext>
            </a:extLst>
          </p:cNvPr>
          <p:cNvSpPr/>
          <p:nvPr/>
        </p:nvSpPr>
        <p:spPr>
          <a:xfrm>
            <a:off x="1674726" y="2121153"/>
            <a:ext cx="432294" cy="46641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0">
            <a:noAutofit/>
          </a:bodyPr>
          <a:lstStyle/>
          <a:p>
            <a:pPr algn="ctr"/>
            <a:r>
              <a: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Settings</a:t>
            </a:r>
          </a:p>
        </p:txBody>
      </p:sp>
      <p:grpSp>
        <p:nvGrpSpPr>
          <p:cNvPr id="450" name="Group 449">
            <a:extLst>
              <a:ext uri="{FF2B5EF4-FFF2-40B4-BE49-F238E27FC236}">
                <a16:creationId xmlns:a16="http://schemas.microsoft.com/office/drawing/2014/main" id="{5A7E078F-F1B6-594F-B861-FCF2155E2DBC}"/>
              </a:ext>
            </a:extLst>
          </p:cNvPr>
          <p:cNvGrpSpPr/>
          <p:nvPr/>
        </p:nvGrpSpPr>
        <p:grpSpPr>
          <a:xfrm>
            <a:off x="3285111" y="1132114"/>
            <a:ext cx="2530800" cy="4955138"/>
            <a:chOff x="3285111" y="1132114"/>
            <a:chExt cx="2530800" cy="4955138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9708741-FD50-5729-FEFD-A60044045C62}"/>
                </a:ext>
              </a:extLst>
            </p:cNvPr>
            <p:cNvSpPr/>
            <p:nvPr/>
          </p:nvSpPr>
          <p:spPr>
            <a:xfrm>
              <a:off x="3289901" y="1132114"/>
              <a:ext cx="2520000" cy="3931200"/>
            </a:xfrm>
            <a:prstGeom prst="rect">
              <a:avLst/>
            </a:prstGeom>
            <a:solidFill>
              <a:srgbClr val="07495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0AE6AE-9200-004F-2279-54E2C43A14E5}"/>
                </a:ext>
              </a:extLst>
            </p:cNvPr>
            <p:cNvSpPr txBox="1"/>
            <p:nvPr/>
          </p:nvSpPr>
          <p:spPr>
            <a:xfrm>
              <a:off x="3285111" y="5079252"/>
              <a:ext cx="2530800" cy="1008000"/>
            </a:xfrm>
            <a:prstGeom prst="rect">
              <a:avLst/>
            </a:prstGeom>
            <a:solidFill>
              <a:schemeClr val="tx1"/>
            </a:solidFill>
            <a:ln w="28575">
              <a:noFill/>
            </a:ln>
          </p:spPr>
          <p:txBody>
            <a:bodyPr wrap="square" lIns="72000" tIns="108000" rIns="72000" bIns="36000" anchor="t" anchorCtr="0">
              <a:no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Training and Deployment</a:t>
              </a:r>
              <a:endParaRPr lang="en-US" sz="1600" b="1" dirty="0">
                <a:solidFill>
                  <a:schemeClr val="bg2"/>
                </a:solidFill>
                <a:latin typeface="+mj-lt"/>
              </a:endParaRPr>
            </a:p>
          </p:txBody>
        </p:sp>
        <p:pic>
          <p:nvPicPr>
            <p:cNvPr id="57" name="Graphic 56" descr="Cell Tower with solid fill">
              <a:extLst>
                <a:ext uri="{FF2B5EF4-FFF2-40B4-BE49-F238E27FC236}">
                  <a16:creationId xmlns:a16="http://schemas.microsoft.com/office/drawing/2014/main" id="{FB8ABD4C-C53F-8F0E-3BE1-2A5A513F0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15648" y="3812982"/>
              <a:ext cx="914400" cy="914400"/>
            </a:xfrm>
            <a:prstGeom prst="rect">
              <a:avLst/>
            </a:prstGeom>
          </p:spPr>
        </p:pic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AB33B22-ECA4-E8EF-706A-0ADDF9A56B16}"/>
                </a:ext>
              </a:extLst>
            </p:cNvPr>
            <p:cNvSpPr/>
            <p:nvPr/>
          </p:nvSpPr>
          <p:spPr>
            <a:xfrm>
              <a:off x="3959738" y="2700787"/>
              <a:ext cx="1226220" cy="10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RAN</a:t>
              </a:r>
            </a:p>
          </p:txBody>
        </p:sp>
        <p:sp>
          <p:nvSpPr>
            <p:cNvPr id="94" name="Down Arrow 93">
              <a:extLst>
                <a:ext uri="{FF2B5EF4-FFF2-40B4-BE49-F238E27FC236}">
                  <a16:creationId xmlns:a16="http://schemas.microsoft.com/office/drawing/2014/main" id="{D1A3F8DA-73A4-60D9-7A3E-8C101A51E51A}"/>
                </a:ext>
              </a:extLst>
            </p:cNvPr>
            <p:cNvSpPr/>
            <p:nvPr/>
          </p:nvSpPr>
          <p:spPr>
            <a:xfrm>
              <a:off x="4725996" y="1965251"/>
              <a:ext cx="432294" cy="673196"/>
            </a:xfrm>
            <a:prstGeom prst="down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b" anchorCtr="0">
              <a:noAutofit/>
            </a:bodyPr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Models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57300B5C-55BB-B5DC-8208-D977C870CA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32335" y="2727325"/>
              <a:ext cx="398543" cy="309773"/>
              <a:chOff x="1076445" y="2898694"/>
              <a:chExt cx="760761" cy="591311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16EB756-7E72-9732-3A5A-32556CB58C5C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EFD754EC-6A3E-DE29-0AD4-E4EE32D7B841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C572D4B6-7ACA-4994-B9AE-68886582983D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4E92C5E-618E-E961-432C-DB56B86E8F87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463EA34-5C09-B5F0-2951-F566416CCAFA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8133B2D5-EE51-4150-076F-0FCD95917A9D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3FF458E-820B-2C78-705A-1E50B3F42C7C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30F78DC0-0422-BCC8-BB6E-04F1ACE91AF5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79402248-288B-E048-1F12-C6AC776D485F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45B9677-EAE4-EEB3-A918-B543DC58A9B9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DB5A7876-82DE-EAA9-BEF7-376FDE173CA5}"/>
                  </a:ext>
                </a:extLst>
              </p:cNvPr>
              <p:cNvCxnSpPr>
                <a:cxnSpLocks/>
                <a:stCxn id="59" idx="4"/>
                <a:endCxn id="62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4D86393F-6C03-F0BF-9F5A-21E18453E7E1}"/>
                  </a:ext>
                </a:extLst>
              </p:cNvPr>
              <p:cNvCxnSpPr>
                <a:cxnSpLocks/>
                <a:stCxn id="59" idx="4"/>
                <a:endCxn id="63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0A681AFA-4B5D-EB8C-21C8-FC97F1C1BF21}"/>
                  </a:ext>
                </a:extLst>
              </p:cNvPr>
              <p:cNvCxnSpPr>
                <a:cxnSpLocks/>
                <a:stCxn id="60" idx="4"/>
                <a:endCxn id="63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4164A2C2-97A1-12D2-AE74-36F11784BC4E}"/>
                  </a:ext>
                </a:extLst>
              </p:cNvPr>
              <p:cNvCxnSpPr>
                <a:cxnSpLocks/>
                <a:stCxn id="60" idx="4"/>
                <a:endCxn id="64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5548A1F1-CA10-D8C3-5336-A1FFD26D90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284FA56D-4014-28D9-8491-03953DC24A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4AC0914C-3195-0444-1940-0C4790A4B8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35CD843D-4A0E-46F8-45E3-96263D4A6E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9427A111-8147-CCBD-FC35-A3FB2E7692EA}"/>
                  </a:ext>
                </a:extLst>
              </p:cNvPr>
              <p:cNvCxnSpPr>
                <a:cxnSpLocks/>
                <a:stCxn id="59" idx="4"/>
                <a:endCxn id="64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AAD3195-1711-4B02-5267-7D9B6F40D849}"/>
                  </a:ext>
                </a:extLst>
              </p:cNvPr>
              <p:cNvCxnSpPr>
                <a:cxnSpLocks/>
                <a:stCxn id="59" idx="4"/>
                <a:endCxn id="65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9DF943C4-3E60-D6A5-A92D-4EB972D1C1C2}"/>
                  </a:ext>
                </a:extLst>
              </p:cNvPr>
              <p:cNvCxnSpPr>
                <a:cxnSpLocks/>
                <a:stCxn id="60" idx="4"/>
                <a:endCxn id="65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70F2A078-6721-2974-F137-159649A8FA59}"/>
                  </a:ext>
                </a:extLst>
              </p:cNvPr>
              <p:cNvCxnSpPr>
                <a:cxnSpLocks/>
                <a:stCxn id="60" idx="4"/>
                <a:endCxn id="62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A64538A9-B935-573C-3704-0B66FB697334}"/>
                  </a:ext>
                </a:extLst>
              </p:cNvPr>
              <p:cNvCxnSpPr>
                <a:cxnSpLocks/>
                <a:stCxn id="63" idx="0"/>
                <a:endCxn id="61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39B17A35-8A30-FE4D-2561-F9B480AB383E}"/>
                  </a:ext>
                </a:extLst>
              </p:cNvPr>
              <p:cNvCxnSpPr>
                <a:cxnSpLocks/>
                <a:stCxn id="62" idx="0"/>
                <a:endCxn id="61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282A9232-1568-86A4-1AC6-7B7B92060B17}"/>
                  </a:ext>
                </a:extLst>
              </p:cNvPr>
              <p:cNvCxnSpPr>
                <a:cxnSpLocks/>
                <a:stCxn id="67" idx="0"/>
                <a:endCxn id="64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0BB3E264-3E85-994D-5EE2-516EBA9E7F4D}"/>
                  </a:ext>
                </a:extLst>
              </p:cNvPr>
              <p:cNvCxnSpPr>
                <a:cxnSpLocks/>
                <a:stCxn id="67" idx="0"/>
                <a:endCxn id="65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D74A183-DF82-EDBB-C3BB-58A81F525494}"/>
                  </a:ext>
                </a:extLst>
              </p:cNvPr>
              <p:cNvCxnSpPr>
                <a:cxnSpLocks/>
                <a:stCxn id="62" idx="4"/>
                <a:endCxn id="67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0CEE4946-2940-41F2-2957-CD445A43CA63}"/>
                  </a:ext>
                </a:extLst>
              </p:cNvPr>
              <p:cNvCxnSpPr>
                <a:cxnSpLocks/>
                <a:stCxn id="68" idx="0"/>
                <a:endCxn id="65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E8AA32E4-5043-4C3B-B9A6-84E4ADAA38B1}"/>
                  </a:ext>
                </a:extLst>
              </p:cNvPr>
              <p:cNvCxnSpPr>
                <a:cxnSpLocks/>
                <a:stCxn id="64" idx="4"/>
                <a:endCxn id="68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82FFD1DD-D733-2217-FB9A-1A5D59AB0C7D}"/>
                  </a:ext>
                </a:extLst>
              </p:cNvPr>
              <p:cNvCxnSpPr>
                <a:cxnSpLocks/>
                <a:stCxn id="63" idx="4"/>
                <a:endCxn id="68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A5BD861F-D632-CD62-1A61-E8BA542DFACA}"/>
                  </a:ext>
                </a:extLst>
              </p:cNvPr>
              <p:cNvCxnSpPr>
                <a:cxnSpLocks/>
                <a:stCxn id="62" idx="4"/>
                <a:endCxn id="66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BACB15A0-3B43-F44C-CF9B-17BBDD5D7984}"/>
                  </a:ext>
                </a:extLst>
              </p:cNvPr>
              <p:cNvCxnSpPr>
                <a:cxnSpLocks/>
                <a:stCxn id="62" idx="4"/>
                <a:endCxn id="68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10B42B05-135F-E6CD-43F7-DDBF1220747D}"/>
                  </a:ext>
                </a:extLst>
              </p:cNvPr>
              <p:cNvCxnSpPr>
                <a:cxnSpLocks/>
                <a:stCxn id="66" idx="0"/>
                <a:endCxn id="65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FA9373FC-C491-6B9C-8AF4-0F2109064F96}"/>
                  </a:ext>
                </a:extLst>
              </p:cNvPr>
              <p:cNvCxnSpPr>
                <a:cxnSpLocks/>
                <a:stCxn id="66" idx="0"/>
                <a:endCxn id="64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6" name="Graphic 95" descr="Server with solid fill">
              <a:extLst>
                <a:ext uri="{FF2B5EF4-FFF2-40B4-BE49-F238E27FC236}">
                  <a16:creationId xmlns:a16="http://schemas.microsoft.com/office/drawing/2014/main" id="{AC5155B1-7792-7DFC-B045-30263254A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66959" y="1295622"/>
              <a:ext cx="611777" cy="611777"/>
            </a:xfrm>
            <a:prstGeom prst="rect">
              <a:avLst/>
            </a:prstGeom>
          </p:spPr>
        </p:pic>
        <p:sp>
          <p:nvSpPr>
            <p:cNvPr id="98" name="Up Arrow 97">
              <a:extLst>
                <a:ext uri="{FF2B5EF4-FFF2-40B4-BE49-F238E27FC236}">
                  <a16:creationId xmlns:a16="http://schemas.microsoft.com/office/drawing/2014/main" id="{5F2731EE-E827-9209-C9CD-B4A9B0732102}"/>
                </a:ext>
              </a:extLst>
            </p:cNvPr>
            <p:cNvSpPr/>
            <p:nvPr/>
          </p:nvSpPr>
          <p:spPr>
            <a:xfrm>
              <a:off x="3959738" y="1953381"/>
              <a:ext cx="419416" cy="696935"/>
            </a:xfrm>
            <a:prstGeom prst="up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t" anchorCtr="0"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Data</a:t>
              </a:r>
            </a:p>
          </p:txBody>
        </p:sp>
      </p:grpSp>
      <p:grpSp>
        <p:nvGrpSpPr>
          <p:cNvPr id="448" name="Group 447">
            <a:extLst>
              <a:ext uri="{FF2B5EF4-FFF2-40B4-BE49-F238E27FC236}">
                <a16:creationId xmlns:a16="http://schemas.microsoft.com/office/drawing/2014/main" id="{2C76BEB4-8139-C945-8875-6AFA72FB25AC}"/>
              </a:ext>
            </a:extLst>
          </p:cNvPr>
          <p:cNvGrpSpPr/>
          <p:nvPr/>
        </p:nvGrpSpPr>
        <p:grpSpPr>
          <a:xfrm>
            <a:off x="5966112" y="1132114"/>
            <a:ext cx="2530800" cy="4955138"/>
            <a:chOff x="5960123" y="1132114"/>
            <a:chExt cx="2530800" cy="4955138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DECF88F-19D2-C748-64EE-12126F324952}"/>
                </a:ext>
              </a:extLst>
            </p:cNvPr>
            <p:cNvSpPr/>
            <p:nvPr/>
          </p:nvSpPr>
          <p:spPr>
            <a:xfrm>
              <a:off x="5964913" y="1132114"/>
              <a:ext cx="2520000" cy="3931200"/>
            </a:xfrm>
            <a:prstGeom prst="rect">
              <a:avLst/>
            </a:prstGeom>
            <a:solidFill>
              <a:srgbClr val="07495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221C88-C9E8-3DB7-CD8A-D771DEA6FC41}"/>
                </a:ext>
              </a:extLst>
            </p:cNvPr>
            <p:cNvSpPr txBox="1"/>
            <p:nvPr/>
          </p:nvSpPr>
          <p:spPr>
            <a:xfrm>
              <a:off x="5960123" y="5079252"/>
              <a:ext cx="2530800" cy="1008000"/>
            </a:xfrm>
            <a:prstGeom prst="rect">
              <a:avLst/>
            </a:prstGeom>
            <a:solidFill>
              <a:schemeClr val="tx1"/>
            </a:solidFill>
            <a:ln w="28575">
              <a:noFill/>
            </a:ln>
          </p:spPr>
          <p:txBody>
            <a:bodyPr wrap="square" lIns="72000" tIns="108000" rIns="72000" bIns="36000" anchor="t" anchorCtr="0">
              <a:no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AI-Native RAN</a:t>
              </a:r>
              <a:endParaRPr lang="en-US" sz="1600" dirty="0">
                <a:solidFill>
                  <a:schemeClr val="bg2"/>
                </a:solidFill>
                <a:latin typeface="+mj-lt"/>
              </a:endParaRPr>
            </a:p>
          </p:txBody>
        </p:sp>
        <p:pic>
          <p:nvPicPr>
            <p:cNvPr id="99" name="Graphic 98" descr="Cell Tower with solid fill">
              <a:extLst>
                <a:ext uri="{FF2B5EF4-FFF2-40B4-BE49-F238E27FC236}">
                  <a16:creationId xmlns:a16="http://schemas.microsoft.com/office/drawing/2014/main" id="{C9E3C239-3E2C-539C-0F6F-A6C8C3FA8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787889" y="3806155"/>
              <a:ext cx="914400" cy="914400"/>
            </a:xfrm>
            <a:prstGeom prst="rect">
              <a:avLst/>
            </a:prstGeom>
          </p:spPr>
        </p:pic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9923775-E140-4757-4716-4B8E37084BE0}"/>
                </a:ext>
              </a:extLst>
            </p:cNvPr>
            <p:cNvSpPr/>
            <p:nvPr/>
          </p:nvSpPr>
          <p:spPr>
            <a:xfrm>
              <a:off x="6631979" y="2693960"/>
              <a:ext cx="1226220" cy="10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RAN</a:t>
              </a:r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C0B65754-5436-B6E4-E889-D785D7E50C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04576" y="2720498"/>
              <a:ext cx="398543" cy="309773"/>
              <a:chOff x="1076445" y="2898694"/>
              <a:chExt cx="760761" cy="591311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ED5EE3A4-A4B5-7D7C-743B-03997505CA7E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2C7DA572-0B0F-FC87-0B55-35C36AA47373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61E4D173-6CFA-E87B-6A34-B983F42CDC42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14B27FF6-9B46-D6C6-4B6E-4A9CC16CA86F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B16C19E6-6919-179E-415C-0EE1A137DC0E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A99E8A39-8FB0-2FA2-6761-745500845456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11091F6E-7405-132E-F5AC-093EAE354987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1133C961-CE14-7ACA-12DB-6AE0127E6C6C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016CA47A-97AC-CEBF-6A35-87A6559D3D5C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C50E54F3-DE66-0F14-DD83-6DE3B8A8C9F0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68027C8-9909-5C99-6A1D-85F50DD67905}"/>
                  </a:ext>
                </a:extLst>
              </p:cNvPr>
              <p:cNvCxnSpPr>
                <a:cxnSpLocks/>
                <a:stCxn id="102" idx="4"/>
                <a:endCxn id="105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F62361A2-3F6F-34FE-E2E9-4A3DE0359FA1}"/>
                  </a:ext>
                </a:extLst>
              </p:cNvPr>
              <p:cNvCxnSpPr>
                <a:cxnSpLocks/>
                <a:stCxn id="102" idx="4"/>
                <a:endCxn id="106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B3DC2F65-998D-9BDB-DEC6-B2A1F2768816}"/>
                  </a:ext>
                </a:extLst>
              </p:cNvPr>
              <p:cNvCxnSpPr>
                <a:cxnSpLocks/>
                <a:stCxn id="103" idx="4"/>
                <a:endCxn id="106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B6C8F072-43FC-8340-1C94-02EAA88054E7}"/>
                  </a:ext>
                </a:extLst>
              </p:cNvPr>
              <p:cNvCxnSpPr>
                <a:cxnSpLocks/>
                <a:stCxn id="103" idx="4"/>
                <a:endCxn id="107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324BFC3B-25C1-5DD1-DFAD-47066C52D2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2565F3A2-1C40-8EA6-F99D-A277DBFC63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555AC470-495E-335C-3F48-6A5104F38E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D4F21F27-5017-8199-5B14-2AE4B72EF9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B39CBBF0-4565-0CDE-2BA7-66AD9ACA171B}"/>
                  </a:ext>
                </a:extLst>
              </p:cNvPr>
              <p:cNvCxnSpPr>
                <a:cxnSpLocks/>
                <a:stCxn id="102" idx="4"/>
                <a:endCxn id="107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87C4DAA0-BF35-D164-E8EB-11EDDE864719}"/>
                  </a:ext>
                </a:extLst>
              </p:cNvPr>
              <p:cNvCxnSpPr>
                <a:cxnSpLocks/>
                <a:stCxn id="102" idx="4"/>
                <a:endCxn id="108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E6136D9E-0730-67AB-9032-E51722AF7557}"/>
                  </a:ext>
                </a:extLst>
              </p:cNvPr>
              <p:cNvCxnSpPr>
                <a:cxnSpLocks/>
                <a:stCxn id="103" idx="4"/>
                <a:endCxn id="108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B0CFEE50-F297-CE8C-F9DB-A0431B132B36}"/>
                  </a:ext>
                </a:extLst>
              </p:cNvPr>
              <p:cNvCxnSpPr>
                <a:cxnSpLocks/>
                <a:stCxn id="103" idx="4"/>
                <a:endCxn id="105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BC3C9F59-CD33-BDA2-6F8B-87E73755C593}"/>
                  </a:ext>
                </a:extLst>
              </p:cNvPr>
              <p:cNvCxnSpPr>
                <a:cxnSpLocks/>
                <a:stCxn id="106" idx="0"/>
                <a:endCxn id="104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A9202938-1F7F-9614-D4E7-75095ED6BC74}"/>
                  </a:ext>
                </a:extLst>
              </p:cNvPr>
              <p:cNvCxnSpPr>
                <a:cxnSpLocks/>
                <a:stCxn id="105" idx="0"/>
                <a:endCxn id="104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BE3E12EF-958F-6A09-0251-014350888C02}"/>
                  </a:ext>
                </a:extLst>
              </p:cNvPr>
              <p:cNvCxnSpPr>
                <a:cxnSpLocks/>
                <a:stCxn id="110" idx="0"/>
                <a:endCxn id="107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EB54281D-39E4-89B2-98CC-870D6E6E9592}"/>
                  </a:ext>
                </a:extLst>
              </p:cNvPr>
              <p:cNvCxnSpPr>
                <a:cxnSpLocks/>
                <a:stCxn id="110" idx="0"/>
                <a:endCxn id="108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0A1D407F-6AA9-9748-6850-05BC4E555C6B}"/>
                  </a:ext>
                </a:extLst>
              </p:cNvPr>
              <p:cNvCxnSpPr>
                <a:cxnSpLocks/>
                <a:stCxn id="105" idx="4"/>
                <a:endCxn id="110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B58BB69E-E252-231A-2B7B-679497B4F6FC}"/>
                  </a:ext>
                </a:extLst>
              </p:cNvPr>
              <p:cNvCxnSpPr>
                <a:cxnSpLocks/>
                <a:stCxn id="111" idx="0"/>
                <a:endCxn id="108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2141DDDA-BBDD-89F5-FAF6-49B7AE10833F}"/>
                  </a:ext>
                </a:extLst>
              </p:cNvPr>
              <p:cNvCxnSpPr>
                <a:cxnSpLocks/>
                <a:stCxn id="107" idx="4"/>
                <a:endCxn id="111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62462FF5-99BC-3DF0-C154-BE22503D179A}"/>
                  </a:ext>
                </a:extLst>
              </p:cNvPr>
              <p:cNvCxnSpPr>
                <a:cxnSpLocks/>
                <a:stCxn id="106" idx="4"/>
                <a:endCxn id="111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26A309F7-6BCF-AE74-BDCB-D3D376CAD6DB}"/>
                  </a:ext>
                </a:extLst>
              </p:cNvPr>
              <p:cNvCxnSpPr>
                <a:cxnSpLocks/>
                <a:stCxn id="105" idx="4"/>
                <a:endCxn id="109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5786B21A-620B-6332-DAAE-96140EFF00B5}"/>
                  </a:ext>
                </a:extLst>
              </p:cNvPr>
              <p:cNvCxnSpPr>
                <a:cxnSpLocks/>
                <a:stCxn id="105" idx="4"/>
                <a:endCxn id="111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A99E51B6-FA09-4CC7-B90B-CF2A9B5973AF}"/>
                  </a:ext>
                </a:extLst>
              </p:cNvPr>
              <p:cNvCxnSpPr>
                <a:cxnSpLocks/>
                <a:stCxn id="109" idx="0"/>
                <a:endCxn id="108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B9A2FCAF-3C62-BCBA-7C40-B39955CF117A}"/>
                  </a:ext>
                </a:extLst>
              </p:cNvPr>
              <p:cNvCxnSpPr>
                <a:cxnSpLocks/>
                <a:stCxn id="109" idx="0"/>
                <a:endCxn id="107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C1B987F3-255D-371C-F318-539EC1E75B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09043" y="3377986"/>
              <a:ext cx="398543" cy="309773"/>
              <a:chOff x="1076445" y="2898694"/>
              <a:chExt cx="760761" cy="591311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1689FD98-11D8-9708-A232-4775602FF97E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DC35E44D-64D9-EB6F-2774-309332ED658E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FB665273-2A6C-9716-BC98-B2F4CAAC4ABD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5D674056-1C1F-0F3D-AE68-058C9F2392CB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ECF2D37E-84A7-1E86-40F0-CB6DA0EF7752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4DFF87FD-DD5B-59A1-E03B-C38714D60D51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ADB8D26E-3041-1138-441F-703CB8BE4CC4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8BA2E3C1-7AF5-45F8-0655-080FA5D46F8D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BD34DD29-3610-72E5-FA15-A756D42B2AA0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FC51A27-577E-56E0-66C6-A2E964E91E79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73C5CEA3-61BD-6239-6607-FBDF51E9D5B7}"/>
                  </a:ext>
                </a:extLst>
              </p:cNvPr>
              <p:cNvCxnSpPr>
                <a:cxnSpLocks/>
                <a:stCxn id="138" idx="4"/>
                <a:endCxn id="141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539C6048-647C-B16B-151B-32A4E4D01C8E}"/>
                  </a:ext>
                </a:extLst>
              </p:cNvPr>
              <p:cNvCxnSpPr>
                <a:cxnSpLocks/>
                <a:stCxn id="138" idx="4"/>
                <a:endCxn id="142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66ED574A-1DAF-2679-9268-783562376B46}"/>
                  </a:ext>
                </a:extLst>
              </p:cNvPr>
              <p:cNvCxnSpPr>
                <a:cxnSpLocks/>
                <a:stCxn id="139" idx="4"/>
                <a:endCxn id="142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6BFF436A-912F-0851-B38B-A781F364F5E2}"/>
                  </a:ext>
                </a:extLst>
              </p:cNvPr>
              <p:cNvCxnSpPr>
                <a:cxnSpLocks/>
                <a:stCxn id="139" idx="4"/>
                <a:endCxn id="143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3E458AAE-3C21-2CB1-D146-D9299F7A8E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FA2A7406-6392-033F-E979-F94B3B7CCE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8FEAF3A7-1099-7731-D7B0-37FECDD93F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68D1498E-5B29-0C32-F201-8771B5EC4B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7F024A42-84E9-88EF-0952-3DB39EA61966}"/>
                  </a:ext>
                </a:extLst>
              </p:cNvPr>
              <p:cNvCxnSpPr>
                <a:cxnSpLocks/>
                <a:stCxn id="138" idx="4"/>
                <a:endCxn id="143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FCE6BF86-FB08-C7A8-F56F-3E586C3594D2}"/>
                  </a:ext>
                </a:extLst>
              </p:cNvPr>
              <p:cNvCxnSpPr>
                <a:cxnSpLocks/>
                <a:stCxn id="138" idx="4"/>
                <a:endCxn id="144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323A2E04-8721-DCF5-6D07-16AB51739E9A}"/>
                  </a:ext>
                </a:extLst>
              </p:cNvPr>
              <p:cNvCxnSpPr>
                <a:cxnSpLocks/>
                <a:stCxn id="139" idx="4"/>
                <a:endCxn id="144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2D6FD1F2-02DC-621A-585D-EA8837A59DEE}"/>
                  </a:ext>
                </a:extLst>
              </p:cNvPr>
              <p:cNvCxnSpPr>
                <a:cxnSpLocks/>
                <a:stCxn id="139" idx="4"/>
                <a:endCxn id="141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567BFC42-2148-BF12-4412-D1659FA7FA10}"/>
                  </a:ext>
                </a:extLst>
              </p:cNvPr>
              <p:cNvCxnSpPr>
                <a:cxnSpLocks/>
                <a:stCxn id="142" idx="0"/>
                <a:endCxn id="140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925F16F0-5543-2CA5-137B-2E6C4ACFAACC}"/>
                  </a:ext>
                </a:extLst>
              </p:cNvPr>
              <p:cNvCxnSpPr>
                <a:cxnSpLocks/>
                <a:stCxn id="141" idx="0"/>
                <a:endCxn id="140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33530B2A-7A02-79C5-6B05-4392FFD8D723}"/>
                  </a:ext>
                </a:extLst>
              </p:cNvPr>
              <p:cNvCxnSpPr>
                <a:cxnSpLocks/>
                <a:stCxn id="146" idx="0"/>
                <a:endCxn id="143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BEA47D51-235D-61AB-C919-BDAEE0858816}"/>
                  </a:ext>
                </a:extLst>
              </p:cNvPr>
              <p:cNvCxnSpPr>
                <a:cxnSpLocks/>
                <a:stCxn id="146" idx="0"/>
                <a:endCxn id="144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53F60977-C01A-F96F-EFC3-084C436DDC51}"/>
                  </a:ext>
                </a:extLst>
              </p:cNvPr>
              <p:cNvCxnSpPr>
                <a:cxnSpLocks/>
                <a:stCxn id="141" idx="4"/>
                <a:endCxn id="146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DD135CC6-050B-8AFF-6571-535AF02D7710}"/>
                  </a:ext>
                </a:extLst>
              </p:cNvPr>
              <p:cNvCxnSpPr>
                <a:cxnSpLocks/>
                <a:stCxn id="147" idx="0"/>
                <a:endCxn id="144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5CF23D61-16A8-EDD6-74B5-6488BC58CA1B}"/>
                  </a:ext>
                </a:extLst>
              </p:cNvPr>
              <p:cNvCxnSpPr>
                <a:cxnSpLocks/>
                <a:stCxn id="143" idx="4"/>
                <a:endCxn id="147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23FF91C3-781C-2316-28C7-8BB18CD167A9}"/>
                  </a:ext>
                </a:extLst>
              </p:cNvPr>
              <p:cNvCxnSpPr>
                <a:cxnSpLocks/>
                <a:stCxn id="142" idx="4"/>
                <a:endCxn id="147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68D922FC-1D8B-3AC0-7140-E75B1C955040}"/>
                  </a:ext>
                </a:extLst>
              </p:cNvPr>
              <p:cNvCxnSpPr>
                <a:cxnSpLocks/>
                <a:stCxn id="141" idx="4"/>
                <a:endCxn id="145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AE7B0141-4FE8-11CD-04CD-BE8CA0DFD534}"/>
                  </a:ext>
                </a:extLst>
              </p:cNvPr>
              <p:cNvCxnSpPr>
                <a:cxnSpLocks/>
                <a:stCxn id="141" idx="4"/>
                <a:endCxn id="147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CC617DDB-850A-C79E-429A-2E4BE77A51FB}"/>
                  </a:ext>
                </a:extLst>
              </p:cNvPr>
              <p:cNvCxnSpPr>
                <a:cxnSpLocks/>
                <a:stCxn id="145" idx="0"/>
                <a:endCxn id="144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902428FE-6DDB-9A53-CCBE-9EEB4C060DA9}"/>
                  </a:ext>
                </a:extLst>
              </p:cNvPr>
              <p:cNvCxnSpPr>
                <a:cxnSpLocks/>
                <a:stCxn id="145" idx="0"/>
                <a:endCxn id="143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685ECD64-1D4F-4149-92C8-8E7FB7ADF1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76967" y="3380178"/>
              <a:ext cx="398543" cy="309773"/>
              <a:chOff x="1076445" y="2898694"/>
              <a:chExt cx="760761" cy="591311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41B10736-A1E6-CBDC-EBAE-AC37928A29DF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932D705D-EE3C-5ED7-FEA8-A47B80821053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C49BA729-2AFD-774A-5438-629ECF160FA1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8E78CE33-22A6-0649-4EE9-E5A44D424A6C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1CB5289B-A720-4C5A-544C-5401348B1E7A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AB1C61F0-D925-F4CB-A5A5-AEF65D5DE077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C042B33F-258F-AEE9-1455-FC3DCCEAA980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CBBE581E-1624-FC74-8F5C-C4BB5BD1C400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B9723876-B138-BCB0-B09E-A7E7265FE0F8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24098B1C-B6F9-449D-65EE-C3CD5F4178DC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9CD73588-69DB-0D91-5823-6B3C7EC9A2C3}"/>
                  </a:ext>
                </a:extLst>
              </p:cNvPr>
              <p:cNvCxnSpPr>
                <a:cxnSpLocks/>
                <a:stCxn id="173" idx="4"/>
                <a:endCxn id="176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F14AD26E-7B9F-BDBA-8CB3-835892C74D1F}"/>
                  </a:ext>
                </a:extLst>
              </p:cNvPr>
              <p:cNvCxnSpPr>
                <a:cxnSpLocks/>
                <a:stCxn id="173" idx="4"/>
                <a:endCxn id="177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2CA0B26B-600F-9859-BE1B-90798B5B09E1}"/>
                  </a:ext>
                </a:extLst>
              </p:cNvPr>
              <p:cNvCxnSpPr>
                <a:cxnSpLocks/>
                <a:stCxn id="174" idx="4"/>
                <a:endCxn id="177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9BE5B880-1961-B97E-D550-329D9220522B}"/>
                  </a:ext>
                </a:extLst>
              </p:cNvPr>
              <p:cNvCxnSpPr>
                <a:cxnSpLocks/>
                <a:stCxn id="174" idx="4"/>
                <a:endCxn id="178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F028EE3D-C20F-9792-5D58-7D82BB4439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2E42C283-DCDC-1968-093F-06E5EEE4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037EE077-9F75-A382-7584-696CDDAE46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B12019BB-C2DD-EEA4-13B8-DD4AB918A2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CEBC905B-D9D9-4E6F-3F6E-172372835BED}"/>
                  </a:ext>
                </a:extLst>
              </p:cNvPr>
              <p:cNvCxnSpPr>
                <a:cxnSpLocks/>
                <a:stCxn id="173" idx="4"/>
                <a:endCxn id="178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13D55AFE-3110-692E-4B2F-64B53EEC346A}"/>
                  </a:ext>
                </a:extLst>
              </p:cNvPr>
              <p:cNvCxnSpPr>
                <a:cxnSpLocks/>
                <a:stCxn id="173" idx="4"/>
                <a:endCxn id="179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EA2DE5E7-ABA4-15B7-B624-F10C4581F1E5}"/>
                  </a:ext>
                </a:extLst>
              </p:cNvPr>
              <p:cNvCxnSpPr>
                <a:cxnSpLocks/>
                <a:stCxn id="174" idx="4"/>
                <a:endCxn id="179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A135AA22-6255-A624-96C7-0029BCDD7BFE}"/>
                  </a:ext>
                </a:extLst>
              </p:cNvPr>
              <p:cNvCxnSpPr>
                <a:cxnSpLocks/>
                <a:stCxn id="174" idx="4"/>
                <a:endCxn id="176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BFF8820-6B44-ECA9-FAC8-25AD4EEABD27}"/>
                  </a:ext>
                </a:extLst>
              </p:cNvPr>
              <p:cNvCxnSpPr>
                <a:cxnSpLocks/>
                <a:stCxn id="177" idx="0"/>
                <a:endCxn id="175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E882DAD1-F58C-6D47-68B3-9F42A9B1159A}"/>
                  </a:ext>
                </a:extLst>
              </p:cNvPr>
              <p:cNvCxnSpPr>
                <a:cxnSpLocks/>
                <a:stCxn id="176" idx="0"/>
                <a:endCxn id="175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0920CA11-C604-6BA5-F778-44B52A7B2071}"/>
                  </a:ext>
                </a:extLst>
              </p:cNvPr>
              <p:cNvCxnSpPr>
                <a:cxnSpLocks/>
                <a:stCxn id="181" idx="0"/>
                <a:endCxn id="178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44E81AFE-15F0-A658-FFC5-8B3799BC4580}"/>
                  </a:ext>
                </a:extLst>
              </p:cNvPr>
              <p:cNvCxnSpPr>
                <a:cxnSpLocks/>
                <a:stCxn id="181" idx="0"/>
                <a:endCxn id="179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126B887F-428C-E8F1-26ED-1CF7FA31C321}"/>
                  </a:ext>
                </a:extLst>
              </p:cNvPr>
              <p:cNvCxnSpPr>
                <a:cxnSpLocks/>
                <a:stCxn id="176" idx="4"/>
                <a:endCxn id="181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004B2C01-8D26-41DB-6F10-96168B3980BB}"/>
                  </a:ext>
                </a:extLst>
              </p:cNvPr>
              <p:cNvCxnSpPr>
                <a:cxnSpLocks/>
                <a:stCxn id="182" idx="0"/>
                <a:endCxn id="179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936A63CC-2578-E83E-D92D-324C5E259427}"/>
                  </a:ext>
                </a:extLst>
              </p:cNvPr>
              <p:cNvCxnSpPr>
                <a:cxnSpLocks/>
                <a:stCxn id="178" idx="4"/>
                <a:endCxn id="182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8CC5CABE-A385-C578-A0BF-C35B676F7DAF}"/>
                  </a:ext>
                </a:extLst>
              </p:cNvPr>
              <p:cNvCxnSpPr>
                <a:cxnSpLocks/>
                <a:stCxn id="177" idx="4"/>
                <a:endCxn id="182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04AB512F-5A64-95E5-DB15-52651D5812FF}"/>
                  </a:ext>
                </a:extLst>
              </p:cNvPr>
              <p:cNvCxnSpPr>
                <a:cxnSpLocks/>
                <a:stCxn id="176" idx="4"/>
                <a:endCxn id="180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3C4A0357-FCA2-4825-0BCA-17F646443AC3}"/>
                  </a:ext>
                </a:extLst>
              </p:cNvPr>
              <p:cNvCxnSpPr>
                <a:cxnSpLocks/>
                <a:stCxn id="176" idx="4"/>
                <a:endCxn id="182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2F22E0D3-76AB-50D8-315D-9A8A087C85CC}"/>
                  </a:ext>
                </a:extLst>
              </p:cNvPr>
              <p:cNvCxnSpPr>
                <a:cxnSpLocks/>
                <a:stCxn id="180" idx="0"/>
                <a:endCxn id="179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13E6B514-F999-6697-4FFD-634EB8D631C3}"/>
                  </a:ext>
                </a:extLst>
              </p:cNvPr>
              <p:cNvCxnSpPr>
                <a:cxnSpLocks/>
                <a:stCxn id="180" idx="0"/>
                <a:endCxn id="178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C712A3E7-30FD-F27A-552B-DA3E8497888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72500" y="2720498"/>
              <a:ext cx="398543" cy="309773"/>
              <a:chOff x="1076445" y="2898694"/>
              <a:chExt cx="760761" cy="591311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F0C08F2F-CBE0-6CB7-FFC2-C9CF2E0ABC75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id="{D9B8CAEB-2A25-F285-16AC-10885CF33C19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2BEDC540-CD3F-5827-FA27-719E6CDD07AC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BE7C7EA3-1995-78EE-81BB-635381DEDFF5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47F208EE-6E6B-A0DD-C519-A03D94980592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3DD7570A-7944-DBCA-919C-F03054D42075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39EDAC92-E694-0123-97B7-3A3A83C00E99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BEB77053-9DF2-BE74-14CF-4517F05EA1E7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E6E69343-E9F4-2DBF-F983-6D764EA07860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28E2B5B9-34EF-EEF1-BB23-2F877D76AC8F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B950F57B-6121-C027-D1B5-4BE5A1830DC2}"/>
                  </a:ext>
                </a:extLst>
              </p:cNvPr>
              <p:cNvCxnSpPr>
                <a:cxnSpLocks/>
                <a:stCxn id="208" idx="4"/>
                <a:endCxn id="211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AA169D4-07B2-1FC4-4344-05A6FC3589AA}"/>
                  </a:ext>
                </a:extLst>
              </p:cNvPr>
              <p:cNvCxnSpPr>
                <a:cxnSpLocks/>
                <a:stCxn id="208" idx="4"/>
                <a:endCxn id="212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D4C0B90C-C3BE-A427-9EE3-C2A8738FD2E4}"/>
                  </a:ext>
                </a:extLst>
              </p:cNvPr>
              <p:cNvCxnSpPr>
                <a:cxnSpLocks/>
                <a:stCxn id="209" idx="4"/>
                <a:endCxn id="212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48C5E7D1-68FF-FAC7-FC9A-7FE2E19EF132}"/>
                  </a:ext>
                </a:extLst>
              </p:cNvPr>
              <p:cNvCxnSpPr>
                <a:cxnSpLocks/>
                <a:stCxn id="209" idx="4"/>
                <a:endCxn id="213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C3926A50-A451-2E3A-5DD3-81DBACA391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DDC793AE-D7FD-7D00-DBCE-00B29EE7D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93E03D04-A8C3-83FF-5FCC-F816C2FBBC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F32758DC-08FE-1A55-DE8D-D81943402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5FB27E6E-F999-4C2A-835D-4121E7399E6D}"/>
                  </a:ext>
                </a:extLst>
              </p:cNvPr>
              <p:cNvCxnSpPr>
                <a:cxnSpLocks/>
                <a:stCxn id="208" idx="4"/>
                <a:endCxn id="213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15E5043D-FF82-5247-0FE3-30546D8D4411}"/>
                  </a:ext>
                </a:extLst>
              </p:cNvPr>
              <p:cNvCxnSpPr>
                <a:cxnSpLocks/>
                <a:stCxn id="208" idx="4"/>
                <a:endCxn id="214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470DC385-7B1D-1EB5-5CC4-7B0478C6E6A1}"/>
                  </a:ext>
                </a:extLst>
              </p:cNvPr>
              <p:cNvCxnSpPr>
                <a:cxnSpLocks/>
                <a:stCxn id="209" idx="4"/>
                <a:endCxn id="214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84F369E3-1C55-52B4-BA78-11541203CFAE}"/>
                  </a:ext>
                </a:extLst>
              </p:cNvPr>
              <p:cNvCxnSpPr>
                <a:cxnSpLocks/>
                <a:stCxn id="209" idx="4"/>
                <a:endCxn id="211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8DAD9381-7FD0-4B52-59DC-844BA1F107B1}"/>
                  </a:ext>
                </a:extLst>
              </p:cNvPr>
              <p:cNvCxnSpPr>
                <a:cxnSpLocks/>
                <a:stCxn id="212" idx="0"/>
                <a:endCxn id="210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9A02998F-CA69-5775-BC5F-0E6671EBD01E}"/>
                  </a:ext>
                </a:extLst>
              </p:cNvPr>
              <p:cNvCxnSpPr>
                <a:cxnSpLocks/>
                <a:stCxn id="211" idx="0"/>
                <a:endCxn id="210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0F26CDD3-4608-B61B-0C8B-91596F71C08D}"/>
                  </a:ext>
                </a:extLst>
              </p:cNvPr>
              <p:cNvCxnSpPr>
                <a:cxnSpLocks/>
                <a:stCxn id="216" idx="0"/>
                <a:endCxn id="213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59AFFB9E-42C1-F523-AE5F-286236DFA0F4}"/>
                  </a:ext>
                </a:extLst>
              </p:cNvPr>
              <p:cNvCxnSpPr>
                <a:cxnSpLocks/>
                <a:stCxn id="216" idx="0"/>
                <a:endCxn id="214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8F39F9D-0B68-14B3-F46A-71F70CA24A91}"/>
                  </a:ext>
                </a:extLst>
              </p:cNvPr>
              <p:cNvCxnSpPr>
                <a:cxnSpLocks/>
                <a:stCxn id="211" idx="4"/>
                <a:endCxn id="216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D6775D35-DE1F-DDBC-A374-482A28711C30}"/>
                  </a:ext>
                </a:extLst>
              </p:cNvPr>
              <p:cNvCxnSpPr>
                <a:cxnSpLocks/>
                <a:stCxn id="217" idx="0"/>
                <a:endCxn id="214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B29015A1-66A5-8A08-F620-B34045468198}"/>
                  </a:ext>
                </a:extLst>
              </p:cNvPr>
              <p:cNvCxnSpPr>
                <a:cxnSpLocks/>
                <a:stCxn id="213" idx="4"/>
                <a:endCxn id="217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637CCC1A-3CEB-A050-E985-A8A21CC114BE}"/>
                  </a:ext>
                </a:extLst>
              </p:cNvPr>
              <p:cNvCxnSpPr>
                <a:cxnSpLocks/>
                <a:stCxn id="212" idx="4"/>
                <a:endCxn id="217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E5E39B8B-3DCE-C02B-3289-E7BE1F89ED23}"/>
                  </a:ext>
                </a:extLst>
              </p:cNvPr>
              <p:cNvCxnSpPr>
                <a:cxnSpLocks/>
                <a:stCxn id="211" idx="4"/>
                <a:endCxn id="215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A856F8A6-DDA4-EF43-E339-C5C25829D2D9}"/>
                  </a:ext>
                </a:extLst>
              </p:cNvPr>
              <p:cNvCxnSpPr>
                <a:cxnSpLocks/>
                <a:stCxn id="211" idx="4"/>
                <a:endCxn id="217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D74372BA-9B7D-337F-1FB7-96AC9D72BEF2}"/>
                  </a:ext>
                </a:extLst>
              </p:cNvPr>
              <p:cNvCxnSpPr>
                <a:cxnSpLocks/>
                <a:stCxn id="215" idx="0"/>
                <a:endCxn id="214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391FE60F-5F2C-05EC-1B3E-8612A2BADCB0}"/>
                  </a:ext>
                </a:extLst>
              </p:cNvPr>
              <p:cNvCxnSpPr>
                <a:cxnSpLocks/>
                <a:stCxn id="215" idx="0"/>
                <a:endCxn id="213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9" name="Group 448">
            <a:extLst>
              <a:ext uri="{FF2B5EF4-FFF2-40B4-BE49-F238E27FC236}">
                <a16:creationId xmlns:a16="http://schemas.microsoft.com/office/drawing/2014/main" id="{1DDE16E1-35D5-984D-BBCC-19C386B3FCB7}"/>
              </a:ext>
            </a:extLst>
          </p:cNvPr>
          <p:cNvGrpSpPr/>
          <p:nvPr/>
        </p:nvGrpSpPr>
        <p:grpSpPr>
          <a:xfrm>
            <a:off x="8647114" y="1132114"/>
            <a:ext cx="2530800" cy="4955138"/>
            <a:chOff x="8647114" y="1132114"/>
            <a:chExt cx="2530800" cy="4955138"/>
          </a:xfrm>
        </p:grpSpPr>
        <p:sp>
          <p:nvSpPr>
            <p:cNvPr id="669" name="Rectangle 668">
              <a:extLst>
                <a:ext uri="{FF2B5EF4-FFF2-40B4-BE49-F238E27FC236}">
                  <a16:creationId xmlns:a16="http://schemas.microsoft.com/office/drawing/2014/main" id="{44492D14-9E70-950F-2AD2-27B1C6214E47}"/>
                </a:ext>
              </a:extLst>
            </p:cNvPr>
            <p:cNvSpPr/>
            <p:nvPr/>
          </p:nvSpPr>
          <p:spPr>
            <a:xfrm>
              <a:off x="9441434" y="2597430"/>
              <a:ext cx="1226220" cy="1044000"/>
            </a:xfrm>
            <a:prstGeom prst="rect">
              <a:avLst/>
            </a:prstGeom>
            <a:solidFill>
              <a:srgbClr val="11646B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RAN</a:t>
              </a:r>
            </a:p>
          </p:txBody>
        </p:sp>
        <p:sp>
          <p:nvSpPr>
            <p:cNvPr id="670" name="Rectangle 669">
              <a:extLst>
                <a:ext uri="{FF2B5EF4-FFF2-40B4-BE49-F238E27FC236}">
                  <a16:creationId xmlns:a16="http://schemas.microsoft.com/office/drawing/2014/main" id="{03D03CCF-62F1-05FB-93C8-D2B7F6DF9E9B}"/>
                </a:ext>
              </a:extLst>
            </p:cNvPr>
            <p:cNvSpPr/>
            <p:nvPr/>
          </p:nvSpPr>
          <p:spPr>
            <a:xfrm>
              <a:off x="9439649" y="1275323"/>
              <a:ext cx="1226220" cy="1044000"/>
            </a:xfrm>
            <a:prstGeom prst="rect">
              <a:avLst/>
            </a:prstGeom>
            <a:solidFill>
              <a:srgbClr val="116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CN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4CDD77A-FCFE-99AE-4DC9-510A4F599CA6}"/>
                </a:ext>
              </a:extLst>
            </p:cNvPr>
            <p:cNvSpPr/>
            <p:nvPr/>
          </p:nvSpPr>
          <p:spPr>
            <a:xfrm>
              <a:off x="8647115" y="1132114"/>
              <a:ext cx="2523600" cy="3931200"/>
            </a:xfrm>
            <a:prstGeom prst="rect">
              <a:avLst/>
            </a:prstGeom>
            <a:solidFill>
              <a:srgbClr val="07495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6A3DC07-1E3D-D0D3-8ECC-B8E7563BC7E4}"/>
                </a:ext>
              </a:extLst>
            </p:cNvPr>
            <p:cNvSpPr txBox="1"/>
            <p:nvPr/>
          </p:nvSpPr>
          <p:spPr>
            <a:xfrm>
              <a:off x="8647114" y="5079252"/>
              <a:ext cx="2530800" cy="1008000"/>
            </a:xfrm>
            <a:prstGeom prst="rect">
              <a:avLst/>
            </a:prstGeom>
            <a:solidFill>
              <a:schemeClr val="tx1"/>
            </a:solidFill>
            <a:ln w="28575">
              <a:noFill/>
            </a:ln>
          </p:spPr>
          <p:txBody>
            <a:bodyPr wrap="square" lIns="36000" tIns="108000" rIns="36000" bIns="36000" anchor="t" anchorCtr="0">
              <a:no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Collaboration</a:t>
              </a:r>
            </a:p>
          </p:txBody>
        </p:sp>
        <p:pic>
          <p:nvPicPr>
            <p:cNvPr id="385" name="Graphic 384" descr="Cell Tower with solid fill">
              <a:extLst>
                <a:ext uri="{FF2B5EF4-FFF2-40B4-BE49-F238E27FC236}">
                  <a16:creationId xmlns:a16="http://schemas.microsoft.com/office/drawing/2014/main" id="{8ED0D50D-367E-58A0-4A36-EB13BB176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439649" y="3806155"/>
              <a:ext cx="914400" cy="914400"/>
            </a:xfrm>
            <a:prstGeom prst="rect">
              <a:avLst/>
            </a:prstGeom>
          </p:spPr>
        </p:pic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86FD5D1D-1BC1-BA70-D397-A01A25A780A6}"/>
                </a:ext>
              </a:extLst>
            </p:cNvPr>
            <p:cNvSpPr/>
            <p:nvPr/>
          </p:nvSpPr>
          <p:spPr>
            <a:xfrm>
              <a:off x="9283739" y="2693960"/>
              <a:ext cx="1226220" cy="1044000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07495E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RAN</a:t>
              </a:r>
            </a:p>
          </p:txBody>
        </p:sp>
        <p:grpSp>
          <p:nvGrpSpPr>
            <p:cNvPr id="492" name="Group 491">
              <a:extLst>
                <a:ext uri="{FF2B5EF4-FFF2-40B4-BE49-F238E27FC236}">
                  <a16:creationId xmlns:a16="http://schemas.microsoft.com/office/drawing/2014/main" id="{45BD52D5-A975-FEF8-34B6-E09D1063A0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20145" y="3377986"/>
              <a:ext cx="398543" cy="309773"/>
              <a:chOff x="1076445" y="2898694"/>
              <a:chExt cx="760761" cy="591311"/>
            </a:xfrm>
          </p:grpSpPr>
          <p:sp>
            <p:nvSpPr>
              <p:cNvPr id="493" name="Oval 492">
                <a:extLst>
                  <a:ext uri="{FF2B5EF4-FFF2-40B4-BE49-F238E27FC236}">
                    <a16:creationId xmlns:a16="http://schemas.microsoft.com/office/drawing/2014/main" id="{CBE27B49-5B01-B5CD-3DB0-4D66D3A47223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94" name="Oval 493">
                <a:extLst>
                  <a:ext uri="{FF2B5EF4-FFF2-40B4-BE49-F238E27FC236}">
                    <a16:creationId xmlns:a16="http://schemas.microsoft.com/office/drawing/2014/main" id="{75A52C0F-4C12-DDC1-932F-14AE14C72889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95" name="Oval 494">
                <a:extLst>
                  <a:ext uri="{FF2B5EF4-FFF2-40B4-BE49-F238E27FC236}">
                    <a16:creationId xmlns:a16="http://schemas.microsoft.com/office/drawing/2014/main" id="{B3EFC4F4-F451-F894-03AC-8DFFA4D206CF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96" name="Oval 495">
                <a:extLst>
                  <a:ext uri="{FF2B5EF4-FFF2-40B4-BE49-F238E27FC236}">
                    <a16:creationId xmlns:a16="http://schemas.microsoft.com/office/drawing/2014/main" id="{B252CEDE-CA84-7BB0-7289-F1ED4B741EDC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97" name="Oval 496">
                <a:extLst>
                  <a:ext uri="{FF2B5EF4-FFF2-40B4-BE49-F238E27FC236}">
                    <a16:creationId xmlns:a16="http://schemas.microsoft.com/office/drawing/2014/main" id="{FF302C77-402E-76BA-0952-B3765B0413B9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98" name="Oval 497">
                <a:extLst>
                  <a:ext uri="{FF2B5EF4-FFF2-40B4-BE49-F238E27FC236}">
                    <a16:creationId xmlns:a16="http://schemas.microsoft.com/office/drawing/2014/main" id="{9736713F-16D4-6327-8510-E04B23010A3F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499" name="Oval 498">
                <a:extLst>
                  <a:ext uri="{FF2B5EF4-FFF2-40B4-BE49-F238E27FC236}">
                    <a16:creationId xmlns:a16="http://schemas.microsoft.com/office/drawing/2014/main" id="{40DC7E57-7E3A-8A77-6132-61E98CA5ED60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500" name="Oval 499">
                <a:extLst>
                  <a:ext uri="{FF2B5EF4-FFF2-40B4-BE49-F238E27FC236}">
                    <a16:creationId xmlns:a16="http://schemas.microsoft.com/office/drawing/2014/main" id="{50093E70-8FD8-E15D-4D15-19FAC1578920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501" name="Oval 500">
                <a:extLst>
                  <a:ext uri="{FF2B5EF4-FFF2-40B4-BE49-F238E27FC236}">
                    <a16:creationId xmlns:a16="http://schemas.microsoft.com/office/drawing/2014/main" id="{B2C121C6-FF23-52D5-F095-06D6D2893D3A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502" name="Oval 501">
                <a:extLst>
                  <a:ext uri="{FF2B5EF4-FFF2-40B4-BE49-F238E27FC236}">
                    <a16:creationId xmlns:a16="http://schemas.microsoft.com/office/drawing/2014/main" id="{A20607F1-6853-38A4-3953-7B5DA67F6856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503" name="Straight Connector 502">
                <a:extLst>
                  <a:ext uri="{FF2B5EF4-FFF2-40B4-BE49-F238E27FC236}">
                    <a16:creationId xmlns:a16="http://schemas.microsoft.com/office/drawing/2014/main" id="{D803024A-525D-14C1-B856-6BD8B0967114}"/>
                  </a:ext>
                </a:extLst>
              </p:cNvPr>
              <p:cNvCxnSpPr>
                <a:cxnSpLocks/>
                <a:stCxn id="493" idx="4"/>
                <a:endCxn id="496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4" name="Straight Connector 503">
                <a:extLst>
                  <a:ext uri="{FF2B5EF4-FFF2-40B4-BE49-F238E27FC236}">
                    <a16:creationId xmlns:a16="http://schemas.microsoft.com/office/drawing/2014/main" id="{0BBA191B-0A4E-E8C1-931E-882ABD756956}"/>
                  </a:ext>
                </a:extLst>
              </p:cNvPr>
              <p:cNvCxnSpPr>
                <a:cxnSpLocks/>
                <a:stCxn id="493" idx="4"/>
                <a:endCxn id="497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>
                <a:extLst>
                  <a:ext uri="{FF2B5EF4-FFF2-40B4-BE49-F238E27FC236}">
                    <a16:creationId xmlns:a16="http://schemas.microsoft.com/office/drawing/2014/main" id="{25940FC1-87BA-93F0-AD66-0C5D14D3FF1C}"/>
                  </a:ext>
                </a:extLst>
              </p:cNvPr>
              <p:cNvCxnSpPr>
                <a:cxnSpLocks/>
                <a:stCxn id="494" idx="4"/>
                <a:endCxn id="497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6" name="Straight Connector 505">
                <a:extLst>
                  <a:ext uri="{FF2B5EF4-FFF2-40B4-BE49-F238E27FC236}">
                    <a16:creationId xmlns:a16="http://schemas.microsoft.com/office/drawing/2014/main" id="{AED7E545-1609-70CD-17B0-8F160C72A6E4}"/>
                  </a:ext>
                </a:extLst>
              </p:cNvPr>
              <p:cNvCxnSpPr>
                <a:cxnSpLocks/>
                <a:stCxn id="494" idx="4"/>
                <a:endCxn id="498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>
                <a:extLst>
                  <a:ext uri="{FF2B5EF4-FFF2-40B4-BE49-F238E27FC236}">
                    <a16:creationId xmlns:a16="http://schemas.microsoft.com/office/drawing/2014/main" id="{4B7A84A8-1D7F-0697-523D-39E333BBC7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44A24344-C2F5-05B1-76A1-F65C8F9D62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Straight Connector 508">
                <a:extLst>
                  <a:ext uri="{FF2B5EF4-FFF2-40B4-BE49-F238E27FC236}">
                    <a16:creationId xmlns:a16="http://schemas.microsoft.com/office/drawing/2014/main" id="{32A2691C-7A86-318A-4874-169CC220BD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6FFAB75C-73ED-8351-D1F6-AC7C80B78B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>
                <a:extLst>
                  <a:ext uri="{FF2B5EF4-FFF2-40B4-BE49-F238E27FC236}">
                    <a16:creationId xmlns:a16="http://schemas.microsoft.com/office/drawing/2014/main" id="{70C537B3-47B8-794C-5B9B-A5B0CB21F7D4}"/>
                  </a:ext>
                </a:extLst>
              </p:cNvPr>
              <p:cNvCxnSpPr>
                <a:cxnSpLocks/>
                <a:stCxn id="493" idx="4"/>
                <a:endCxn id="498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2" name="Straight Connector 511">
                <a:extLst>
                  <a:ext uri="{FF2B5EF4-FFF2-40B4-BE49-F238E27FC236}">
                    <a16:creationId xmlns:a16="http://schemas.microsoft.com/office/drawing/2014/main" id="{B3D44A38-3B6E-2C72-395C-486465095095}"/>
                  </a:ext>
                </a:extLst>
              </p:cNvPr>
              <p:cNvCxnSpPr>
                <a:cxnSpLocks/>
                <a:stCxn id="493" idx="4"/>
                <a:endCxn id="499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Straight Connector 512">
                <a:extLst>
                  <a:ext uri="{FF2B5EF4-FFF2-40B4-BE49-F238E27FC236}">
                    <a16:creationId xmlns:a16="http://schemas.microsoft.com/office/drawing/2014/main" id="{F9BC749B-8866-E4A9-A8B2-5577B1FF4A5B}"/>
                  </a:ext>
                </a:extLst>
              </p:cNvPr>
              <p:cNvCxnSpPr>
                <a:cxnSpLocks/>
                <a:stCxn id="494" idx="4"/>
                <a:endCxn id="499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Straight Connector 513">
                <a:extLst>
                  <a:ext uri="{FF2B5EF4-FFF2-40B4-BE49-F238E27FC236}">
                    <a16:creationId xmlns:a16="http://schemas.microsoft.com/office/drawing/2014/main" id="{C5F7E93B-F54B-189E-6FAF-C3E8DE2B3CEB}"/>
                  </a:ext>
                </a:extLst>
              </p:cNvPr>
              <p:cNvCxnSpPr>
                <a:cxnSpLocks/>
                <a:stCxn id="494" idx="4"/>
                <a:endCxn id="496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Straight Connector 514">
                <a:extLst>
                  <a:ext uri="{FF2B5EF4-FFF2-40B4-BE49-F238E27FC236}">
                    <a16:creationId xmlns:a16="http://schemas.microsoft.com/office/drawing/2014/main" id="{53E67906-AEAD-5070-7054-0645DC3E76FE}"/>
                  </a:ext>
                </a:extLst>
              </p:cNvPr>
              <p:cNvCxnSpPr>
                <a:cxnSpLocks/>
                <a:stCxn id="497" idx="0"/>
                <a:endCxn id="495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Straight Connector 515">
                <a:extLst>
                  <a:ext uri="{FF2B5EF4-FFF2-40B4-BE49-F238E27FC236}">
                    <a16:creationId xmlns:a16="http://schemas.microsoft.com/office/drawing/2014/main" id="{1E537617-4D65-FB5E-2A63-F4B88F54EEA7}"/>
                  </a:ext>
                </a:extLst>
              </p:cNvPr>
              <p:cNvCxnSpPr>
                <a:cxnSpLocks/>
                <a:stCxn id="496" idx="0"/>
                <a:endCxn id="495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>
                <a:extLst>
                  <a:ext uri="{FF2B5EF4-FFF2-40B4-BE49-F238E27FC236}">
                    <a16:creationId xmlns:a16="http://schemas.microsoft.com/office/drawing/2014/main" id="{858C375C-DA33-2696-1A43-852BEF916A6D}"/>
                  </a:ext>
                </a:extLst>
              </p:cNvPr>
              <p:cNvCxnSpPr>
                <a:cxnSpLocks/>
                <a:stCxn id="501" idx="0"/>
                <a:endCxn id="498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517">
                <a:extLst>
                  <a:ext uri="{FF2B5EF4-FFF2-40B4-BE49-F238E27FC236}">
                    <a16:creationId xmlns:a16="http://schemas.microsoft.com/office/drawing/2014/main" id="{C218EF66-4944-B7EA-9457-F5DC0A4E96E3}"/>
                  </a:ext>
                </a:extLst>
              </p:cNvPr>
              <p:cNvCxnSpPr>
                <a:cxnSpLocks/>
                <a:stCxn id="501" idx="0"/>
                <a:endCxn id="499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9" name="Straight Connector 518">
                <a:extLst>
                  <a:ext uri="{FF2B5EF4-FFF2-40B4-BE49-F238E27FC236}">
                    <a16:creationId xmlns:a16="http://schemas.microsoft.com/office/drawing/2014/main" id="{D0C1A2E8-F735-6A8E-8304-349D716030D9}"/>
                  </a:ext>
                </a:extLst>
              </p:cNvPr>
              <p:cNvCxnSpPr>
                <a:cxnSpLocks/>
                <a:stCxn id="496" idx="4"/>
                <a:endCxn id="501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" name="Straight Connector 519">
                <a:extLst>
                  <a:ext uri="{FF2B5EF4-FFF2-40B4-BE49-F238E27FC236}">
                    <a16:creationId xmlns:a16="http://schemas.microsoft.com/office/drawing/2014/main" id="{9021E7DD-CFD6-B900-CF52-7DC134717A2C}"/>
                  </a:ext>
                </a:extLst>
              </p:cNvPr>
              <p:cNvCxnSpPr>
                <a:cxnSpLocks/>
                <a:stCxn id="502" idx="0"/>
                <a:endCxn id="499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1" name="Straight Connector 520">
                <a:extLst>
                  <a:ext uri="{FF2B5EF4-FFF2-40B4-BE49-F238E27FC236}">
                    <a16:creationId xmlns:a16="http://schemas.microsoft.com/office/drawing/2014/main" id="{8666B226-EC58-AD6E-8C34-7C49DABEF5D5}"/>
                  </a:ext>
                </a:extLst>
              </p:cNvPr>
              <p:cNvCxnSpPr>
                <a:cxnSpLocks/>
                <a:stCxn id="498" idx="4"/>
                <a:endCxn id="502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2" name="Straight Connector 521">
                <a:extLst>
                  <a:ext uri="{FF2B5EF4-FFF2-40B4-BE49-F238E27FC236}">
                    <a16:creationId xmlns:a16="http://schemas.microsoft.com/office/drawing/2014/main" id="{82BAC0FE-1D60-7F21-5915-2DAF3F4B1103}"/>
                  </a:ext>
                </a:extLst>
              </p:cNvPr>
              <p:cNvCxnSpPr>
                <a:cxnSpLocks/>
                <a:stCxn id="497" idx="4"/>
                <a:endCxn id="502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Straight Connector 522">
                <a:extLst>
                  <a:ext uri="{FF2B5EF4-FFF2-40B4-BE49-F238E27FC236}">
                    <a16:creationId xmlns:a16="http://schemas.microsoft.com/office/drawing/2014/main" id="{B40704A7-5DEF-AA99-0B72-9A286EB14BD5}"/>
                  </a:ext>
                </a:extLst>
              </p:cNvPr>
              <p:cNvCxnSpPr>
                <a:cxnSpLocks/>
                <a:stCxn id="496" idx="4"/>
                <a:endCxn id="500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Straight Connector 523">
                <a:extLst>
                  <a:ext uri="{FF2B5EF4-FFF2-40B4-BE49-F238E27FC236}">
                    <a16:creationId xmlns:a16="http://schemas.microsoft.com/office/drawing/2014/main" id="{C76F16FD-5C29-09BC-8035-E99F9B40931F}"/>
                  </a:ext>
                </a:extLst>
              </p:cNvPr>
              <p:cNvCxnSpPr>
                <a:cxnSpLocks/>
                <a:stCxn id="496" idx="4"/>
                <a:endCxn id="502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5" name="Straight Connector 524">
                <a:extLst>
                  <a:ext uri="{FF2B5EF4-FFF2-40B4-BE49-F238E27FC236}">
                    <a16:creationId xmlns:a16="http://schemas.microsoft.com/office/drawing/2014/main" id="{8E2E7133-76F5-0B99-F083-17714BA51D69}"/>
                  </a:ext>
                </a:extLst>
              </p:cNvPr>
              <p:cNvCxnSpPr>
                <a:cxnSpLocks/>
                <a:stCxn id="500" idx="0"/>
                <a:endCxn id="499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Straight Connector 525">
                <a:extLst>
                  <a:ext uri="{FF2B5EF4-FFF2-40B4-BE49-F238E27FC236}">
                    <a16:creationId xmlns:a16="http://schemas.microsoft.com/office/drawing/2014/main" id="{3532BD23-3B88-83B2-CF70-D68C12484020}"/>
                  </a:ext>
                </a:extLst>
              </p:cNvPr>
              <p:cNvCxnSpPr>
                <a:cxnSpLocks/>
                <a:stCxn id="500" idx="0"/>
                <a:endCxn id="498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7" name="Rectangle 526">
              <a:extLst>
                <a:ext uri="{FF2B5EF4-FFF2-40B4-BE49-F238E27FC236}">
                  <a16:creationId xmlns:a16="http://schemas.microsoft.com/office/drawing/2014/main" id="{EF122520-16B8-F9E7-78EC-E216AE107558}"/>
                </a:ext>
              </a:extLst>
            </p:cNvPr>
            <p:cNvSpPr/>
            <p:nvPr/>
          </p:nvSpPr>
          <p:spPr>
            <a:xfrm>
              <a:off x="9279624" y="1391037"/>
              <a:ext cx="1226220" cy="1044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CN</a:t>
              </a:r>
            </a:p>
          </p:txBody>
        </p:sp>
        <p:grpSp>
          <p:nvGrpSpPr>
            <p:cNvPr id="633" name="Group 632">
              <a:extLst>
                <a:ext uri="{FF2B5EF4-FFF2-40B4-BE49-F238E27FC236}">
                  <a16:creationId xmlns:a16="http://schemas.microsoft.com/office/drawing/2014/main" id="{C80C33C4-17A7-2D64-4AFB-8C3CF2A838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20145" y="1417575"/>
              <a:ext cx="398543" cy="309773"/>
              <a:chOff x="1076445" y="2898694"/>
              <a:chExt cx="760761" cy="591311"/>
            </a:xfrm>
          </p:grpSpPr>
          <p:sp>
            <p:nvSpPr>
              <p:cNvPr id="634" name="Oval 633">
                <a:extLst>
                  <a:ext uri="{FF2B5EF4-FFF2-40B4-BE49-F238E27FC236}">
                    <a16:creationId xmlns:a16="http://schemas.microsoft.com/office/drawing/2014/main" id="{DA797176-4DB2-3345-F599-9AE6823E34BC}"/>
                  </a:ext>
                </a:extLst>
              </p:cNvPr>
              <p:cNvSpPr/>
              <p:nvPr/>
            </p:nvSpPr>
            <p:spPr>
              <a:xfrm>
                <a:off x="1184216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5" name="Oval 634">
                <a:extLst>
                  <a:ext uri="{FF2B5EF4-FFF2-40B4-BE49-F238E27FC236}">
                    <a16:creationId xmlns:a16="http://schemas.microsoft.com/office/drawing/2014/main" id="{BCAAE7A0-3AE0-2989-4420-FA45F76D7310}"/>
                  </a:ext>
                </a:extLst>
              </p:cNvPr>
              <p:cNvSpPr/>
              <p:nvPr/>
            </p:nvSpPr>
            <p:spPr>
              <a:xfrm>
                <a:off x="1404912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6" name="Oval 635">
                <a:extLst>
                  <a:ext uri="{FF2B5EF4-FFF2-40B4-BE49-F238E27FC236}">
                    <a16:creationId xmlns:a16="http://schemas.microsoft.com/office/drawing/2014/main" id="{917FBF64-174D-341A-2B26-1A1BBE2E3F6F}"/>
                  </a:ext>
                </a:extLst>
              </p:cNvPr>
              <p:cNvSpPr/>
              <p:nvPr/>
            </p:nvSpPr>
            <p:spPr>
              <a:xfrm>
                <a:off x="1625608" y="2898694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7" name="Oval 636">
                <a:extLst>
                  <a:ext uri="{FF2B5EF4-FFF2-40B4-BE49-F238E27FC236}">
                    <a16:creationId xmlns:a16="http://schemas.microsoft.com/office/drawing/2014/main" id="{48A083C3-2BD0-C827-B12B-D6F6BC73A027}"/>
                  </a:ext>
                </a:extLst>
              </p:cNvPr>
              <p:cNvSpPr/>
              <p:nvPr/>
            </p:nvSpPr>
            <p:spPr>
              <a:xfrm>
                <a:off x="1076445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8" name="Oval 637">
                <a:extLst>
                  <a:ext uri="{FF2B5EF4-FFF2-40B4-BE49-F238E27FC236}">
                    <a16:creationId xmlns:a16="http://schemas.microsoft.com/office/drawing/2014/main" id="{A864A495-2092-7342-CE6D-341465836462}"/>
                  </a:ext>
                </a:extLst>
              </p:cNvPr>
              <p:cNvSpPr/>
              <p:nvPr/>
            </p:nvSpPr>
            <p:spPr>
              <a:xfrm>
                <a:off x="1297141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39" name="Oval 638">
                <a:extLst>
                  <a:ext uri="{FF2B5EF4-FFF2-40B4-BE49-F238E27FC236}">
                    <a16:creationId xmlns:a16="http://schemas.microsoft.com/office/drawing/2014/main" id="{6EC43D07-F617-81B4-7898-31FECD018CC0}"/>
                  </a:ext>
                </a:extLst>
              </p:cNvPr>
              <p:cNvSpPr/>
              <p:nvPr/>
            </p:nvSpPr>
            <p:spPr>
              <a:xfrm>
                <a:off x="1517837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40" name="Oval 639">
                <a:extLst>
                  <a:ext uri="{FF2B5EF4-FFF2-40B4-BE49-F238E27FC236}">
                    <a16:creationId xmlns:a16="http://schemas.microsoft.com/office/drawing/2014/main" id="{70D0CA07-C56F-C554-67F2-D6B82BD7EC19}"/>
                  </a:ext>
                </a:extLst>
              </p:cNvPr>
              <p:cNvSpPr/>
              <p:nvPr/>
            </p:nvSpPr>
            <p:spPr>
              <a:xfrm>
                <a:off x="1738533" y="3146628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41" name="Oval 640">
                <a:extLst>
                  <a:ext uri="{FF2B5EF4-FFF2-40B4-BE49-F238E27FC236}">
                    <a16:creationId xmlns:a16="http://schemas.microsoft.com/office/drawing/2014/main" id="{5BAAB034-D578-57A1-AC6D-A122FBD38E8D}"/>
                  </a:ext>
                </a:extLst>
              </p:cNvPr>
              <p:cNvSpPr/>
              <p:nvPr/>
            </p:nvSpPr>
            <p:spPr>
              <a:xfrm>
                <a:off x="1184216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42" name="Oval 641">
                <a:extLst>
                  <a:ext uri="{FF2B5EF4-FFF2-40B4-BE49-F238E27FC236}">
                    <a16:creationId xmlns:a16="http://schemas.microsoft.com/office/drawing/2014/main" id="{5AEFD181-5ECE-E704-81D7-DEE3018D838C}"/>
                  </a:ext>
                </a:extLst>
              </p:cNvPr>
              <p:cNvSpPr/>
              <p:nvPr/>
            </p:nvSpPr>
            <p:spPr>
              <a:xfrm>
                <a:off x="1404912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sp>
            <p:nvSpPr>
              <p:cNvPr id="643" name="Oval 642">
                <a:extLst>
                  <a:ext uri="{FF2B5EF4-FFF2-40B4-BE49-F238E27FC236}">
                    <a16:creationId xmlns:a16="http://schemas.microsoft.com/office/drawing/2014/main" id="{DB632592-F7C0-75AA-B5ED-9BDE04C269DB}"/>
                  </a:ext>
                </a:extLst>
              </p:cNvPr>
              <p:cNvSpPr/>
              <p:nvPr/>
            </p:nvSpPr>
            <p:spPr>
              <a:xfrm>
                <a:off x="1625608" y="3386191"/>
                <a:ext cx="98673" cy="103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  <a:latin typeface="Roboto Medium" panose="02000000000000000000" pitchFamily="2" charset="0"/>
                  <a:ea typeface="Roboto Medium" panose="02000000000000000000" pitchFamily="2" charset="0"/>
                </a:endParaRPr>
              </a:p>
            </p:txBody>
          </p:sp>
          <p:cxnSp>
            <p:nvCxnSpPr>
              <p:cNvPr id="644" name="Straight Connector 643">
                <a:extLst>
                  <a:ext uri="{FF2B5EF4-FFF2-40B4-BE49-F238E27FC236}">
                    <a16:creationId xmlns:a16="http://schemas.microsoft.com/office/drawing/2014/main" id="{111C1513-EF3D-B2E7-7051-DFE7B470E86D}"/>
                  </a:ext>
                </a:extLst>
              </p:cNvPr>
              <p:cNvCxnSpPr>
                <a:cxnSpLocks/>
                <a:stCxn id="634" idx="4"/>
                <a:endCxn id="637" idx="0"/>
              </p:cNvCxnSpPr>
              <p:nvPr/>
            </p:nvCxnSpPr>
            <p:spPr>
              <a:xfrm flipH="1">
                <a:off x="1125782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Straight Connector 644">
                <a:extLst>
                  <a:ext uri="{FF2B5EF4-FFF2-40B4-BE49-F238E27FC236}">
                    <a16:creationId xmlns:a16="http://schemas.microsoft.com/office/drawing/2014/main" id="{A6AA691C-460F-BE67-8182-96C7608C5DEE}"/>
                  </a:ext>
                </a:extLst>
              </p:cNvPr>
              <p:cNvCxnSpPr>
                <a:cxnSpLocks/>
                <a:stCxn id="634" idx="4"/>
                <a:endCxn id="638" idx="0"/>
              </p:cNvCxnSpPr>
              <p:nvPr/>
            </p:nvCxnSpPr>
            <p:spPr>
              <a:xfrm>
                <a:off x="1233553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6" name="Straight Connector 645">
                <a:extLst>
                  <a:ext uri="{FF2B5EF4-FFF2-40B4-BE49-F238E27FC236}">
                    <a16:creationId xmlns:a16="http://schemas.microsoft.com/office/drawing/2014/main" id="{9D71CCA9-84D7-FD5A-84D2-3BCB5BE2FDE9}"/>
                  </a:ext>
                </a:extLst>
              </p:cNvPr>
              <p:cNvCxnSpPr>
                <a:cxnSpLocks/>
                <a:stCxn id="635" idx="4"/>
                <a:endCxn id="638" idx="0"/>
              </p:cNvCxnSpPr>
              <p:nvPr/>
            </p:nvCxnSpPr>
            <p:spPr>
              <a:xfrm flipH="1">
                <a:off x="1346478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7" name="Straight Connector 646">
                <a:extLst>
                  <a:ext uri="{FF2B5EF4-FFF2-40B4-BE49-F238E27FC236}">
                    <a16:creationId xmlns:a16="http://schemas.microsoft.com/office/drawing/2014/main" id="{FF0C7789-E678-1717-FE92-2B153AF50B1E}"/>
                  </a:ext>
                </a:extLst>
              </p:cNvPr>
              <p:cNvCxnSpPr>
                <a:cxnSpLocks/>
                <a:stCxn id="635" idx="4"/>
                <a:endCxn id="639" idx="0"/>
              </p:cNvCxnSpPr>
              <p:nvPr/>
            </p:nvCxnSpPr>
            <p:spPr>
              <a:xfrm>
                <a:off x="1454249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8" name="Straight Connector 647">
                <a:extLst>
                  <a:ext uri="{FF2B5EF4-FFF2-40B4-BE49-F238E27FC236}">
                    <a16:creationId xmlns:a16="http://schemas.microsoft.com/office/drawing/2014/main" id="{C2225967-F63D-50B6-9C14-0798A4C0D2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0047" y="3002508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9" name="Straight Connector 648">
                <a:extLst>
                  <a:ext uri="{FF2B5EF4-FFF2-40B4-BE49-F238E27FC236}">
                    <a16:creationId xmlns:a16="http://schemas.microsoft.com/office/drawing/2014/main" id="{3926416E-F911-689D-5633-F75C1F01FE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7818" y="3002508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0" name="Straight Connector 649">
                <a:extLst>
                  <a:ext uri="{FF2B5EF4-FFF2-40B4-BE49-F238E27FC236}">
                    <a16:creationId xmlns:a16="http://schemas.microsoft.com/office/drawing/2014/main" id="{CC312192-E550-310A-D127-1951AD4C4F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33552" y="3242071"/>
                <a:ext cx="10777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1" name="Straight Connector 650">
                <a:extLst>
                  <a:ext uri="{FF2B5EF4-FFF2-40B4-BE49-F238E27FC236}">
                    <a16:creationId xmlns:a16="http://schemas.microsoft.com/office/drawing/2014/main" id="{7FBA27DA-506C-03D3-957E-78B1549CB4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323" y="3242071"/>
                <a:ext cx="112925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2" name="Straight Connector 651">
                <a:extLst>
                  <a:ext uri="{FF2B5EF4-FFF2-40B4-BE49-F238E27FC236}">
                    <a16:creationId xmlns:a16="http://schemas.microsoft.com/office/drawing/2014/main" id="{68729127-097C-C50C-AECC-AA7A7E0EFA2D}"/>
                  </a:ext>
                </a:extLst>
              </p:cNvPr>
              <p:cNvCxnSpPr>
                <a:cxnSpLocks/>
                <a:stCxn id="634" idx="4"/>
                <a:endCxn id="639" idx="0"/>
              </p:cNvCxnSpPr>
              <p:nvPr/>
            </p:nvCxnSpPr>
            <p:spPr>
              <a:xfrm>
                <a:off x="1233553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3" name="Straight Connector 652">
                <a:extLst>
                  <a:ext uri="{FF2B5EF4-FFF2-40B4-BE49-F238E27FC236}">
                    <a16:creationId xmlns:a16="http://schemas.microsoft.com/office/drawing/2014/main" id="{F7F559B9-925D-1288-535D-0D4564E1FD42}"/>
                  </a:ext>
                </a:extLst>
              </p:cNvPr>
              <p:cNvCxnSpPr>
                <a:cxnSpLocks/>
                <a:stCxn id="634" idx="4"/>
                <a:endCxn id="640" idx="0"/>
              </p:cNvCxnSpPr>
              <p:nvPr/>
            </p:nvCxnSpPr>
            <p:spPr>
              <a:xfrm>
                <a:off x="1233553" y="3002508"/>
                <a:ext cx="55431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4" name="Straight Connector 653">
                <a:extLst>
                  <a:ext uri="{FF2B5EF4-FFF2-40B4-BE49-F238E27FC236}">
                    <a16:creationId xmlns:a16="http://schemas.microsoft.com/office/drawing/2014/main" id="{2FFB6A5C-DD4C-BE3A-524E-084CC8C4D226}"/>
                  </a:ext>
                </a:extLst>
              </p:cNvPr>
              <p:cNvCxnSpPr>
                <a:cxnSpLocks/>
                <a:stCxn id="635" idx="4"/>
                <a:endCxn id="640" idx="0"/>
              </p:cNvCxnSpPr>
              <p:nvPr/>
            </p:nvCxnSpPr>
            <p:spPr>
              <a:xfrm>
                <a:off x="1454249" y="3002508"/>
                <a:ext cx="333621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5" name="Straight Connector 654">
                <a:extLst>
                  <a:ext uri="{FF2B5EF4-FFF2-40B4-BE49-F238E27FC236}">
                    <a16:creationId xmlns:a16="http://schemas.microsoft.com/office/drawing/2014/main" id="{B6F57813-862E-3627-947F-F74976C2CBC8}"/>
                  </a:ext>
                </a:extLst>
              </p:cNvPr>
              <p:cNvCxnSpPr>
                <a:cxnSpLocks/>
                <a:stCxn id="635" idx="4"/>
                <a:endCxn id="637" idx="0"/>
              </p:cNvCxnSpPr>
              <p:nvPr/>
            </p:nvCxnSpPr>
            <p:spPr>
              <a:xfrm flipH="1">
                <a:off x="1125782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6" name="Straight Connector 655">
                <a:extLst>
                  <a:ext uri="{FF2B5EF4-FFF2-40B4-BE49-F238E27FC236}">
                    <a16:creationId xmlns:a16="http://schemas.microsoft.com/office/drawing/2014/main" id="{6497A1C5-0E47-B085-4C2F-787B7756457D}"/>
                  </a:ext>
                </a:extLst>
              </p:cNvPr>
              <p:cNvCxnSpPr>
                <a:cxnSpLocks/>
                <a:stCxn id="638" idx="0"/>
                <a:endCxn id="636" idx="4"/>
              </p:cNvCxnSpPr>
              <p:nvPr/>
            </p:nvCxnSpPr>
            <p:spPr>
              <a:xfrm flipV="1">
                <a:off x="1346478" y="3002508"/>
                <a:ext cx="328467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7" name="Straight Connector 656">
                <a:extLst>
                  <a:ext uri="{FF2B5EF4-FFF2-40B4-BE49-F238E27FC236}">
                    <a16:creationId xmlns:a16="http://schemas.microsoft.com/office/drawing/2014/main" id="{799F73A9-F82B-A305-0034-4ED0DA51715B}"/>
                  </a:ext>
                </a:extLst>
              </p:cNvPr>
              <p:cNvCxnSpPr>
                <a:cxnSpLocks/>
                <a:stCxn id="637" idx="0"/>
                <a:endCxn id="636" idx="4"/>
              </p:cNvCxnSpPr>
              <p:nvPr/>
            </p:nvCxnSpPr>
            <p:spPr>
              <a:xfrm flipV="1">
                <a:off x="1125782" y="3002508"/>
                <a:ext cx="549163" cy="14412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8" name="Straight Connector 657">
                <a:extLst>
                  <a:ext uri="{FF2B5EF4-FFF2-40B4-BE49-F238E27FC236}">
                    <a16:creationId xmlns:a16="http://schemas.microsoft.com/office/drawing/2014/main" id="{68CFACEF-58B2-A856-B55E-81E9D086B0BB}"/>
                  </a:ext>
                </a:extLst>
              </p:cNvPr>
              <p:cNvCxnSpPr>
                <a:cxnSpLocks/>
                <a:stCxn id="642" idx="0"/>
                <a:endCxn id="639" idx="4"/>
              </p:cNvCxnSpPr>
              <p:nvPr/>
            </p:nvCxnSpPr>
            <p:spPr>
              <a:xfrm flipV="1">
                <a:off x="1454249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9" name="Straight Connector 658">
                <a:extLst>
                  <a:ext uri="{FF2B5EF4-FFF2-40B4-BE49-F238E27FC236}">
                    <a16:creationId xmlns:a16="http://schemas.microsoft.com/office/drawing/2014/main" id="{6B70D810-7632-9BC5-26F8-9ED4875B829A}"/>
                  </a:ext>
                </a:extLst>
              </p:cNvPr>
              <p:cNvCxnSpPr>
                <a:cxnSpLocks/>
                <a:stCxn id="642" idx="0"/>
                <a:endCxn id="640" idx="4"/>
              </p:cNvCxnSpPr>
              <p:nvPr/>
            </p:nvCxnSpPr>
            <p:spPr>
              <a:xfrm flipV="1">
                <a:off x="1454249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0" name="Straight Connector 659">
                <a:extLst>
                  <a:ext uri="{FF2B5EF4-FFF2-40B4-BE49-F238E27FC236}">
                    <a16:creationId xmlns:a16="http://schemas.microsoft.com/office/drawing/2014/main" id="{983943A4-E3C6-3A21-5416-A3EDC9621B2E}"/>
                  </a:ext>
                </a:extLst>
              </p:cNvPr>
              <p:cNvCxnSpPr>
                <a:cxnSpLocks/>
                <a:stCxn id="637" idx="4"/>
                <a:endCxn id="642" idx="0"/>
              </p:cNvCxnSpPr>
              <p:nvPr/>
            </p:nvCxnSpPr>
            <p:spPr>
              <a:xfrm>
                <a:off x="1125782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660">
                <a:extLst>
                  <a:ext uri="{FF2B5EF4-FFF2-40B4-BE49-F238E27FC236}">
                    <a16:creationId xmlns:a16="http://schemas.microsoft.com/office/drawing/2014/main" id="{C952AD24-9649-F41F-8B04-174B4734ECC3}"/>
                  </a:ext>
                </a:extLst>
              </p:cNvPr>
              <p:cNvCxnSpPr>
                <a:cxnSpLocks/>
                <a:stCxn id="643" idx="0"/>
                <a:endCxn id="640" idx="4"/>
              </p:cNvCxnSpPr>
              <p:nvPr/>
            </p:nvCxnSpPr>
            <p:spPr>
              <a:xfrm flipV="1">
                <a:off x="1674945" y="3250442"/>
                <a:ext cx="112925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2" name="Straight Connector 661">
                <a:extLst>
                  <a:ext uri="{FF2B5EF4-FFF2-40B4-BE49-F238E27FC236}">
                    <a16:creationId xmlns:a16="http://schemas.microsoft.com/office/drawing/2014/main" id="{353CA3B6-AB69-ED6D-2BC2-6DEAE13C8B2D}"/>
                  </a:ext>
                </a:extLst>
              </p:cNvPr>
              <p:cNvCxnSpPr>
                <a:cxnSpLocks/>
                <a:stCxn id="639" idx="4"/>
                <a:endCxn id="643" idx="0"/>
              </p:cNvCxnSpPr>
              <p:nvPr/>
            </p:nvCxnSpPr>
            <p:spPr>
              <a:xfrm>
                <a:off x="1567174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3" name="Straight Connector 662">
                <a:extLst>
                  <a:ext uri="{FF2B5EF4-FFF2-40B4-BE49-F238E27FC236}">
                    <a16:creationId xmlns:a16="http://schemas.microsoft.com/office/drawing/2014/main" id="{BCA200FF-6A98-89EA-0D70-6DF75E1AB4B6}"/>
                  </a:ext>
                </a:extLst>
              </p:cNvPr>
              <p:cNvCxnSpPr>
                <a:cxnSpLocks/>
                <a:stCxn id="638" idx="4"/>
                <a:endCxn id="643" idx="0"/>
              </p:cNvCxnSpPr>
              <p:nvPr/>
            </p:nvCxnSpPr>
            <p:spPr>
              <a:xfrm>
                <a:off x="1346478" y="3250442"/>
                <a:ext cx="32846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4" name="Straight Connector 663">
                <a:extLst>
                  <a:ext uri="{FF2B5EF4-FFF2-40B4-BE49-F238E27FC236}">
                    <a16:creationId xmlns:a16="http://schemas.microsoft.com/office/drawing/2014/main" id="{68B77728-0992-9EED-FC41-220E1C22AE0B}"/>
                  </a:ext>
                </a:extLst>
              </p:cNvPr>
              <p:cNvCxnSpPr>
                <a:cxnSpLocks/>
                <a:stCxn id="637" idx="4"/>
                <a:endCxn id="641" idx="0"/>
              </p:cNvCxnSpPr>
              <p:nvPr/>
            </p:nvCxnSpPr>
            <p:spPr>
              <a:xfrm>
                <a:off x="1125782" y="3250442"/>
                <a:ext cx="10777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5" name="Straight Connector 664">
                <a:extLst>
                  <a:ext uri="{FF2B5EF4-FFF2-40B4-BE49-F238E27FC236}">
                    <a16:creationId xmlns:a16="http://schemas.microsoft.com/office/drawing/2014/main" id="{B683B50B-344C-7571-297F-2C758A36DFE3}"/>
                  </a:ext>
                </a:extLst>
              </p:cNvPr>
              <p:cNvCxnSpPr>
                <a:cxnSpLocks/>
                <a:stCxn id="637" idx="4"/>
                <a:endCxn id="643" idx="0"/>
              </p:cNvCxnSpPr>
              <p:nvPr/>
            </p:nvCxnSpPr>
            <p:spPr>
              <a:xfrm>
                <a:off x="1125782" y="3250442"/>
                <a:ext cx="549163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6" name="Straight Connector 665">
                <a:extLst>
                  <a:ext uri="{FF2B5EF4-FFF2-40B4-BE49-F238E27FC236}">
                    <a16:creationId xmlns:a16="http://schemas.microsoft.com/office/drawing/2014/main" id="{71D3D477-0D77-0859-D1F6-96D0E8583EE6}"/>
                  </a:ext>
                </a:extLst>
              </p:cNvPr>
              <p:cNvCxnSpPr>
                <a:cxnSpLocks/>
                <a:stCxn id="641" idx="0"/>
                <a:endCxn id="640" idx="4"/>
              </p:cNvCxnSpPr>
              <p:nvPr/>
            </p:nvCxnSpPr>
            <p:spPr>
              <a:xfrm flipV="1">
                <a:off x="1233553" y="3250442"/>
                <a:ext cx="554317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7" name="Straight Connector 666">
                <a:extLst>
                  <a:ext uri="{FF2B5EF4-FFF2-40B4-BE49-F238E27FC236}">
                    <a16:creationId xmlns:a16="http://schemas.microsoft.com/office/drawing/2014/main" id="{0974EDCF-F76E-716E-E2D8-3A803CC8D7F2}"/>
                  </a:ext>
                </a:extLst>
              </p:cNvPr>
              <p:cNvCxnSpPr>
                <a:cxnSpLocks/>
                <a:stCxn id="641" idx="0"/>
                <a:endCxn id="639" idx="4"/>
              </p:cNvCxnSpPr>
              <p:nvPr/>
            </p:nvCxnSpPr>
            <p:spPr>
              <a:xfrm flipV="1">
                <a:off x="1233553" y="3250442"/>
                <a:ext cx="333621" cy="135749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8" name="Up-down Arrow 667">
              <a:extLst>
                <a:ext uri="{FF2B5EF4-FFF2-40B4-BE49-F238E27FC236}">
                  <a16:creationId xmlns:a16="http://schemas.microsoft.com/office/drawing/2014/main" id="{15C9956E-E528-41CC-9805-4519F4E2D8B1}"/>
                </a:ext>
              </a:extLst>
            </p:cNvPr>
            <p:cNvSpPr/>
            <p:nvPr/>
          </p:nvSpPr>
          <p:spPr>
            <a:xfrm>
              <a:off x="9402449" y="1803118"/>
              <a:ext cx="167309" cy="1513570"/>
            </a:xfrm>
            <a:prstGeom prst="upDown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671" name="Up-down Arrow 670">
              <a:extLst>
                <a:ext uri="{FF2B5EF4-FFF2-40B4-BE49-F238E27FC236}">
                  <a16:creationId xmlns:a16="http://schemas.microsoft.com/office/drawing/2014/main" id="{A375D968-85F2-7A00-BEE9-737527A6B06A}"/>
                </a:ext>
              </a:extLst>
            </p:cNvPr>
            <p:cNvSpPr/>
            <p:nvPr/>
          </p:nvSpPr>
          <p:spPr>
            <a:xfrm rot="16200000">
              <a:off x="10201420" y="3086137"/>
              <a:ext cx="776162" cy="167310"/>
            </a:xfrm>
            <a:prstGeom prst="upDownArrow">
              <a:avLst>
                <a:gd name="adj1" fmla="val 74305"/>
                <a:gd name="adj2" fmla="val 31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  <p:sp>
          <p:nvSpPr>
            <p:cNvPr id="672" name="Up-down Arrow 671">
              <a:extLst>
                <a:ext uri="{FF2B5EF4-FFF2-40B4-BE49-F238E27FC236}">
                  <a16:creationId xmlns:a16="http://schemas.microsoft.com/office/drawing/2014/main" id="{F6965328-2A60-FAC0-69AE-B98D2341E1E9}"/>
                </a:ext>
              </a:extLst>
            </p:cNvPr>
            <p:cNvSpPr/>
            <p:nvPr/>
          </p:nvSpPr>
          <p:spPr>
            <a:xfrm rot="16200000">
              <a:off x="10184130" y="1768663"/>
              <a:ext cx="776162" cy="167310"/>
            </a:xfrm>
            <a:prstGeom prst="upDownArrow">
              <a:avLst>
                <a:gd name="adj1" fmla="val 74305"/>
                <a:gd name="adj2" fmla="val 31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25000" lnSpcReduction="20000"/>
            </a:bodyPr>
            <a:lstStyle/>
            <a:p>
              <a:pPr algn="ctr"/>
              <a:endParaRPr lang="en-US" sz="16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C735520-A393-D770-9952-7EF9A27E0031}"/>
              </a:ext>
            </a:extLst>
          </p:cNvPr>
          <p:cNvSpPr txBox="1"/>
          <p:nvPr/>
        </p:nvSpPr>
        <p:spPr>
          <a:xfrm rot="16200000">
            <a:off x="9922253" y="2355528"/>
            <a:ext cx="1923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Digital Twin</a:t>
            </a:r>
          </a:p>
        </p:txBody>
      </p:sp>
    </p:spTree>
    <p:extLst>
      <p:ext uri="{BB962C8B-B14F-4D97-AF65-F5344CB8AC3E}">
        <p14:creationId xmlns:p14="http://schemas.microsoft.com/office/powerpoint/2010/main" val="414244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D2EC3B-CFDB-EE2E-F5E3-63DCFBBC2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distribution of network functionality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5F3BA-D0EA-9CDA-CF0B-5A54AA06BB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62CAB-6EC4-A0DA-C215-D2B634EA3B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2023 Picocom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8F752CF-1764-436C-441E-919FD117945C}"/>
              </a:ext>
            </a:extLst>
          </p:cNvPr>
          <p:cNvSpPr/>
          <p:nvPr/>
        </p:nvSpPr>
        <p:spPr>
          <a:xfrm>
            <a:off x="2242801" y="1532760"/>
            <a:ext cx="1391432" cy="23393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The</a:t>
            </a:r>
            <a:b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Far</a:t>
            </a:r>
            <a:b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Edge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7F47A31-85BC-D8CC-0865-086A99EFAEEA}"/>
              </a:ext>
            </a:extLst>
          </p:cNvPr>
          <p:cNvSpPr/>
          <p:nvPr/>
        </p:nvSpPr>
        <p:spPr>
          <a:xfrm>
            <a:off x="5489801" y="1532760"/>
            <a:ext cx="1391433" cy="2339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The Regional  Edge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6E7E351-6243-CCAE-D336-EFBA4E3F2FA5}"/>
              </a:ext>
            </a:extLst>
          </p:cNvPr>
          <p:cNvSpPr/>
          <p:nvPr/>
        </p:nvSpPr>
        <p:spPr>
          <a:xfrm>
            <a:off x="8865680" y="1532760"/>
            <a:ext cx="1391433" cy="23393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The Central Core</a:t>
            </a:r>
          </a:p>
        </p:txBody>
      </p:sp>
      <p:sp>
        <p:nvSpPr>
          <p:cNvPr id="9" name="Left-right Arrow 8">
            <a:extLst>
              <a:ext uri="{FF2B5EF4-FFF2-40B4-BE49-F238E27FC236}">
                <a16:creationId xmlns:a16="http://schemas.microsoft.com/office/drawing/2014/main" id="{686481EA-F69B-B55D-6842-8CF9BEF2FF67}"/>
              </a:ext>
            </a:extLst>
          </p:cNvPr>
          <p:cNvSpPr/>
          <p:nvPr/>
        </p:nvSpPr>
        <p:spPr>
          <a:xfrm>
            <a:off x="2607809" y="1582289"/>
            <a:ext cx="7258833" cy="651407"/>
          </a:xfrm>
          <a:prstGeom prst="left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lnSpcReduction="10000"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Control Plane: Move to End-to-end Service-Based Architecture</a:t>
            </a:r>
          </a:p>
        </p:txBody>
      </p:sp>
      <p:sp>
        <p:nvSpPr>
          <p:cNvPr id="10" name="Left-right Arrow 9">
            <a:extLst>
              <a:ext uri="{FF2B5EF4-FFF2-40B4-BE49-F238E27FC236}">
                <a16:creationId xmlns:a16="http://schemas.microsoft.com/office/drawing/2014/main" id="{6DB28CE7-D17A-96CB-17D3-ECE533FCC776}"/>
              </a:ext>
            </a:extLst>
          </p:cNvPr>
          <p:cNvSpPr/>
          <p:nvPr/>
        </p:nvSpPr>
        <p:spPr>
          <a:xfrm>
            <a:off x="2242800" y="5046553"/>
            <a:ext cx="8068516" cy="651407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lnSpcReduction="10000"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CUs anywhere</a:t>
            </a:r>
          </a:p>
        </p:txBody>
      </p:sp>
      <p:sp>
        <p:nvSpPr>
          <p:cNvPr id="11" name="Left-right Arrow 10">
            <a:extLst>
              <a:ext uri="{FF2B5EF4-FFF2-40B4-BE49-F238E27FC236}">
                <a16:creationId xmlns:a16="http://schemas.microsoft.com/office/drawing/2014/main" id="{66463B48-2237-0DD8-D45C-C4FD9C6E8925}"/>
              </a:ext>
            </a:extLst>
          </p:cNvPr>
          <p:cNvSpPr/>
          <p:nvPr/>
        </p:nvSpPr>
        <p:spPr>
          <a:xfrm>
            <a:off x="2242800" y="4371312"/>
            <a:ext cx="4310708" cy="651407"/>
          </a:xfrm>
          <a:prstGeom prst="left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lnSpcReduction="10000"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DUs here to here</a:t>
            </a:r>
          </a:p>
        </p:txBody>
      </p:sp>
      <p:sp>
        <p:nvSpPr>
          <p:cNvPr id="12" name="Left-right Arrow 11">
            <a:extLst>
              <a:ext uri="{FF2B5EF4-FFF2-40B4-BE49-F238E27FC236}">
                <a16:creationId xmlns:a16="http://schemas.microsoft.com/office/drawing/2014/main" id="{1C5DAD20-C728-826C-18C8-D6CE18AF4F8D}"/>
              </a:ext>
            </a:extLst>
          </p:cNvPr>
          <p:cNvSpPr/>
          <p:nvPr/>
        </p:nvSpPr>
        <p:spPr>
          <a:xfrm>
            <a:off x="2242799" y="3793483"/>
            <a:ext cx="1391432" cy="651407"/>
          </a:xfrm>
          <a:prstGeom prst="leftRightArrow">
            <a:avLst>
              <a:gd name="adj1" fmla="val 61538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RUs are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B767197-8F8D-80EB-F204-DC1F293A830E}"/>
              </a:ext>
            </a:extLst>
          </p:cNvPr>
          <p:cNvGrpSpPr/>
          <p:nvPr/>
        </p:nvGrpSpPr>
        <p:grpSpPr>
          <a:xfrm>
            <a:off x="7961363" y="3995133"/>
            <a:ext cx="1816900" cy="1897552"/>
            <a:chOff x="7961363" y="3995133"/>
            <a:chExt cx="1816900" cy="1897552"/>
          </a:xfrm>
        </p:grpSpPr>
        <p:pic>
          <p:nvPicPr>
            <p:cNvPr id="14" name="Graphic 13" descr="Scissors with solid fill">
              <a:extLst>
                <a:ext uri="{FF2B5EF4-FFF2-40B4-BE49-F238E27FC236}">
                  <a16:creationId xmlns:a16="http://schemas.microsoft.com/office/drawing/2014/main" id="{7A0108A8-39E0-9B1D-EE7E-58D4A0133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806984">
              <a:off x="7961363" y="4087684"/>
              <a:ext cx="1805001" cy="1805001"/>
            </a:xfrm>
            <a:prstGeom prst="rect">
              <a:avLst/>
            </a:prstGeom>
          </p:spPr>
        </p:pic>
        <p:pic>
          <p:nvPicPr>
            <p:cNvPr id="16" name="Graphic 15" descr="Questions with solid fill">
              <a:extLst>
                <a:ext uri="{FF2B5EF4-FFF2-40B4-BE49-F238E27FC236}">
                  <a16:creationId xmlns:a16="http://schemas.microsoft.com/office/drawing/2014/main" id="{21484100-6F01-01C8-7D96-EBD19B51F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63863" y="3995133"/>
              <a:ext cx="914400" cy="91440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FBFE6EB-0563-7138-4A60-978B4E739384}"/>
              </a:ext>
            </a:extLst>
          </p:cNvPr>
          <p:cNvGrpSpPr/>
          <p:nvPr/>
        </p:nvGrpSpPr>
        <p:grpSpPr>
          <a:xfrm>
            <a:off x="3662485" y="2185508"/>
            <a:ext cx="1799064" cy="1509557"/>
            <a:chOff x="3662485" y="2185508"/>
            <a:chExt cx="1799064" cy="1509557"/>
          </a:xfrm>
        </p:grpSpPr>
        <p:pic>
          <p:nvPicPr>
            <p:cNvPr id="17" name="Graphic 16" descr="Danger with solid fill">
              <a:extLst>
                <a:ext uri="{FF2B5EF4-FFF2-40B4-BE49-F238E27FC236}">
                  <a16:creationId xmlns:a16="http://schemas.microsoft.com/office/drawing/2014/main" id="{05754AD3-7103-FAB5-0601-C6106E81D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155442" y="2185508"/>
              <a:ext cx="813150" cy="813150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623C00-A1AD-9A56-5B24-A3E9595ACC4B}"/>
                </a:ext>
              </a:extLst>
            </p:cNvPr>
            <p:cNvSpPr/>
            <p:nvPr/>
          </p:nvSpPr>
          <p:spPr>
            <a:xfrm>
              <a:off x="3662485" y="2912319"/>
              <a:ext cx="1799064" cy="782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1400" dirty="0">
                  <a:solidFill>
                    <a:srgbClr val="C00000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Demanding Latency and Capacity Requirements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FC57E8F-3065-E539-754C-F65D9CA35A5A}"/>
              </a:ext>
            </a:extLst>
          </p:cNvPr>
          <p:cNvGrpSpPr/>
          <p:nvPr/>
        </p:nvGrpSpPr>
        <p:grpSpPr>
          <a:xfrm>
            <a:off x="6973925" y="2230562"/>
            <a:ext cx="1799064" cy="1468892"/>
            <a:chOff x="6973925" y="2230562"/>
            <a:chExt cx="1799064" cy="1468892"/>
          </a:xfrm>
        </p:grpSpPr>
        <p:pic>
          <p:nvPicPr>
            <p:cNvPr id="19" name="Graphic 18" descr="Warning with solid fill">
              <a:extLst>
                <a:ext uri="{FF2B5EF4-FFF2-40B4-BE49-F238E27FC236}">
                  <a16:creationId xmlns:a16="http://schemas.microsoft.com/office/drawing/2014/main" id="{79726739-3119-0253-C29F-5EC696BAE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89409" y="2230562"/>
              <a:ext cx="768096" cy="768096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FF3E182-B3F6-905A-1C5D-621EA2204FFD}"/>
                </a:ext>
              </a:extLst>
            </p:cNvPr>
            <p:cNvSpPr/>
            <p:nvPr/>
          </p:nvSpPr>
          <p:spPr>
            <a:xfrm>
              <a:off x="6973925" y="2916708"/>
              <a:ext cx="1799064" cy="782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accent4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Some Latency Requirements</a:t>
              </a:r>
              <a:br>
                <a:rPr lang="en-US" sz="1400" dirty="0">
                  <a:solidFill>
                    <a:schemeClr val="accent4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</a:br>
              <a:r>
                <a:rPr lang="en-US" sz="1400" dirty="0">
                  <a:solidFill>
                    <a:schemeClr val="accent4"/>
                  </a:solidFill>
                  <a:latin typeface="Roboto Medium" panose="02000000000000000000" pitchFamily="2" charset="0"/>
                  <a:ea typeface="Roboto Medium" panose="02000000000000000000" pitchFamily="2" charset="0"/>
                </a:rPr>
                <a:t>Increased flexibility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440CA00-EC74-1CCB-6408-8A11FE0629EA}"/>
              </a:ext>
            </a:extLst>
          </p:cNvPr>
          <p:cNvGrpSpPr/>
          <p:nvPr/>
        </p:nvGrpSpPr>
        <p:grpSpPr>
          <a:xfrm>
            <a:off x="403370" y="2252408"/>
            <a:ext cx="1367911" cy="1119372"/>
            <a:chOff x="286733" y="1722567"/>
            <a:chExt cx="1367911" cy="1119372"/>
          </a:xfrm>
        </p:grpSpPr>
        <p:pic>
          <p:nvPicPr>
            <p:cNvPr id="32" name="Graphic 31" descr="Smart Phone with solid fill">
              <a:extLst>
                <a:ext uri="{FF2B5EF4-FFF2-40B4-BE49-F238E27FC236}">
                  <a16:creationId xmlns:a16="http://schemas.microsoft.com/office/drawing/2014/main" id="{388C81C6-D50A-8853-FBAC-9C860952C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1617822">
              <a:off x="1226164" y="2377842"/>
              <a:ext cx="428480" cy="428480"/>
            </a:xfrm>
            <a:prstGeom prst="rect">
              <a:avLst/>
            </a:prstGeom>
          </p:spPr>
        </p:pic>
        <p:pic>
          <p:nvPicPr>
            <p:cNvPr id="35" name="Graphic 34" descr="Quadcopter with solid fill">
              <a:extLst>
                <a:ext uri="{FF2B5EF4-FFF2-40B4-BE49-F238E27FC236}">
                  <a16:creationId xmlns:a16="http://schemas.microsoft.com/office/drawing/2014/main" id="{B2D1DFCA-E842-0C62-F524-3B8F28D0C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89955" y="1722567"/>
              <a:ext cx="576186" cy="576186"/>
            </a:xfrm>
            <a:prstGeom prst="rect">
              <a:avLst/>
            </a:prstGeom>
          </p:spPr>
        </p:pic>
        <p:pic>
          <p:nvPicPr>
            <p:cNvPr id="37" name="Graphic 36" descr="Car with solid fill">
              <a:extLst>
                <a:ext uri="{FF2B5EF4-FFF2-40B4-BE49-F238E27FC236}">
                  <a16:creationId xmlns:a16="http://schemas.microsoft.com/office/drawing/2014/main" id="{91010D12-F3C3-9BCF-6B37-D6D9D053A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86733" y="1927539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725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Picocom Brand RGB Colours 100320">
      <a:dk1>
        <a:srgbClr val="07495E"/>
      </a:dk1>
      <a:lt1>
        <a:srgbClr val="FEFFFF"/>
      </a:lt1>
      <a:dk2>
        <a:srgbClr val="15C3CC"/>
      </a:dk2>
      <a:lt2>
        <a:srgbClr val="C8C8C8"/>
      </a:lt2>
      <a:accent1>
        <a:srgbClr val="6E561C"/>
      </a:accent1>
      <a:accent2>
        <a:srgbClr val="652F6C"/>
      </a:accent2>
      <a:accent3>
        <a:srgbClr val="008578"/>
      </a:accent3>
      <a:accent4>
        <a:srgbClr val="E07C00"/>
      </a:accent4>
      <a:accent5>
        <a:srgbClr val="3952A3"/>
      </a:accent5>
      <a:accent6>
        <a:srgbClr val="E7CF1A"/>
      </a:accent6>
      <a:hlink>
        <a:srgbClr val="34B449"/>
      </a:hlink>
      <a:folHlink>
        <a:srgbClr val="ED1C24"/>
      </a:folHlink>
    </a:clrScheme>
    <a:fontScheme name="Picocom Roboto PPT Font">
      <a:majorFont>
        <a:latin typeface="Roboto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a:spPr>
      <a:bodyPr rtlCol="0" anchor="ctr" anchorCtr="0">
        <a:normAutofit/>
      </a:bodyPr>
      <a:lstStyle>
        <a:defPPr algn="ctr">
          <a:defRPr sz="1600" dirty="0" smtClean="0">
            <a:solidFill>
              <a:schemeClr val="tx1"/>
            </a:solidFill>
            <a:latin typeface="Roboto Medium" panose="02000000000000000000" pitchFamily="2" charset="0"/>
            <a:ea typeface="Roboto Medium" panose="020000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1600" dirty="0">
            <a:solidFill>
              <a:schemeClr val="tx2"/>
            </a:solidFill>
            <a:latin typeface="Roboto Medium" panose="02000000000000000000" pitchFamily="2" charset="0"/>
            <a:ea typeface="Roboto Medium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oboto Fonts Replacement" id="{A48350E0-9BA1-4A6C-93FA-D18914F778BA}" vid="{83FD3DCE-76CF-43D7-A0B5-239EF2962B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9" ma:contentTypeDescription="Create a new document." ma:contentTypeScope="" ma:versionID="76e25e1730b4532ab1d5e5b131a96a5a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d1e9281a84c4949647088091c718de3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2218FC-8412-44B9-9E82-D51F1F531141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6dc4bcd6-49db-4c07-9060-8acfc67cef9f"/>
    <ds:schemaRef ds:uri="fb0879af-3eba-417a-a55a-ffe6dcd6ca77"/>
    <ds:schemaRef ds:uri="http://purl.org/dc/elements/1.1/"/>
    <ds:schemaRef ds:uri="http://purl.org/dc/dcmitype/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64A4C9D-F801-4923-BC6D-E0006F5123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651</Words>
  <Application>Microsoft Office PowerPoint</Application>
  <PresentationFormat>Widescreen</PresentationFormat>
  <Paragraphs>187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Century Schoolbook</vt:lpstr>
      <vt:lpstr>Roboto</vt:lpstr>
      <vt:lpstr>Roboto Light</vt:lpstr>
      <vt:lpstr>Roboto Medium</vt:lpstr>
      <vt:lpstr>Office Theme</vt:lpstr>
      <vt:lpstr>The Future of the RAN  Can we make intelligent choices?</vt:lpstr>
      <vt:lpstr>PowerPoint Presentation</vt:lpstr>
      <vt:lpstr>The way forward: do we have to choose?</vt:lpstr>
      <vt:lpstr>It’s all about learning…</vt:lpstr>
      <vt:lpstr>The usual drivers for next generation RAN</vt:lpstr>
      <vt:lpstr>AI for information:  Shannon’s other communications problems</vt:lpstr>
      <vt:lpstr>Semantic Communications: further gains</vt:lpstr>
      <vt:lpstr>AI everywhere in the network</vt:lpstr>
      <vt:lpstr>Geographic distribution of network functionality</vt:lpstr>
      <vt:lpstr>Physical Constants</vt:lpstr>
      <vt:lpstr>The advantageous use of antennas</vt:lpstr>
      <vt:lpstr>To sum up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2020-03-25T16:22:29Z</dcterms:created>
  <dcterms:modified xsi:type="dcterms:W3CDTF">2023-05-25T10:25:33Z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gniDox_Author">
    <vt:lpwstr>Oliver Davies</vt:lpwstr>
  </property>
  <property fmtid="{D5CDD505-2E9C-101B-9397-08002B2CF9AE}" pid="3" name="CogniDox_Issuer">
    <vt:lpwstr>Oliver Davies (oliver.davies)</vt:lpwstr>
  </property>
  <property fmtid="{D5CDD505-2E9C-101B-9397-08002B2CF9AE}" pid="4" name="CogniDox_IssueDate">
    <vt:lpwstr>2021-02-22</vt:lpwstr>
  </property>
  <property fmtid="{D5CDD505-2E9C-101B-9397-08002B2CF9AE}" pid="5" name="CogniDox_Partnum">
    <vt:lpwstr>PC-001694-DC</vt:lpwstr>
  </property>
  <property fmtid="{D5CDD505-2E9C-101B-9397-08002B2CF9AE}" pid="6" name="CogniDox_Version">
    <vt:lpwstr>2</vt:lpwstr>
  </property>
  <property fmtid="{D5CDD505-2E9C-101B-9397-08002B2CF9AE}" pid="7" name="CogniDoxKey_Value">
    <vt:lpwstr>RdLMlpyYaWUvFvE7KxFWZxzO+1c</vt:lpwstr>
  </property>
  <property fmtid="{D5CDD505-2E9C-101B-9397-08002B2CF9AE}" pid="8" name="CogniDox_Title">
    <vt:lpwstr>Picocom Presentation Template - 'Lite Version'</vt:lpwstr>
  </property>
  <property fmtid="{D5CDD505-2E9C-101B-9397-08002B2CF9AE}" pid="9" name="CogniDox_IssuerName">
    <vt:lpwstr>Oliver Davies</vt:lpwstr>
  </property>
  <property fmtid="{D5CDD505-2E9C-101B-9397-08002B2CF9AE}" pid="10" name="CogniDox_VersionType">
    <vt:lpwstr>Issue</vt:lpwstr>
  </property>
  <property fmtid="{D5CDD505-2E9C-101B-9397-08002B2CF9AE}" pid="11" name="CogniDox_URL">
    <vt:lpwstr>https://picocom.cdox.net</vt:lpwstr>
  </property>
</Properties>
</file>