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handoutMasterIdLst>
    <p:handoutMasterId r:id="rId12"/>
  </p:handoutMasterIdLst>
  <p:sldIdLst>
    <p:sldId id="257" r:id="rId2"/>
    <p:sldId id="2134805675" r:id="rId3"/>
    <p:sldId id="2134805676" r:id="rId4"/>
    <p:sldId id="2134805687" r:id="rId5"/>
    <p:sldId id="2134805678" r:id="rId6"/>
    <p:sldId id="2134805685" r:id="rId7"/>
    <p:sldId id="2134805683" r:id="rId8"/>
    <p:sldId id="2134805684" r:id="rId9"/>
    <p:sldId id="213480564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79" userDrawn="1">
          <p15:clr>
            <a:srgbClr val="A4A3A4"/>
          </p15:clr>
        </p15:guide>
        <p15:guide id="4" pos="7401" userDrawn="1">
          <p15:clr>
            <a:srgbClr val="A4A3A4"/>
          </p15:clr>
        </p15:guide>
        <p15:guide id="5" orient="horz" pos="363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10" autoAdjust="0"/>
    <p:restoredTop sz="86146" autoAdjust="0"/>
  </p:normalViewPr>
  <p:slideViewPr>
    <p:cSldViewPr snapToGrid="0" showGuides="1">
      <p:cViewPr varScale="1">
        <p:scale>
          <a:sx n="83" d="100"/>
          <a:sy n="83" d="100"/>
        </p:scale>
        <p:origin x="2118" y="84"/>
      </p:cViewPr>
      <p:guideLst>
        <p:guide orient="horz" pos="2160"/>
        <p:guide pos="3840"/>
        <p:guide pos="279"/>
        <p:guide pos="7401"/>
        <p:guide orient="horz" pos="3634"/>
      </p:guideLst>
    </p:cSldViewPr>
  </p:slideViewPr>
  <p:outlineViewPr>
    <p:cViewPr>
      <p:scale>
        <a:sx n="33" d="100"/>
        <a:sy n="33" d="100"/>
      </p:scale>
      <p:origin x="0" y="-14816"/>
    </p:cViewPr>
  </p:outlineViewPr>
  <p:notesTextViewPr>
    <p:cViewPr>
      <p:scale>
        <a:sx n="1" d="1"/>
        <a:sy n="1" d="1"/>
      </p:scale>
      <p:origin x="0" y="0"/>
    </p:cViewPr>
  </p:notesTextViewPr>
  <p:notesViewPr>
    <p:cSldViewPr snapToGrid="0" showGuides="1">
      <p:cViewPr varScale="1">
        <p:scale>
          <a:sx n="155" d="100"/>
          <a:sy n="155" d="100"/>
        </p:scale>
        <p:origin x="4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F35E2E-8A5E-062A-DBE2-A0896D905C3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0EE4329-C9C1-CE28-DFEE-E688D9537A6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334BA0-E36F-F44F-A542-710BD19E8F68}" type="datetimeFigureOut">
              <a:rPr lang="en-US" smtClean="0"/>
              <a:t>5/23/2023</a:t>
            </a:fld>
            <a:endParaRPr lang="en-US"/>
          </a:p>
        </p:txBody>
      </p:sp>
      <p:sp>
        <p:nvSpPr>
          <p:cNvPr id="4" name="Footer Placeholder 3">
            <a:extLst>
              <a:ext uri="{FF2B5EF4-FFF2-40B4-BE49-F238E27FC236}">
                <a16:creationId xmlns:a16="http://schemas.microsoft.com/office/drawing/2014/main" id="{8120EE5D-0EFF-E4E1-3814-81D5867ECFB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81186E6-6589-7E95-9EA2-353B30827FF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5EF309-D78E-0640-8B90-87DB6D510EB0}" type="slidenum">
              <a:rPr lang="en-US" smtClean="0"/>
              <a:t>‹#›</a:t>
            </a:fld>
            <a:endParaRPr lang="en-US"/>
          </a:p>
        </p:txBody>
      </p:sp>
    </p:spTree>
    <p:extLst>
      <p:ext uri="{BB962C8B-B14F-4D97-AF65-F5344CB8AC3E}">
        <p14:creationId xmlns:p14="http://schemas.microsoft.com/office/powerpoint/2010/main" val="247526192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D26D8-40E4-454E-B34F-B3EC45CF17B8}" type="datetimeFigureOut">
              <a:rPr lang="en-GB" smtClean="0"/>
              <a:t>23/05/2023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EB4E9-D872-4CDA-B076-952C2F3CAE4F}" type="slidenum">
              <a:rPr lang="en-GB" smtClean="0"/>
              <a:t>‹#›</a:t>
            </a:fld>
            <a:endParaRPr lang="en-GB"/>
          </a:p>
        </p:txBody>
      </p:sp>
    </p:spTree>
    <p:extLst>
      <p:ext uri="{BB962C8B-B14F-4D97-AF65-F5344CB8AC3E}">
        <p14:creationId xmlns:p14="http://schemas.microsoft.com/office/powerpoint/2010/main" val="336975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little bit about us, we are the Mobile Network Operators sector in BT Wholesale, our customers are Vodafone, Three, VMO2 and EE, we also look after the </a:t>
            </a:r>
            <a:r>
              <a:rPr lang="en-US" dirty="0" err="1"/>
              <a:t>hyperscalers</a:t>
            </a:r>
            <a:r>
              <a:rPr lang="en-US" dirty="0"/>
              <a:t>.</a:t>
            </a:r>
          </a:p>
          <a:p>
            <a:endParaRPr lang="en-US" dirty="0"/>
          </a:p>
          <a:p>
            <a:r>
              <a:rPr lang="en-US" dirty="0"/>
              <a:t>We’ve been working with mobile operators from the beginning in the UK, from </a:t>
            </a:r>
            <a:r>
              <a:rPr lang="en-US" dirty="0" err="1"/>
              <a:t>Cellnet</a:t>
            </a:r>
            <a:r>
              <a:rPr lang="en-US" dirty="0"/>
              <a:t> &amp; Vodafone back in 1985. We’ve got experts across the bigger organization working with industry bodies, universities and research groups to help shape the technology and we have teams solely focused on solving problems for the MNO community</a:t>
            </a:r>
          </a:p>
          <a:p>
            <a:endParaRPr lang="en-US" dirty="0"/>
          </a:p>
          <a:p>
            <a:r>
              <a:rPr lang="en-US" dirty="0"/>
              <a:t>We publicly state 5 9s availability on 21C, but actual performance is around 99.99996%, we’re 24/7 and we’ve delivered over a 100k services for the MNOs</a:t>
            </a:r>
          </a:p>
          <a:p>
            <a:endParaRPr lang="en-US" dirty="0"/>
          </a:p>
          <a:p>
            <a:r>
              <a:rPr lang="en-US" dirty="0"/>
              <a:t>21C our national network, is the only network in the </a:t>
            </a:r>
            <a:r>
              <a:rPr lang="en-US" dirty="0" err="1"/>
              <a:t>uk</a:t>
            </a:r>
            <a:r>
              <a:rPr lang="en-US" dirty="0"/>
              <a:t> that looks like the UK, this gives us low latency and high availability everywhere.</a:t>
            </a:r>
          </a:p>
          <a:p>
            <a:endParaRPr lang="en-US" dirty="0"/>
          </a:p>
          <a:p>
            <a:r>
              <a:rPr lang="en-US" dirty="0"/>
              <a:t>We have a national field force and are carrying more than 4TB of data for Mobile alone</a:t>
            </a:r>
          </a:p>
        </p:txBody>
      </p:sp>
      <p:sp>
        <p:nvSpPr>
          <p:cNvPr id="4" name="Slide Number Placeholder 3"/>
          <p:cNvSpPr>
            <a:spLocks noGrp="1"/>
          </p:cNvSpPr>
          <p:nvPr>
            <p:ph type="sldNum" sz="quarter" idx="5"/>
          </p:nvPr>
        </p:nvSpPr>
        <p:spPr/>
        <p:txBody>
          <a:bodyPr/>
          <a:lstStyle/>
          <a:p>
            <a:fld id="{F3DEB4E9-D872-4CDA-B076-952C2F3CAE4F}" type="slidenum">
              <a:rPr lang="en-GB" smtClean="0"/>
              <a:t>2</a:t>
            </a:fld>
            <a:endParaRPr lang="en-GB"/>
          </a:p>
        </p:txBody>
      </p:sp>
    </p:spTree>
    <p:extLst>
      <p:ext uri="{BB962C8B-B14F-4D97-AF65-F5344CB8AC3E}">
        <p14:creationId xmlns:p14="http://schemas.microsoft.com/office/powerpoint/2010/main" val="2888994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UK valued at 1.83% of global spend, based on 2021 Telco spend report (OFCOM)</a:t>
            </a:r>
          </a:p>
        </p:txBody>
      </p:sp>
      <p:sp>
        <p:nvSpPr>
          <p:cNvPr id="4" name="Slide Number Placeholder 3"/>
          <p:cNvSpPr>
            <a:spLocks noGrp="1"/>
          </p:cNvSpPr>
          <p:nvPr>
            <p:ph type="sldNum" sz="quarter" idx="5"/>
          </p:nvPr>
        </p:nvSpPr>
        <p:spPr/>
        <p:txBody>
          <a:bodyPr/>
          <a:lstStyle/>
          <a:p>
            <a:fld id="{F3DEB4E9-D872-4CDA-B076-952C2F3CAE4F}" type="slidenum">
              <a:rPr lang="en-GB" smtClean="0"/>
              <a:t>3</a:t>
            </a:fld>
            <a:endParaRPr lang="en-GB"/>
          </a:p>
        </p:txBody>
      </p:sp>
    </p:spTree>
    <p:extLst>
      <p:ext uri="{BB962C8B-B14F-4D97-AF65-F5344CB8AC3E}">
        <p14:creationId xmlns:p14="http://schemas.microsoft.com/office/powerpoint/2010/main" val="1429928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GB" sz="1100" dirty="0">
                <a:effectLst/>
                <a:latin typeface="Calibri" panose="020F0502020204030204" pitchFamily="34" charset="0"/>
                <a:ea typeface="Times New Roman" panose="02020603050405020304" pitchFamily="18" charset="0"/>
              </a:rPr>
              <a:t>From a private network perspective:</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They don’t would be my first answer</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They’re imperative in driving innovation, finding the killer use case(s) and making the stepping stone </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And they’ll drive supplier diversity &amp; employment in the industry</a:t>
            </a:r>
            <a:endParaRPr lang="en-GB" sz="11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GB" sz="1100" dirty="0">
                <a:effectLst/>
                <a:latin typeface="Calibri" panose="020F0502020204030204" pitchFamily="34" charset="0"/>
                <a:ea typeface="Times New Roman" panose="02020603050405020304" pitchFamily="18" charset="0"/>
              </a:rPr>
              <a:t>But they’ll also drive carbon footprint – Vehicles driving in opposite directions, multiple sets of spares sitting in sparing sites and as we go through the innovation curve a lot of rip and replace driving landfill if we aren’t super sharp with recycling</a:t>
            </a:r>
            <a:endParaRPr lang="en-GB" sz="1100" dirty="0">
              <a:effectLst/>
              <a:latin typeface="Calibri" panose="020F0502020204030204" pitchFamily="34" charset="0"/>
              <a:ea typeface="Calibri" panose="020F0502020204030204" pitchFamily="34" charset="0"/>
            </a:endParaRPr>
          </a:p>
          <a:p>
            <a:endParaRPr lang="en-GB" dirty="0"/>
          </a:p>
          <a:p>
            <a:endParaRPr lang="en-US" dirty="0"/>
          </a:p>
        </p:txBody>
      </p:sp>
      <p:sp>
        <p:nvSpPr>
          <p:cNvPr id="4" name="Slide Number Placeholder 3"/>
          <p:cNvSpPr>
            <a:spLocks noGrp="1"/>
          </p:cNvSpPr>
          <p:nvPr>
            <p:ph type="sldNum" sz="quarter" idx="5"/>
          </p:nvPr>
        </p:nvSpPr>
        <p:spPr/>
        <p:txBody>
          <a:bodyPr/>
          <a:lstStyle/>
          <a:p>
            <a:fld id="{F3DEB4E9-D872-4CDA-B076-952C2F3CAE4F}" type="slidenum">
              <a:rPr lang="en-GB" smtClean="0"/>
              <a:t>4</a:t>
            </a:fld>
            <a:endParaRPr lang="en-GB"/>
          </a:p>
        </p:txBody>
      </p:sp>
    </p:spTree>
    <p:extLst>
      <p:ext uri="{BB962C8B-B14F-4D97-AF65-F5344CB8AC3E}">
        <p14:creationId xmlns:p14="http://schemas.microsoft.com/office/powerpoint/2010/main" val="3208197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alibri" panose="020F0502020204030204" pitchFamily="34" charset="0"/>
                <a:ea typeface="Calibri" panose="020F0502020204030204" pitchFamily="34" charset="0"/>
              </a:rPr>
              <a:t>If you look beyond the architecture sustainability and look at what we’re putting on these networks</a:t>
            </a:r>
            <a:br>
              <a:rPr lang="en-GB" sz="1200" b="1" dirty="0">
                <a:effectLst/>
                <a:latin typeface="Calibri" panose="020F0502020204030204" pitchFamily="34" charset="0"/>
                <a:ea typeface="Calibri" panose="020F0502020204030204" pitchFamily="34" charset="0"/>
              </a:rPr>
            </a:br>
            <a:endParaRPr lang="en-GB" sz="1200" b="1" dirty="0">
              <a:effectLst/>
              <a:latin typeface="Calibri" panose="020F0502020204030204" pitchFamily="34" charset="0"/>
              <a:ea typeface="Calibri" panose="020F0502020204030204" pitchFamily="34" charset="0"/>
            </a:endParaRPr>
          </a:p>
          <a:p>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 Overlay to CCTV – 15% reduction in travel time, 5% decrease in greenhouse emissions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Bin sensors to inform fill rate – 20% reduction in waste collection</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 prediction detection on CCTV – 25% reduction in crime rates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Asset tracking – 15% increase in waste collection, with number of missed collections reduced by 20%</a:t>
            </a: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Asset Tracking – </a:t>
            </a:r>
            <a:r>
              <a:rPr lang="en-GB" sz="1200" dirty="0" err="1">
                <a:effectLst/>
                <a:latin typeface="Calibri" panose="020F0502020204030204" pitchFamily="34" charset="0"/>
                <a:ea typeface="Times New Roman" panose="02020603050405020304" pitchFamily="18" charset="0"/>
              </a:rPr>
              <a:t>CityBike</a:t>
            </a:r>
            <a:r>
              <a:rPr lang="en-GB" sz="1200" dirty="0">
                <a:effectLst/>
                <a:latin typeface="Calibri" panose="020F0502020204030204" pitchFamily="34" charset="0"/>
                <a:ea typeface="Times New Roman" panose="02020603050405020304" pitchFamily="18" charset="0"/>
              </a:rPr>
              <a:t> availability increased by 20%</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Vehicle Telemetry – Reduce fuel consumption by 15%, 10% reduction in accidents</a:t>
            </a:r>
            <a:endParaRPr lang="en-GB" sz="1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GB" sz="1200" dirty="0">
                <a:effectLst/>
                <a:latin typeface="Calibri" panose="020F0502020204030204" pitchFamily="34" charset="0"/>
                <a:ea typeface="Times New Roman" panose="02020603050405020304" pitchFamily="18" charset="0"/>
              </a:rPr>
              <a:t>Air Quality sensors – pointing hotspots and taking proactive action: Nitrous Oxide reduced by 44% and Particulate  matter 12%</a:t>
            </a:r>
          </a:p>
          <a:p>
            <a:pPr marL="342900" lvl="0" indent="-342900">
              <a:buFont typeface="Symbol" panose="05050102010706020507" pitchFamily="18" charset="2"/>
              <a:buChar char=""/>
            </a:pPr>
            <a:endParaRPr lang="en-GB" sz="1200" dirty="0">
              <a:effectLst/>
              <a:latin typeface="Calibri" panose="020F0502020204030204" pitchFamily="34" charset="0"/>
              <a:ea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GB" sz="1200" b="1" dirty="0">
                <a:latin typeface="Calibri" panose="020F0502020204030204" pitchFamily="34" charset="0"/>
                <a:ea typeface="Calibri" panose="020F0502020204030204" pitchFamily="34" charset="0"/>
              </a:rPr>
              <a:t>…and we’re at the start of the innovation curve</a:t>
            </a:r>
            <a:endParaRPr lang="en-GB" sz="12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3DEB4E9-D872-4CDA-B076-952C2F3CAE4F}" type="slidenum">
              <a:rPr lang="en-GB" smtClean="0"/>
              <a:t>6</a:t>
            </a:fld>
            <a:endParaRPr lang="en-GB"/>
          </a:p>
        </p:txBody>
      </p:sp>
    </p:spTree>
    <p:extLst>
      <p:ext uri="{BB962C8B-B14F-4D97-AF65-F5344CB8AC3E}">
        <p14:creationId xmlns:p14="http://schemas.microsoft.com/office/powerpoint/2010/main" val="3879009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b="1" dirty="0">
                <a:solidFill>
                  <a:schemeClr val="accent1"/>
                </a:solidFill>
              </a:rPr>
              <a:t>Working with the local authorities </a:t>
            </a:r>
          </a:p>
          <a:p>
            <a:r>
              <a:rPr lang="en-GB" sz="1200" dirty="0"/>
              <a:t>We have access to more than 7m assets through open access agreements and reuse of heritage assets. </a:t>
            </a:r>
          </a:p>
          <a:p>
            <a:endParaRPr lang="en-GB" dirty="0"/>
          </a:p>
          <a:p>
            <a:r>
              <a:rPr lang="en-GB" sz="1600" b="1" dirty="0">
                <a:solidFill>
                  <a:schemeClr val="accent1"/>
                </a:solidFill>
              </a:rPr>
              <a:t>Neutral host</a:t>
            </a:r>
          </a:p>
          <a:p>
            <a:r>
              <a:rPr lang="en-GB" sz="1200" dirty="0"/>
              <a:t>We aim to cut the need for hardware deployment by more than 50%, using shareable solutions.</a:t>
            </a:r>
          </a:p>
          <a:p>
            <a:endParaRPr lang="en-GB" dirty="0"/>
          </a:p>
          <a:p>
            <a:r>
              <a:rPr lang="en-GB" sz="1600" b="1" dirty="0" err="1">
                <a:solidFill>
                  <a:schemeClr val="accent1"/>
                </a:solidFill>
              </a:rPr>
              <a:t>vRAN</a:t>
            </a:r>
            <a:r>
              <a:rPr lang="en-GB" b="1" dirty="0"/>
              <a:t> </a:t>
            </a:r>
          </a:p>
          <a:p>
            <a:r>
              <a:rPr lang="en-GB" sz="1200" dirty="0"/>
              <a:t>We can reduce truck rolls and hardware replacement through remote soft upgrades.</a:t>
            </a:r>
          </a:p>
          <a:p>
            <a:endParaRPr lang="en-GB" dirty="0"/>
          </a:p>
          <a:p>
            <a:r>
              <a:rPr lang="en-GB" sz="1600" b="1" dirty="0">
                <a:solidFill>
                  <a:schemeClr val="accent1"/>
                </a:solidFill>
              </a:rPr>
              <a:t>ORAN</a:t>
            </a:r>
          </a:p>
          <a:p>
            <a:r>
              <a:rPr lang="en-GB" sz="1200" dirty="0"/>
              <a:t>We’ll increase interworking across the ecosystem – all in line with BT Group’s mission to be carbon neutral by 2030.</a:t>
            </a:r>
          </a:p>
          <a:p>
            <a:endParaRPr lang="en-US" dirty="0"/>
          </a:p>
        </p:txBody>
      </p:sp>
      <p:sp>
        <p:nvSpPr>
          <p:cNvPr id="4" name="Slide Number Placeholder 3"/>
          <p:cNvSpPr>
            <a:spLocks noGrp="1"/>
          </p:cNvSpPr>
          <p:nvPr>
            <p:ph type="sldNum" sz="quarter" idx="5"/>
          </p:nvPr>
        </p:nvSpPr>
        <p:spPr/>
        <p:txBody>
          <a:bodyPr/>
          <a:lstStyle/>
          <a:p>
            <a:fld id="{F3DEB4E9-D872-4CDA-B076-952C2F3CAE4F}" type="slidenum">
              <a:rPr lang="en-GB" smtClean="0"/>
              <a:t>7</a:t>
            </a:fld>
            <a:endParaRPr lang="en-GB"/>
          </a:p>
        </p:txBody>
      </p:sp>
    </p:spTree>
    <p:extLst>
      <p:ext uri="{BB962C8B-B14F-4D97-AF65-F5344CB8AC3E}">
        <p14:creationId xmlns:p14="http://schemas.microsoft.com/office/powerpoint/2010/main" val="4060960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9FA38E2A-07E5-4D28-9AFE-3061718B8304}" type="slidenum">
              <a:rPr kumimoji="0" lang="en-GB"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9</a:t>
            </a:fld>
            <a:endParaRPr kumimoji="0" lang="en-GB"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72019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ortal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4241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pic>
        <p:nvPicPr>
          <p:cNvPr id="11" name="Graphic 10">
            <a:extLst>
              <a:ext uri="{FF2B5EF4-FFF2-40B4-BE49-F238E27FC236}">
                <a16:creationId xmlns:a16="http://schemas.microsoft.com/office/drawing/2014/main" id="{A39C65AD-EEE2-CC98-7425-E7B938ADD0F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136934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py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4197683"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E1F8B7F9-D166-6E7E-D2CA-BB31416FF5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409952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py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4AD51E66-B33B-79C6-FEF2-C7265052DC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22520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py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Graphic 9">
            <a:extLst>
              <a:ext uri="{FF2B5EF4-FFF2-40B4-BE49-F238E27FC236}">
                <a16:creationId xmlns:a16="http://schemas.microsoft.com/office/drawing/2014/main" id="{AFDDEA48-1621-25BB-5729-81C34D06C8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14757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9149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6AB677-1745-444B-A471-2AD626AFCDC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66288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E7714-1295-8726-99CD-6D7C425869E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8337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EE8258-83E1-12D8-F3EC-6B90538DD79A}"/>
              </a:ext>
            </a:extLst>
          </p:cNvPr>
          <p:cNvPicPr>
            <a:picLocks noChangeAspect="1"/>
          </p:cNvPicPr>
          <p:nvPr userDrawn="1"/>
        </p:nvPicPr>
        <p:blipFill>
          <a:blip r:embed="rId2"/>
          <a:stretch>
            <a:fillRect/>
          </a:stretch>
        </p:blipFill>
        <p:spPr>
          <a:xfrm>
            <a:off x="-1321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425674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9B9D42B-29EE-F503-546F-CD415F9B837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E5D04856-9809-97FA-7083-5B439E4044B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740768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py and Image - 01">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5432030"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383357"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71C1D4E-F177-D673-6E70-F3327E241810}"/>
              </a:ext>
            </a:extLst>
          </p:cNvPr>
          <p:cNvSpPr>
            <a:spLocks noGrp="1"/>
          </p:cNvSpPr>
          <p:nvPr>
            <p:ph type="pic" sz="quarter" idx="13"/>
          </p:nvPr>
        </p:nvSpPr>
        <p:spPr>
          <a:xfrm>
            <a:off x="6096002" y="0"/>
            <a:ext cx="6092631"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57873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py and Image - 02">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20485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grpSp>
        <p:nvGrpSpPr>
          <p:cNvPr id="11" name="Graphic 7">
            <a:extLst>
              <a:ext uri="{FF2B5EF4-FFF2-40B4-BE49-F238E27FC236}">
                <a16:creationId xmlns:a16="http://schemas.microsoft.com/office/drawing/2014/main" id="{90CD4970-BA45-4E81-BB1E-577A7E98B5D5}"/>
              </a:ext>
            </a:extLst>
          </p:cNvPr>
          <p:cNvGrpSpPr>
            <a:grpSpLocks/>
          </p:cNvGrpSpPr>
          <p:nvPr userDrawn="1"/>
        </p:nvGrpSpPr>
        <p:grpSpPr>
          <a:xfrm>
            <a:off x="11285796" y="5961579"/>
            <a:ext cx="493059" cy="493213"/>
            <a:chOff x="1358899" y="1465261"/>
            <a:chExt cx="3913270" cy="3910219"/>
          </a:xfrm>
          <a:solidFill>
            <a:srgbClr val="5B15C1"/>
          </a:solidFill>
        </p:grpSpPr>
        <p:sp>
          <p:nvSpPr>
            <p:cNvPr id="12" name="Freeform: Shape 7">
              <a:extLst>
                <a:ext uri="{FF2B5EF4-FFF2-40B4-BE49-F238E27FC236}">
                  <a16:creationId xmlns:a16="http://schemas.microsoft.com/office/drawing/2014/main" id="{94E8DB7F-4A24-48FB-B4E8-9C99999733EE}"/>
                </a:ext>
              </a:extLst>
            </p:cNvPr>
            <p:cNvSpPr/>
            <p:nvPr/>
          </p:nvSpPr>
          <p:spPr>
            <a:xfrm>
              <a:off x="1358899" y="1465261"/>
              <a:ext cx="3913270" cy="3910219"/>
            </a:xfrm>
            <a:custGeom>
              <a:avLst/>
              <a:gdLst>
                <a:gd name="connsiteX0" fmla="*/ 1956571 w 3913270"/>
                <a:gd name="connsiteY0" fmla="*/ 0 h 3910219"/>
                <a:gd name="connsiteX1" fmla="*/ 0 w 3913270"/>
                <a:gd name="connsiteY1" fmla="*/ 1955046 h 3910219"/>
                <a:gd name="connsiteX2" fmla="*/ 1956571 w 3913270"/>
                <a:gd name="connsiteY2" fmla="*/ 3910219 h 3910219"/>
                <a:gd name="connsiteX3" fmla="*/ 3913271 w 3913270"/>
                <a:gd name="connsiteY3" fmla="*/ 1955046 h 3910219"/>
                <a:gd name="connsiteX4" fmla="*/ 1956571 w 3913270"/>
                <a:gd name="connsiteY4" fmla="*/ 0 h 3910219"/>
                <a:gd name="connsiteX5" fmla="*/ 1955673 w 3913270"/>
                <a:gd name="connsiteY5" fmla="*/ 241063 h 3910219"/>
                <a:gd name="connsiteX6" fmla="*/ 3673175 w 3913270"/>
                <a:gd name="connsiteY6" fmla="*/ 1957225 h 3910219"/>
                <a:gd name="connsiteX7" fmla="*/ 1955673 w 3913270"/>
                <a:gd name="connsiteY7" fmla="*/ 3673388 h 3910219"/>
                <a:gd name="connsiteX8" fmla="*/ 238171 w 3913270"/>
                <a:gd name="connsiteY8" fmla="*/ 1957225 h 3910219"/>
                <a:gd name="connsiteX9" fmla="*/ 1955673 w 3913270"/>
                <a:gd name="connsiteY9" fmla="*/ 241063 h 391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3270" h="3910219">
                  <a:moveTo>
                    <a:pt x="1956571" y="0"/>
                  </a:moveTo>
                  <a:cubicBezTo>
                    <a:pt x="875952" y="0"/>
                    <a:pt x="0" y="875269"/>
                    <a:pt x="0" y="1955046"/>
                  </a:cubicBezTo>
                  <a:cubicBezTo>
                    <a:pt x="0" y="3034822"/>
                    <a:pt x="875952" y="3910219"/>
                    <a:pt x="1956571" y="3910219"/>
                  </a:cubicBezTo>
                  <a:cubicBezTo>
                    <a:pt x="3037191" y="3910219"/>
                    <a:pt x="3913271" y="3034822"/>
                    <a:pt x="3913271" y="1955046"/>
                  </a:cubicBezTo>
                  <a:cubicBezTo>
                    <a:pt x="3913271" y="875269"/>
                    <a:pt x="3037191" y="0"/>
                    <a:pt x="1956571" y="0"/>
                  </a:cubicBezTo>
                  <a:close/>
                  <a:moveTo>
                    <a:pt x="1955673" y="241063"/>
                  </a:moveTo>
                  <a:cubicBezTo>
                    <a:pt x="2904223" y="241063"/>
                    <a:pt x="3673175" y="1009415"/>
                    <a:pt x="3673175" y="1957225"/>
                  </a:cubicBezTo>
                  <a:cubicBezTo>
                    <a:pt x="3673175" y="2905036"/>
                    <a:pt x="2904223" y="3673388"/>
                    <a:pt x="1955673" y="3673388"/>
                  </a:cubicBezTo>
                  <a:cubicBezTo>
                    <a:pt x="1007123" y="3673388"/>
                    <a:pt x="238171" y="2905036"/>
                    <a:pt x="238171" y="1957225"/>
                  </a:cubicBezTo>
                  <a:cubicBezTo>
                    <a:pt x="238171" y="1009415"/>
                    <a:pt x="1007123" y="241063"/>
                    <a:pt x="1955673" y="241063"/>
                  </a:cubicBez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3" name="Freeform: Shape 8">
              <a:extLst>
                <a:ext uri="{FF2B5EF4-FFF2-40B4-BE49-F238E27FC236}">
                  <a16:creationId xmlns:a16="http://schemas.microsoft.com/office/drawing/2014/main" id="{76CCF6CD-A05A-4C35-8859-AC95907B5EEE}"/>
                </a:ext>
              </a:extLst>
            </p:cNvPr>
            <p:cNvSpPr/>
            <p:nvPr/>
          </p:nvSpPr>
          <p:spPr>
            <a:xfrm>
              <a:off x="2340329" y="2751999"/>
              <a:ext cx="977708" cy="1331102"/>
            </a:xfrm>
            <a:custGeom>
              <a:avLst/>
              <a:gdLst>
                <a:gd name="connsiteX0" fmla="*/ 0 w 977708"/>
                <a:gd name="connsiteY0" fmla="*/ 0 h 1331102"/>
                <a:gd name="connsiteX1" fmla="*/ 0 w 977708"/>
                <a:gd name="connsiteY1" fmla="*/ 1331103 h 1331102"/>
                <a:gd name="connsiteX2" fmla="*/ 542045 w 977708"/>
                <a:gd name="connsiteY2" fmla="*/ 1331103 h 1331102"/>
                <a:gd name="connsiteX3" fmla="*/ 977708 w 977708"/>
                <a:gd name="connsiteY3" fmla="*/ 933990 h 1331102"/>
                <a:gd name="connsiteX4" fmla="*/ 809987 w 977708"/>
                <a:gd name="connsiteY4" fmla="*/ 637406 h 1331102"/>
                <a:gd name="connsiteX5" fmla="*/ 938697 w 977708"/>
                <a:gd name="connsiteY5" fmla="*/ 372622 h 1331102"/>
                <a:gd name="connsiteX6" fmla="*/ 523823 w 977708"/>
                <a:gd name="connsiteY6" fmla="*/ 0 h 1331102"/>
                <a:gd name="connsiteX7" fmla="*/ 299767 w 977708"/>
                <a:gd name="connsiteY7" fmla="*/ 260168 h 1331102"/>
                <a:gd name="connsiteX8" fmla="*/ 459917 w 977708"/>
                <a:gd name="connsiteY8" fmla="*/ 260168 h 1331102"/>
                <a:gd name="connsiteX9" fmla="*/ 623403 w 977708"/>
                <a:gd name="connsiteY9" fmla="*/ 390829 h 1331102"/>
                <a:gd name="connsiteX10" fmla="*/ 467488 w 977708"/>
                <a:gd name="connsiteY10" fmla="*/ 518670 h 1331102"/>
                <a:gd name="connsiteX11" fmla="*/ 299767 w 977708"/>
                <a:gd name="connsiteY11" fmla="*/ 518670 h 1331102"/>
                <a:gd name="connsiteX12" fmla="*/ 299767 w 977708"/>
                <a:gd name="connsiteY12" fmla="*/ 785378 h 1331102"/>
                <a:gd name="connsiteX13" fmla="*/ 459917 w 977708"/>
                <a:gd name="connsiteY13" fmla="*/ 785378 h 1331102"/>
                <a:gd name="connsiteX14" fmla="*/ 623403 w 977708"/>
                <a:gd name="connsiteY14" fmla="*/ 916039 h 1331102"/>
                <a:gd name="connsiteX15" fmla="*/ 467488 w 977708"/>
                <a:gd name="connsiteY15" fmla="*/ 1043879 h 1331102"/>
                <a:gd name="connsiteX16" fmla="*/ 299767 w 977708"/>
                <a:gd name="connsiteY16" fmla="*/ 1043879 h 133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7708" h="1331102">
                  <a:moveTo>
                    <a:pt x="0" y="0"/>
                  </a:moveTo>
                  <a:lnTo>
                    <a:pt x="0" y="1331103"/>
                  </a:lnTo>
                  <a:lnTo>
                    <a:pt x="542045" y="1331103"/>
                  </a:lnTo>
                  <a:cubicBezTo>
                    <a:pt x="788404" y="1331103"/>
                    <a:pt x="977708" y="1177408"/>
                    <a:pt x="977708" y="933990"/>
                  </a:cubicBezTo>
                  <a:cubicBezTo>
                    <a:pt x="977708" y="719302"/>
                    <a:pt x="809987" y="637406"/>
                    <a:pt x="809987" y="637406"/>
                  </a:cubicBezTo>
                  <a:cubicBezTo>
                    <a:pt x="809987" y="637406"/>
                    <a:pt x="938697" y="555273"/>
                    <a:pt x="938697" y="372622"/>
                  </a:cubicBezTo>
                  <a:cubicBezTo>
                    <a:pt x="938697" y="160460"/>
                    <a:pt x="771067" y="0"/>
                    <a:pt x="523823" y="0"/>
                  </a:cubicBezTo>
                  <a:close/>
                  <a:moveTo>
                    <a:pt x="299767" y="260168"/>
                  </a:moveTo>
                  <a:lnTo>
                    <a:pt x="459917" y="260168"/>
                  </a:lnTo>
                  <a:cubicBezTo>
                    <a:pt x="573740" y="260168"/>
                    <a:pt x="623403" y="318631"/>
                    <a:pt x="623403" y="390829"/>
                  </a:cubicBezTo>
                  <a:cubicBezTo>
                    <a:pt x="623403" y="469211"/>
                    <a:pt x="567170" y="518670"/>
                    <a:pt x="467488" y="518670"/>
                  </a:cubicBezTo>
                  <a:lnTo>
                    <a:pt x="299767" y="518670"/>
                  </a:lnTo>
                  <a:close/>
                  <a:moveTo>
                    <a:pt x="299767" y="785378"/>
                  </a:moveTo>
                  <a:lnTo>
                    <a:pt x="459917" y="785378"/>
                  </a:lnTo>
                  <a:cubicBezTo>
                    <a:pt x="573740" y="785378"/>
                    <a:pt x="623403" y="843840"/>
                    <a:pt x="623403" y="916039"/>
                  </a:cubicBezTo>
                  <a:cubicBezTo>
                    <a:pt x="623403" y="994421"/>
                    <a:pt x="567170" y="1043879"/>
                    <a:pt x="467488" y="1043879"/>
                  </a:cubicBezTo>
                  <a:lnTo>
                    <a:pt x="299767" y="1043879"/>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sp>
          <p:nvSpPr>
            <p:cNvPr id="14" name="Freeform: Shape 9">
              <a:extLst>
                <a:ext uri="{FF2B5EF4-FFF2-40B4-BE49-F238E27FC236}">
                  <a16:creationId xmlns:a16="http://schemas.microsoft.com/office/drawing/2014/main" id="{575D3B0C-AF62-46D3-B049-91663D32353E}"/>
                </a:ext>
              </a:extLst>
            </p:cNvPr>
            <p:cNvSpPr/>
            <p:nvPr/>
          </p:nvSpPr>
          <p:spPr>
            <a:xfrm>
              <a:off x="3420312" y="2749510"/>
              <a:ext cx="932152" cy="1329435"/>
            </a:xfrm>
            <a:custGeom>
              <a:avLst/>
              <a:gdLst>
                <a:gd name="connsiteX0" fmla="*/ 299767 w 932152"/>
                <a:gd name="connsiteY0" fmla="*/ 1329436 h 1329435"/>
                <a:gd name="connsiteX1" fmla="*/ 299767 w 932152"/>
                <a:gd name="connsiteY1" fmla="*/ 307740 h 1329435"/>
                <a:gd name="connsiteX2" fmla="*/ 0 w 932152"/>
                <a:gd name="connsiteY2" fmla="*/ 307740 h 1329435"/>
                <a:gd name="connsiteX3" fmla="*/ 0 w 932152"/>
                <a:gd name="connsiteY3" fmla="*/ 0 h 1329435"/>
                <a:gd name="connsiteX4" fmla="*/ 932153 w 932152"/>
                <a:gd name="connsiteY4" fmla="*/ 0 h 1329435"/>
                <a:gd name="connsiteX5" fmla="*/ 932153 w 932152"/>
                <a:gd name="connsiteY5" fmla="*/ 307740 h 1329435"/>
                <a:gd name="connsiteX6" fmla="*/ 620066 w 932152"/>
                <a:gd name="connsiteY6" fmla="*/ 307740 h 1329435"/>
                <a:gd name="connsiteX7" fmla="*/ 620066 w 932152"/>
                <a:gd name="connsiteY7" fmla="*/ 1329436 h 1329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152" h="1329435">
                  <a:moveTo>
                    <a:pt x="299767" y="1329436"/>
                  </a:moveTo>
                  <a:lnTo>
                    <a:pt x="299767" y="307740"/>
                  </a:lnTo>
                  <a:lnTo>
                    <a:pt x="0" y="307740"/>
                  </a:lnTo>
                  <a:lnTo>
                    <a:pt x="0" y="0"/>
                  </a:lnTo>
                  <a:lnTo>
                    <a:pt x="932153" y="0"/>
                  </a:lnTo>
                  <a:lnTo>
                    <a:pt x="932153" y="307740"/>
                  </a:lnTo>
                  <a:lnTo>
                    <a:pt x="620066" y="307740"/>
                  </a:lnTo>
                  <a:lnTo>
                    <a:pt x="620066" y="1329436"/>
                  </a:lnTo>
                  <a:close/>
                </a:path>
              </a:pathLst>
            </a:custGeom>
            <a:grpFill/>
            <a:ln w="3917" cap="flat">
              <a:noFill/>
              <a:prstDash val="solid"/>
              <a:miter/>
            </a:ln>
          </p:spPr>
          <p:txBody>
            <a:bodyPr rtlCol="0" anchor="ctr"/>
            <a:lstStyle/>
            <a:p>
              <a:endParaRPr lang="en-GB" sz="1078" dirty="0">
                <a:latin typeface="BT Curve" panose="020B0503020203020204" pitchFamily="34" charset="0"/>
              </a:endParaRPr>
            </a:p>
          </p:txBody>
        </p:sp>
      </p:gr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3" name="Text Placeholder 2">
            <a:extLst>
              <a:ext uri="{FF2B5EF4-FFF2-40B4-BE49-F238E27FC236}">
                <a16:creationId xmlns:a16="http://schemas.microsoft.com/office/drawing/2014/main" id="{C439E65B-FA07-4D73-9F3A-B66F0E5A0977}"/>
              </a:ext>
            </a:extLst>
          </p:cNvPr>
          <p:cNvSpPr>
            <a:spLocks noGrp="1"/>
          </p:cNvSpPr>
          <p:nvPr>
            <p:ph type="body" sz="quarter" idx="10"/>
          </p:nvPr>
        </p:nvSpPr>
        <p:spPr>
          <a:xfrm>
            <a:off x="2321665"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Picture Placeholder 6">
            <a:extLst>
              <a:ext uri="{FF2B5EF4-FFF2-40B4-BE49-F238E27FC236}">
                <a16:creationId xmlns:a16="http://schemas.microsoft.com/office/drawing/2014/main" id="{926603A3-F821-9905-3D94-53E9073D9878}"/>
              </a:ext>
            </a:extLst>
          </p:cNvPr>
          <p:cNvSpPr>
            <a:spLocks noGrp="1"/>
          </p:cNvSpPr>
          <p:nvPr>
            <p:ph type="pic" sz="quarter" idx="13"/>
          </p:nvPr>
        </p:nvSpPr>
        <p:spPr>
          <a:xfrm>
            <a:off x="6607267"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Tree>
    <p:extLst>
      <p:ext uri="{BB962C8B-B14F-4D97-AF65-F5344CB8AC3E}">
        <p14:creationId xmlns:p14="http://schemas.microsoft.com/office/powerpoint/2010/main" val="7703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ortal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2"/>
            <a:ext cx="7500393" cy="1570302"/>
          </a:xfrm>
          <a:prstGeom prst="rect">
            <a:avLst/>
          </a:prstGeom>
        </p:spPr>
        <p:txBody>
          <a:bodyPr wrap="square">
            <a:spAutoFit/>
          </a:bodyPr>
          <a:lstStyle>
            <a:lvl1pPr>
              <a:defRPr kumimoji="0" lang="en-US" sz="5336" b="1" i="0" u="none" strike="noStrike" kern="0" cap="none" spc="-52" normalizeH="0" baseline="0" smtClean="0">
                <a:ln>
                  <a:noFill/>
                </a:ln>
                <a:solidFill>
                  <a:srgbClr val="FFFFFF"/>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547133"/>
            <a:ext cx="10515058" cy="400238"/>
          </a:xfrm>
          <a:prstGeom prst="rect">
            <a:avLst/>
          </a:prstGeom>
        </p:spPr>
        <p:txBody>
          <a:bodyPr>
            <a:spAutoFit/>
          </a:bodyPr>
          <a:lstStyle>
            <a:lvl1pPr marL="7701" indent="0">
              <a:buNone/>
              <a:defRPr kumimoji="0" lang="en-GB" sz="2001" b="1" i="0" u="none" strike="noStrike" kern="0" cap="none" spc="0" normalizeH="0" baseline="0" dirty="0">
                <a:ln>
                  <a:noFill/>
                </a:ln>
                <a:solidFill>
                  <a:schemeClr val="bg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FFFFFF"/>
                </a:solidFill>
                <a:latin typeface="Century Gothic"/>
                <a:cs typeface="Century Gothic"/>
              </a:defRPr>
            </a:lvl1pPr>
          </a:lstStyle>
          <a:p>
            <a:pPr marL="7701">
              <a:spcBef>
                <a:spcPts val="69"/>
              </a:spcBef>
            </a:pPr>
            <a:fld id="{CF066B5D-0765-4918-B01D-CE1509138FBC}" type="datetime4">
              <a:rPr lang="en-GB" smtClean="0"/>
              <a:pPr marL="7701">
                <a:spcBef>
                  <a:spcPts val="69"/>
                </a:spcBef>
              </a:pPr>
              <a:t>23 May 2023</a:t>
            </a:fld>
            <a:endParaRPr lang="en-GB" dirty="0"/>
          </a:p>
        </p:txBody>
      </p:sp>
      <p:pic>
        <p:nvPicPr>
          <p:cNvPr id="11" name="Graphic 10">
            <a:extLst>
              <a:ext uri="{FF2B5EF4-FFF2-40B4-BE49-F238E27FC236}">
                <a16:creationId xmlns:a16="http://schemas.microsoft.com/office/drawing/2014/main" id="{2DB4B037-FEFF-19D0-5BFA-7D97FA8991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09160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py and Image - 03">
    <p:bg>
      <p:bgPr>
        <a:solidFill>
          <a:schemeClr val="bg1"/>
        </a:solid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rot="5400000">
            <a:off x="8758117" y="2654236"/>
            <a:ext cx="5574822" cy="1039865"/>
          </a:xfrm>
          <a:prstGeom prst="rect">
            <a:avLst/>
          </a:prstGeom>
        </p:spPr>
        <p:txBody>
          <a:bodyPr anchor="ctr"/>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sp>
        <p:nvSpPr>
          <p:cNvPr id="18" name="Text Placeholder 2">
            <a:extLst>
              <a:ext uri="{FF2B5EF4-FFF2-40B4-BE49-F238E27FC236}">
                <a16:creationId xmlns:a16="http://schemas.microsoft.com/office/drawing/2014/main" id="{3D6C91BF-6167-4DDC-A9AD-19DDDFEC151F}"/>
              </a:ext>
            </a:extLst>
          </p:cNvPr>
          <p:cNvSpPr>
            <a:spLocks noGrp="1"/>
          </p:cNvSpPr>
          <p:nvPr>
            <p:ph type="body" sz="quarter" idx="11"/>
          </p:nvPr>
        </p:nvSpPr>
        <p:spPr>
          <a:xfrm>
            <a:off x="6115734" y="1519081"/>
            <a:ext cx="3473252" cy="4081684"/>
          </a:xfrm>
          <a:prstGeom prst="rect">
            <a:avLst/>
          </a:prstGeom>
        </p:spPr>
        <p:txBody>
          <a:bodyPr/>
          <a:lstStyle>
            <a:lvl1pPr marL="0" indent="0">
              <a:lnSpc>
                <a:spcPct val="100000"/>
              </a:lnSpc>
              <a:buNone/>
              <a:defRPr lang="en-US" sz="1600" dirty="0" smtClean="0">
                <a:solidFill>
                  <a:srgbClr val="231F20"/>
                </a:solidFill>
                <a:latin typeface="Century Gothic"/>
                <a:cs typeface="Century Gothic"/>
              </a:defRPr>
            </a:lvl1pPr>
            <a:lvl2pPr marL="0" indent="0">
              <a:lnSpc>
                <a:spcPct val="100000"/>
              </a:lnSpc>
              <a:buNone/>
              <a:defRPr lang="en-US" sz="1600" dirty="0" smtClean="0">
                <a:solidFill>
                  <a:srgbClr val="231F20"/>
                </a:solidFill>
                <a:latin typeface="Century Gothic"/>
                <a:cs typeface="Century Gothic"/>
              </a:defRPr>
            </a:lvl2pPr>
            <a:lvl3pPr marL="0" indent="0">
              <a:lnSpc>
                <a:spcPct val="100000"/>
              </a:lnSpc>
              <a:buNone/>
              <a:defRPr lang="en-US" sz="1600" dirty="0" smtClean="0">
                <a:solidFill>
                  <a:srgbClr val="231F20"/>
                </a:solidFill>
                <a:latin typeface="Century Gothic"/>
                <a:cs typeface="Century Gothic"/>
              </a:defRPr>
            </a:lvl3pPr>
            <a:lvl4pPr marL="0" indent="0">
              <a:lnSpc>
                <a:spcPct val="100000"/>
              </a:lnSpc>
              <a:buNone/>
              <a:defRPr lang="en-US" sz="1600" dirty="0" smtClean="0">
                <a:solidFill>
                  <a:srgbClr val="231F20"/>
                </a:solidFill>
                <a:latin typeface="Century Gothic"/>
                <a:cs typeface="Century Gothic"/>
              </a:defRPr>
            </a:lvl4pPr>
            <a:lvl5pPr marL="0" indent="0">
              <a:lnSpc>
                <a:spcPct val="100000"/>
              </a:lnSpc>
              <a:buNone/>
              <a:defRPr lang="en-GB" sz="1600" dirty="0">
                <a:solidFill>
                  <a:srgbClr val="231F20"/>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Picture Placeholder 6">
            <a:extLst>
              <a:ext uri="{FF2B5EF4-FFF2-40B4-BE49-F238E27FC236}">
                <a16:creationId xmlns:a16="http://schemas.microsoft.com/office/drawing/2014/main" id="{4CF6E01F-D7B0-914D-2419-D29FBB1AF6E1}"/>
              </a:ext>
            </a:extLst>
          </p:cNvPr>
          <p:cNvSpPr>
            <a:spLocks noGrp="1"/>
          </p:cNvSpPr>
          <p:nvPr>
            <p:ph type="pic" sz="quarter" idx="13"/>
          </p:nvPr>
        </p:nvSpPr>
        <p:spPr>
          <a:xfrm>
            <a:off x="-38724" y="0"/>
            <a:ext cx="55802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pic>
        <p:nvPicPr>
          <p:cNvPr id="15" name="Graphic 14">
            <a:extLst>
              <a:ext uri="{FF2B5EF4-FFF2-40B4-BE49-F238E27FC236}">
                <a16:creationId xmlns:a16="http://schemas.microsoft.com/office/drawing/2014/main" id="{A4390641-F429-3781-93EA-48AD0AB5A3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0022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Image - 01">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5B249E21-369E-8BD7-1BD5-39ECDA427FD5}"/>
              </a:ext>
            </a:extLst>
          </p:cNvPr>
          <p:cNvSpPr>
            <a:spLocks noGrp="1"/>
          </p:cNvSpPr>
          <p:nvPr>
            <p:ph type="pic" sz="quarter" idx="13"/>
          </p:nvPr>
        </p:nvSpPr>
        <p:spPr>
          <a:xfrm>
            <a:off x="4864" y="4763"/>
            <a:ext cx="12187136" cy="6858000"/>
          </a:xfrm>
          <a:prstGeom prst="rect">
            <a:avLst/>
          </a:prstGeom>
          <a:solidFill>
            <a:schemeClr val="bg1">
              <a:lumMod val="95000"/>
            </a:schemeClr>
          </a:solidFill>
        </p:spPr>
        <p:txBody>
          <a:bodyPr/>
          <a:lstStyle>
            <a:lvl1pPr>
              <a:defRPr b="0"/>
            </a:lvl1pPr>
          </a:lstStyle>
          <a:p>
            <a:r>
              <a:rPr lang="en-US"/>
              <a:t>Click icon to add picture</a:t>
            </a:r>
            <a:endParaRPr lang="en-GB" dirty="0"/>
          </a:p>
        </p:txBody>
      </p:sp>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86726" y="309777"/>
            <a:ext cx="11392129" cy="1039874"/>
          </a:xfrm>
          <a:prstGeom prst="rect">
            <a:avLst/>
          </a:prstGeom>
        </p:spPr>
        <p:txBody>
          <a:bodyPr anchor="t" anchorCtr="0"/>
          <a:lstStyle>
            <a:lvl1pPr algn="l">
              <a:lnSpc>
                <a:spcPct val="100000"/>
              </a:lnSpc>
              <a:defRPr kumimoji="0" lang="en-GB" sz="28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2EF68D6E-B483-9828-7C7D-320F7D8440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115825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5BCBBED-D27D-8A8A-D32E-F1F05940BD22}"/>
              </a:ext>
            </a:extLst>
          </p:cNvPr>
          <p:cNvSpPr txBox="1"/>
          <p:nvPr userDrawn="1"/>
        </p:nvSpPr>
        <p:spPr>
          <a:xfrm>
            <a:off x="9338456" y="6340556"/>
            <a:ext cx="2486945" cy="274379"/>
          </a:xfrm>
          <a:prstGeom prst="rect">
            <a:avLst/>
          </a:prstGeom>
          <a:noFill/>
        </p:spPr>
        <p:txBody>
          <a:bodyPr wrap="square" lIns="0" tIns="0" rIns="0" bIns="0" rtlCol="0" anchor="b" anchorCtr="0">
            <a:noAutofit/>
          </a:bodyPr>
          <a:lstStyle/>
          <a:p>
            <a:pPr algn="l"/>
            <a:r>
              <a:rPr lang="en-GB" sz="1002" dirty="0">
                <a:solidFill>
                  <a:schemeClr val="bg1"/>
                </a:solidFill>
                <a:latin typeface="Century Gothic" panose="020B0502020202020204" pitchFamily="34" charset="0"/>
              </a:rPr>
              <a:t>© British Telecommunications plc 2023</a:t>
            </a:r>
            <a:endParaRPr lang="en-GB" sz="993" b="0" i="0" dirty="0">
              <a:solidFill>
                <a:schemeClr val="bg1"/>
              </a:solidFill>
              <a:latin typeface="Century Gothic" panose="020B0502020202020204" pitchFamily="34" charset="0"/>
            </a:endParaRPr>
          </a:p>
        </p:txBody>
      </p:sp>
      <p:pic>
        <p:nvPicPr>
          <p:cNvPr id="7" name="Graphic 6">
            <a:extLst>
              <a:ext uri="{FF2B5EF4-FFF2-40B4-BE49-F238E27FC236}">
                <a16:creationId xmlns:a16="http://schemas.microsoft.com/office/drawing/2014/main" id="{D528FA52-9657-4A38-9884-7924C8A850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30539" y="2555784"/>
            <a:ext cx="7096824" cy="1746435"/>
          </a:xfrm>
          <a:prstGeom prst="rect">
            <a:avLst/>
          </a:prstGeom>
        </p:spPr>
      </p:pic>
    </p:spTree>
    <p:extLst>
      <p:ext uri="{BB962C8B-B14F-4D97-AF65-F5344CB8AC3E}">
        <p14:creationId xmlns:p14="http://schemas.microsoft.com/office/powerpoint/2010/main" val="346366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 - Title Slide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391750" y="1956681"/>
            <a:ext cx="10515058" cy="1980604"/>
          </a:xfrm>
          <a:prstGeom prst="rect">
            <a:avLst/>
          </a:prstGeom>
        </p:spPr>
        <p:txBody>
          <a:bodyPr/>
          <a:lstStyle>
            <a:lvl1pPr>
              <a:defRPr kumimoji="0" lang="en-US" sz="7004" b="1" i="0" u="none" strike="noStrike" kern="0" cap="none" spc="-52" normalizeH="0" baseline="0" smtClean="0">
                <a:ln>
                  <a:noFill/>
                </a:ln>
                <a:solidFill>
                  <a:srgbClr val="5B15C1"/>
                </a:solidFill>
                <a:effectLst/>
                <a:uLnTx/>
                <a:uFillTx/>
                <a:latin typeface="Century Gothic"/>
                <a:ea typeface="+mj-ea"/>
                <a:cs typeface="Century Gothic"/>
              </a:defRPr>
            </a:lvl1pPr>
          </a:lstStyle>
          <a:p>
            <a:r>
              <a:rPr lang="en-US" dirty="0"/>
              <a:t>Click to edit Master title style</a:t>
            </a:r>
            <a:endParaRPr lang="en-GB" dirty="0"/>
          </a:p>
        </p:txBody>
      </p:sp>
      <p:sp>
        <p:nvSpPr>
          <p:cNvPr id="20" name="Text Placeholder 17">
            <a:extLst>
              <a:ext uri="{FF2B5EF4-FFF2-40B4-BE49-F238E27FC236}">
                <a16:creationId xmlns:a16="http://schemas.microsoft.com/office/drawing/2014/main" id="{41D94926-E68F-4D4D-A484-D29154CA4084}"/>
              </a:ext>
            </a:extLst>
          </p:cNvPr>
          <p:cNvSpPr>
            <a:spLocks noGrp="1"/>
          </p:cNvSpPr>
          <p:nvPr>
            <p:ph type="body" sz="quarter" idx="10"/>
          </p:nvPr>
        </p:nvSpPr>
        <p:spPr>
          <a:xfrm>
            <a:off x="391750" y="3961898"/>
            <a:ext cx="10515058" cy="924155"/>
          </a:xfrm>
          <a:prstGeom prst="rect">
            <a:avLst/>
          </a:prstGeom>
        </p:spPr>
        <p:txBody>
          <a:bodyPr/>
          <a:lstStyle>
            <a:lvl1pPr marL="7701" indent="0">
              <a:buNone/>
              <a:defRPr kumimoji="0" lang="en-GB" sz="2001" b="1" i="0" u="none" strike="noStrike" kern="0" cap="none" spc="0" normalizeH="0" baseline="0" dirty="0">
                <a:ln>
                  <a:noFill/>
                </a:ln>
                <a:solidFill>
                  <a:schemeClr val="accent1"/>
                </a:solidFill>
                <a:effectLst/>
                <a:uLnTx/>
                <a:uFillTx/>
                <a:latin typeface="Century Gothic"/>
                <a:ea typeface="+mj-ea"/>
                <a:cs typeface="Century Gothic"/>
              </a:defRPr>
            </a:lvl1pPr>
            <a:lvl2pPr>
              <a:defRPr/>
            </a:lvl2pPr>
            <a:lvl3pPr>
              <a:defRPr/>
            </a:lvl3pPr>
            <a:lvl4pPr>
              <a:defRPr/>
            </a:lvl4pPr>
            <a:lvl5pPr>
              <a:defRPr/>
            </a:lvl5pPr>
          </a:lstStyle>
          <a:p>
            <a:pPr marL="284951" marR="0" lvl="0" indent="-277250" defTabSz="554500" eaLnBrk="1" fontAlgn="auto" latinLnBrk="0" hangingPunct="1">
              <a:lnSpc>
                <a:spcPct val="100000"/>
              </a:lnSpc>
              <a:spcBef>
                <a:spcPts val="943"/>
              </a:spcBef>
              <a:spcAft>
                <a:spcPts val="0"/>
              </a:spcAft>
              <a:buClrTx/>
              <a:buSzTx/>
              <a:tabLst/>
              <a:defRPr/>
            </a:pPr>
            <a:r>
              <a:rPr lang="en-US" dirty="0"/>
              <a:t>Click to edit Master text styles</a:t>
            </a:r>
          </a:p>
        </p:txBody>
      </p:sp>
      <p:sp>
        <p:nvSpPr>
          <p:cNvPr id="22" name="Date Placeholder 3">
            <a:extLst>
              <a:ext uri="{FF2B5EF4-FFF2-40B4-BE49-F238E27FC236}">
                <a16:creationId xmlns:a16="http://schemas.microsoft.com/office/drawing/2014/main" id="{441612B9-08F0-4560-8ADE-1F94330BE28B}"/>
              </a:ext>
            </a:extLst>
          </p:cNvPr>
          <p:cNvSpPr>
            <a:spLocks noGrp="1"/>
          </p:cNvSpPr>
          <p:nvPr>
            <p:ph type="dt" sz="half" idx="11"/>
          </p:nvPr>
        </p:nvSpPr>
        <p:spPr>
          <a:xfrm>
            <a:off x="391750" y="6180103"/>
            <a:ext cx="4826311" cy="322651"/>
          </a:xfrm>
          <a:prstGeom prst="rect">
            <a:avLst/>
          </a:prstGeom>
        </p:spPr>
        <p:txBody>
          <a:bodyPr vert="horz" wrap="square" lIns="0" tIns="14604" rIns="0" bIns="0" rtlCol="0">
            <a:spAutoFit/>
          </a:bodyPr>
          <a:lstStyle>
            <a:lvl1pPr>
              <a:defRPr lang="en-US" sz="2001" smtClean="0">
                <a:solidFill>
                  <a:srgbClr val="5B15C1"/>
                </a:solidFill>
                <a:latin typeface="Century Gothic"/>
                <a:cs typeface="Century Gothic"/>
              </a:defRPr>
            </a:lvl1pPr>
          </a:lstStyle>
          <a:p>
            <a:pPr marL="7701">
              <a:spcBef>
                <a:spcPts val="69"/>
              </a:spcBef>
            </a:pPr>
            <a:fld id="{CF066B5D-0765-4918-B01D-CE1509138FBC}" type="datetime4">
              <a:rPr lang="en-GB" smtClean="0"/>
              <a:pPr marL="7701">
                <a:spcBef>
                  <a:spcPts val="69"/>
                </a:spcBef>
              </a:pPr>
              <a:t>23 May 2023</a:t>
            </a:fld>
            <a:endParaRPr lang="en-GB" dirty="0"/>
          </a:p>
        </p:txBody>
      </p:sp>
      <p:pic>
        <p:nvPicPr>
          <p:cNvPr id="9" name="Graphic 8">
            <a:extLst>
              <a:ext uri="{FF2B5EF4-FFF2-40B4-BE49-F238E27FC236}">
                <a16:creationId xmlns:a16="http://schemas.microsoft.com/office/drawing/2014/main" id="{2CC6F92D-2C42-42D8-5EB2-A32FADB5B60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Tree>
    <p:extLst>
      <p:ext uri="{BB962C8B-B14F-4D97-AF65-F5344CB8AC3E}">
        <p14:creationId xmlns:p14="http://schemas.microsoft.com/office/powerpoint/2010/main" val="22698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ight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5B15C1"/>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9" name="Graphic 8">
            <a:extLst>
              <a:ext uri="{FF2B5EF4-FFF2-40B4-BE49-F238E27FC236}">
                <a16:creationId xmlns:a16="http://schemas.microsoft.com/office/drawing/2014/main" id="{948282C0-4A66-FF2B-A95E-FC0B0487D65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79553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digo -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927134"/>
            <a:ext cx="7952478" cy="493213"/>
          </a:xfrm>
          <a:prstGeom prst="rect">
            <a:avLst/>
          </a:prstGeom>
        </p:spPr>
        <p:txBody>
          <a:bodyPr anchor="ctr"/>
          <a:lstStyle>
            <a:lvl1pPr algn="ctr">
              <a:defRPr kumimoji="0" lang="en-GB" sz="2400" b="1" i="0" u="none" strike="noStrike" kern="0" cap="none" spc="-6"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188D40E6-D238-48AE-8581-164D930783D0}"/>
              </a:ext>
            </a:extLst>
          </p:cNvPr>
          <p:cNvSpPr>
            <a:spLocks noGrp="1"/>
          </p:cNvSpPr>
          <p:nvPr>
            <p:ph type="body" sz="quarter" idx="12"/>
          </p:nvPr>
        </p:nvSpPr>
        <p:spPr>
          <a:xfrm>
            <a:off x="2117354" y="2527660"/>
            <a:ext cx="7952478" cy="3026896"/>
          </a:xfrm>
          <a:prstGeom prst="rect">
            <a:avLst/>
          </a:prstGeom>
        </p:spPr>
        <p:txBody>
          <a:bodyPr/>
          <a:lstStyle>
            <a:lvl1pPr marL="0" indent="0" algn="l">
              <a:lnSpc>
                <a:spcPct val="100000"/>
              </a:lnSpc>
              <a:buNone/>
              <a:defRPr kumimoji="0" lang="en-US" sz="2000" b="0" i="0" u="none" strike="noStrike" kern="0" cap="none" spc="-12" normalizeH="0" baseline="0" dirty="0" smtClean="0">
                <a:ln>
                  <a:noFill/>
                </a:ln>
                <a:solidFill>
                  <a:srgbClr val="FFFFFF"/>
                </a:solidFill>
                <a:effectLst/>
                <a:uLnTx/>
                <a:uFillTx/>
                <a:latin typeface="Century Gothic"/>
                <a:cs typeface="Century Gothic"/>
              </a:defRPr>
            </a:lvl1pPr>
            <a:lvl2pPr marL="2772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2pPr>
            <a:lvl3pPr marL="55450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3pPr>
            <a:lvl4pPr marL="831750" indent="0" algn="ctr">
              <a:buNone/>
              <a:defRPr kumimoji="0" lang="en-US" sz="2183" b="0" i="0" u="none" strike="noStrike" kern="0" cap="none" spc="-12" normalizeH="0" baseline="0" dirty="0" smtClean="0">
                <a:ln>
                  <a:noFill/>
                </a:ln>
                <a:solidFill>
                  <a:srgbClr val="FFFFFF"/>
                </a:solidFill>
                <a:effectLst/>
                <a:uLnTx/>
                <a:uFillTx/>
                <a:latin typeface="Century Gothic"/>
                <a:cs typeface="Century Gothic"/>
              </a:defRPr>
            </a:lvl4pPr>
            <a:lvl5pPr marL="1109000" indent="0" algn="ctr">
              <a:buNone/>
              <a:defRPr kumimoji="0" lang="en-GB" sz="2183" b="0" i="0" u="none" strike="noStrike" kern="0" cap="none" spc="-12" normalizeH="0" baseline="0" dirty="0">
                <a:ln>
                  <a:noFill/>
                </a:ln>
                <a:solidFill>
                  <a:srgbClr val="FFFFFF"/>
                </a:solidFill>
                <a:effectLst/>
                <a:uLnTx/>
                <a:uFillTx/>
                <a:latin typeface="Century Gothic"/>
                <a:cs typeface="Century Gothic"/>
              </a:defRPr>
            </a:lvl5pPr>
          </a:lstStyle>
          <a:p>
            <a:pPr lvl="0"/>
            <a:r>
              <a:rPr lang="en-US" dirty="0"/>
              <a:t>Click to edit Master text styles</a:t>
            </a:r>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9" name="Graphic 8">
            <a:extLst>
              <a:ext uri="{FF2B5EF4-FFF2-40B4-BE49-F238E27FC236}">
                <a16:creationId xmlns:a16="http://schemas.microsoft.com/office/drawing/2014/main" id="{59C5131C-CEEE-5E07-D44F-6E2B9BBD94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8260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ight - Divider - 01">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D7DA1809-FDE6-ECB6-140B-EA7EF8DAAE5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16279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digo - Divider -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2117354" y="1846327"/>
            <a:ext cx="7952478" cy="3165346"/>
          </a:xfrm>
          <a:prstGeom prst="rect">
            <a:avLst/>
          </a:prstGeom>
        </p:spPr>
        <p:txBody>
          <a:bodyPr anchor="ctr"/>
          <a:lstStyle>
            <a:lvl1pPr algn="ctr">
              <a:lnSpc>
                <a:spcPct val="100000"/>
              </a:lnSpc>
              <a:defRPr kumimoji="0" lang="en-GB" sz="3600" b="1" i="0" u="none" strike="noStrike" kern="0" cap="none" spc="0" normalizeH="0" baseline="0" dirty="0">
                <a:ln>
                  <a:noFill/>
                </a:ln>
                <a:solidFill>
                  <a:srgbClr val="FFFFFF"/>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FFFFFF"/>
                </a:solidFill>
                <a:latin typeface="Century Gothic"/>
                <a:cs typeface="Century Gothic"/>
              </a:rPr>
              <a:pPr marL="23104">
                <a:spcBef>
                  <a:spcPts val="61"/>
                </a:spcBef>
              </a:pPr>
              <a:t>‹#›</a:t>
            </a:fld>
            <a:endParaRPr sz="1001" dirty="0">
              <a:latin typeface="Century Gothic"/>
              <a:cs typeface="Century Gothic"/>
            </a:endParaRPr>
          </a:p>
        </p:txBody>
      </p:sp>
      <p:pic>
        <p:nvPicPr>
          <p:cNvPr id="8" name="Graphic 7">
            <a:extLst>
              <a:ext uri="{FF2B5EF4-FFF2-40B4-BE49-F238E27FC236}">
                <a16:creationId xmlns:a16="http://schemas.microsoft.com/office/drawing/2014/main" id="{3966ADAC-9B68-0E5B-30AE-1C033FA0332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394959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ight - Divider - 02">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rgbClr val="5B15C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rgbClr val="5B15C1"/>
                </a:solidFill>
                <a:latin typeface="Century Gothic"/>
                <a:cs typeface="Century Gothic"/>
              </a:rPr>
              <a:pPr marL="23104">
                <a:spcBef>
                  <a:spcPts val="61"/>
                </a:spcBef>
              </a:pPr>
              <a:t>‹#›</a:t>
            </a:fld>
            <a:endParaRPr sz="1001" dirty="0">
              <a:solidFill>
                <a:srgbClr val="5B15C1"/>
              </a:solidFill>
              <a:latin typeface="Century Gothic"/>
              <a:cs typeface="Century Gothic"/>
            </a:endParaRPr>
          </a:p>
        </p:txBody>
      </p:sp>
      <p:pic>
        <p:nvPicPr>
          <p:cNvPr id="8" name="Graphic 7">
            <a:extLst>
              <a:ext uri="{FF2B5EF4-FFF2-40B4-BE49-F238E27FC236}">
                <a16:creationId xmlns:a16="http://schemas.microsoft.com/office/drawing/2014/main" id="{2303A4AA-F61A-7BD5-DEDF-0BEB431A32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14384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igo - Divider -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5">
            <a:extLst>
              <a:ext uri="{FF2B5EF4-FFF2-40B4-BE49-F238E27FC236}">
                <a16:creationId xmlns:a16="http://schemas.microsoft.com/office/drawing/2014/main" id="{FF872486-6E5F-4A93-BF59-FE96F2959969}"/>
              </a:ext>
            </a:extLst>
          </p:cNvPr>
          <p:cNvSpPr>
            <a:spLocks noGrp="1"/>
          </p:cNvSpPr>
          <p:nvPr>
            <p:ph type="title"/>
          </p:nvPr>
        </p:nvSpPr>
        <p:spPr>
          <a:xfrm>
            <a:off x="6558073" y="1072405"/>
            <a:ext cx="5220782" cy="3973866"/>
          </a:xfrm>
          <a:prstGeom prst="rect">
            <a:avLst/>
          </a:prstGeom>
        </p:spPr>
        <p:txBody>
          <a:bodyPr anchor="ctr"/>
          <a:lstStyle>
            <a:lvl1pPr algn="l">
              <a:lnSpc>
                <a:spcPct val="100000"/>
              </a:lnSpc>
              <a:defRPr kumimoji="0" lang="en-GB" sz="3600" b="1" i="0" u="none" strike="noStrike" kern="0" cap="none" spc="0" normalizeH="0" baseline="0" dirty="0">
                <a:ln>
                  <a:noFill/>
                </a:ln>
                <a:solidFill>
                  <a:schemeClr val="bg1"/>
                </a:solidFill>
                <a:effectLst/>
                <a:uLnTx/>
                <a:uFillTx/>
                <a:latin typeface="Century Gothic"/>
                <a:cs typeface="Century Gothic"/>
              </a:defRPr>
            </a:lvl1pPr>
          </a:lstStyle>
          <a:p>
            <a:r>
              <a:rPr lang="en-US" dirty="0"/>
              <a:t>Click to edit Master title style</a:t>
            </a:r>
            <a:endParaRPr lang="en-GB" dirty="0"/>
          </a:p>
        </p:txBody>
      </p:sp>
      <p:sp>
        <p:nvSpPr>
          <p:cNvPr id="21" name="object 6">
            <a:extLst>
              <a:ext uri="{FF2B5EF4-FFF2-40B4-BE49-F238E27FC236}">
                <a16:creationId xmlns:a16="http://schemas.microsoft.com/office/drawing/2014/main" id="{8181AB5A-FC54-48E2-8C31-72822EC0928D}"/>
              </a:ext>
            </a:extLst>
          </p:cNvPr>
          <p:cNvSpPr txBox="1"/>
          <p:nvPr userDrawn="1"/>
        </p:nvSpPr>
        <p:spPr>
          <a:xfrm>
            <a:off x="390096" y="6309492"/>
            <a:ext cx="193686" cy="161793"/>
          </a:xfrm>
          <a:prstGeom prst="rect">
            <a:avLst/>
          </a:prstGeom>
        </p:spPr>
        <p:txBody>
          <a:bodyPr vert="horz" wrap="square" lIns="0" tIns="7701" rIns="0" bIns="0" rtlCol="0">
            <a:spAutoFit/>
          </a:bodyPr>
          <a:lstStyle/>
          <a:p>
            <a:pPr marL="23104">
              <a:spcBef>
                <a:spcPts val="61"/>
              </a:spcBef>
            </a:pPr>
            <a:fld id="{81D60167-4931-47E6-BA6A-407CBD079E47}" type="slidenum">
              <a:rPr sz="1001" spc="-15" dirty="0">
                <a:solidFill>
                  <a:schemeClr val="bg1"/>
                </a:solidFill>
                <a:latin typeface="Century Gothic"/>
                <a:cs typeface="Century Gothic"/>
              </a:rPr>
              <a:pPr marL="23104">
                <a:spcBef>
                  <a:spcPts val="61"/>
                </a:spcBef>
              </a:pPr>
              <a:t>‹#›</a:t>
            </a:fld>
            <a:endParaRPr sz="1001" dirty="0">
              <a:solidFill>
                <a:schemeClr val="bg1"/>
              </a:solidFill>
              <a:latin typeface="Century Gothic"/>
              <a:cs typeface="Century Gothic"/>
            </a:endParaRPr>
          </a:p>
        </p:txBody>
      </p:sp>
      <p:pic>
        <p:nvPicPr>
          <p:cNvPr id="8" name="Graphic 7">
            <a:extLst>
              <a:ext uri="{FF2B5EF4-FFF2-40B4-BE49-F238E27FC236}">
                <a16:creationId xmlns:a16="http://schemas.microsoft.com/office/drawing/2014/main" id="{EFF979DD-A35D-87EA-D48E-E00CA1330B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89519" y="5961579"/>
            <a:ext cx="1989336" cy="489550"/>
          </a:xfrm>
          <a:prstGeom prst="rect">
            <a:avLst/>
          </a:prstGeom>
        </p:spPr>
      </p:pic>
    </p:spTree>
    <p:extLst>
      <p:ext uri="{BB962C8B-B14F-4D97-AF65-F5344CB8AC3E}">
        <p14:creationId xmlns:p14="http://schemas.microsoft.com/office/powerpoint/2010/main" val="20797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227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75" r:id="rId4"/>
    <p:sldLayoutId id="2147483676" r:id="rId5"/>
    <p:sldLayoutId id="2147483677" r:id="rId6"/>
    <p:sldLayoutId id="2147483678" r:id="rId7"/>
    <p:sldLayoutId id="2147483679" r:id="rId8"/>
    <p:sldLayoutId id="2147483680" r:id="rId9"/>
    <p:sldLayoutId id="2147483683" r:id="rId10"/>
    <p:sldLayoutId id="2147483684" r:id="rId11"/>
    <p:sldLayoutId id="2147483685" r:id="rId12"/>
    <p:sldLayoutId id="2147483686" r:id="rId13"/>
    <p:sldLayoutId id="2147483700" r:id="rId14"/>
    <p:sldLayoutId id="2147483702" r:id="rId15"/>
    <p:sldLayoutId id="2147483701" r:id="rId16"/>
    <p:sldLayoutId id="2147483703" r:id="rId17"/>
    <p:sldLayoutId id="2147483687" r:id="rId18"/>
    <p:sldLayoutId id="2147483688" r:id="rId19"/>
    <p:sldLayoutId id="2147483689" r:id="rId20"/>
    <p:sldLayoutId id="2147483690" r:id="rId21"/>
    <p:sldLayoutId id="2147483691"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txStyles>
    <p:titleStyle>
      <a:lvl1pPr algn="l" defTabSz="554500" rtl="0" eaLnBrk="1" latinLnBrk="0" hangingPunct="1">
        <a:lnSpc>
          <a:spcPct val="90000"/>
        </a:lnSpc>
        <a:spcBef>
          <a:spcPct val="0"/>
        </a:spcBef>
        <a:buNone/>
        <a:defRPr sz="2668" kern="1200">
          <a:solidFill>
            <a:schemeClr val="tx1"/>
          </a:solidFill>
          <a:latin typeface="+mj-lt"/>
          <a:ea typeface="+mj-ea"/>
          <a:cs typeface="+mj-cs"/>
        </a:defRPr>
      </a:lvl1pPr>
    </p:titleStyle>
    <p:bodyStyle>
      <a:lvl1pPr marL="138625" indent="-138625" algn="l" defTabSz="554500" rtl="0" eaLnBrk="1" latinLnBrk="0" hangingPunct="1">
        <a:lnSpc>
          <a:spcPct val="90000"/>
        </a:lnSpc>
        <a:spcBef>
          <a:spcPts val="606"/>
        </a:spcBef>
        <a:buFont typeface="Arial" panose="020B0604020202020204" pitchFamily="34" charset="0"/>
        <a:buChar char="•"/>
        <a:defRPr sz="1698" kern="1200">
          <a:solidFill>
            <a:schemeClr val="tx1"/>
          </a:solidFill>
          <a:latin typeface="+mn-lt"/>
          <a:ea typeface="+mn-ea"/>
          <a:cs typeface="+mn-cs"/>
        </a:defRPr>
      </a:lvl1pPr>
      <a:lvl2pPr marL="415875" indent="-138625" algn="l" defTabSz="554500" rtl="0" eaLnBrk="1" latinLnBrk="0" hangingPunct="1">
        <a:lnSpc>
          <a:spcPct val="90000"/>
        </a:lnSpc>
        <a:spcBef>
          <a:spcPts val="303"/>
        </a:spcBef>
        <a:buFont typeface="Arial" panose="020B0604020202020204" pitchFamily="34" charset="0"/>
        <a:buChar char="•"/>
        <a:defRPr sz="1455" kern="1200">
          <a:solidFill>
            <a:schemeClr val="tx1"/>
          </a:solidFill>
          <a:latin typeface="+mn-lt"/>
          <a:ea typeface="+mn-ea"/>
          <a:cs typeface="+mn-cs"/>
        </a:defRPr>
      </a:lvl2pPr>
      <a:lvl3pPr marL="693125" indent="-138625" algn="l" defTabSz="554500" rtl="0" eaLnBrk="1" latinLnBrk="0" hangingPunct="1">
        <a:lnSpc>
          <a:spcPct val="90000"/>
        </a:lnSpc>
        <a:spcBef>
          <a:spcPts val="303"/>
        </a:spcBef>
        <a:buFont typeface="Arial" panose="020B0604020202020204" pitchFamily="34" charset="0"/>
        <a:buChar char="•"/>
        <a:defRPr sz="1213" kern="1200">
          <a:solidFill>
            <a:schemeClr val="tx1"/>
          </a:solidFill>
          <a:latin typeface="+mn-lt"/>
          <a:ea typeface="+mn-ea"/>
          <a:cs typeface="+mn-cs"/>
        </a:defRPr>
      </a:lvl3pPr>
      <a:lvl4pPr marL="970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4pPr>
      <a:lvl5pPr marL="124762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5pPr>
      <a:lvl6pPr marL="15248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6pPr>
      <a:lvl7pPr marL="18021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7pPr>
      <a:lvl8pPr marL="2079375"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8pPr>
      <a:lvl9pPr marL="2356626" indent="-138625" algn="l" defTabSz="554500" rtl="0" eaLnBrk="1" latinLnBrk="0" hangingPunct="1">
        <a:lnSpc>
          <a:spcPct val="90000"/>
        </a:lnSpc>
        <a:spcBef>
          <a:spcPts val="303"/>
        </a:spcBef>
        <a:buFont typeface="Arial" panose="020B0604020202020204" pitchFamily="34" charset="0"/>
        <a:buChar char="•"/>
        <a:defRPr sz="1092" kern="1200">
          <a:solidFill>
            <a:schemeClr val="tx1"/>
          </a:solidFill>
          <a:latin typeface="+mn-lt"/>
          <a:ea typeface="+mn-ea"/>
          <a:cs typeface="+mn-cs"/>
        </a:defRPr>
      </a:lvl9pPr>
    </p:bodyStyle>
    <p:otherStyle>
      <a:defPPr>
        <a:defRPr lang="en-US"/>
      </a:defPPr>
      <a:lvl1pPr marL="0" algn="l" defTabSz="554500" rtl="0" eaLnBrk="1" latinLnBrk="0" hangingPunct="1">
        <a:defRPr sz="1092" kern="1200">
          <a:solidFill>
            <a:schemeClr val="tx1"/>
          </a:solidFill>
          <a:latin typeface="+mn-lt"/>
          <a:ea typeface="+mn-ea"/>
          <a:cs typeface="+mn-cs"/>
        </a:defRPr>
      </a:lvl1pPr>
      <a:lvl2pPr marL="277250" algn="l" defTabSz="554500" rtl="0" eaLnBrk="1" latinLnBrk="0" hangingPunct="1">
        <a:defRPr sz="1092" kern="1200">
          <a:solidFill>
            <a:schemeClr val="tx1"/>
          </a:solidFill>
          <a:latin typeface="+mn-lt"/>
          <a:ea typeface="+mn-ea"/>
          <a:cs typeface="+mn-cs"/>
        </a:defRPr>
      </a:lvl2pPr>
      <a:lvl3pPr marL="554500" algn="l" defTabSz="554500" rtl="0" eaLnBrk="1" latinLnBrk="0" hangingPunct="1">
        <a:defRPr sz="1092" kern="1200">
          <a:solidFill>
            <a:schemeClr val="tx1"/>
          </a:solidFill>
          <a:latin typeface="+mn-lt"/>
          <a:ea typeface="+mn-ea"/>
          <a:cs typeface="+mn-cs"/>
        </a:defRPr>
      </a:lvl3pPr>
      <a:lvl4pPr marL="831750" algn="l" defTabSz="554500" rtl="0" eaLnBrk="1" latinLnBrk="0" hangingPunct="1">
        <a:defRPr sz="1092" kern="1200">
          <a:solidFill>
            <a:schemeClr val="tx1"/>
          </a:solidFill>
          <a:latin typeface="+mn-lt"/>
          <a:ea typeface="+mn-ea"/>
          <a:cs typeface="+mn-cs"/>
        </a:defRPr>
      </a:lvl4pPr>
      <a:lvl5pPr marL="1109000" algn="l" defTabSz="554500" rtl="0" eaLnBrk="1" latinLnBrk="0" hangingPunct="1">
        <a:defRPr sz="1092" kern="1200">
          <a:solidFill>
            <a:schemeClr val="tx1"/>
          </a:solidFill>
          <a:latin typeface="+mn-lt"/>
          <a:ea typeface="+mn-ea"/>
          <a:cs typeface="+mn-cs"/>
        </a:defRPr>
      </a:lvl5pPr>
      <a:lvl6pPr marL="1386250" algn="l" defTabSz="554500" rtl="0" eaLnBrk="1" latinLnBrk="0" hangingPunct="1">
        <a:defRPr sz="1092" kern="1200">
          <a:solidFill>
            <a:schemeClr val="tx1"/>
          </a:solidFill>
          <a:latin typeface="+mn-lt"/>
          <a:ea typeface="+mn-ea"/>
          <a:cs typeface="+mn-cs"/>
        </a:defRPr>
      </a:lvl6pPr>
      <a:lvl7pPr marL="1663500" algn="l" defTabSz="554500" rtl="0" eaLnBrk="1" latinLnBrk="0" hangingPunct="1">
        <a:defRPr sz="1092" kern="1200">
          <a:solidFill>
            <a:schemeClr val="tx1"/>
          </a:solidFill>
          <a:latin typeface="+mn-lt"/>
          <a:ea typeface="+mn-ea"/>
          <a:cs typeface="+mn-cs"/>
        </a:defRPr>
      </a:lvl7pPr>
      <a:lvl8pPr marL="1940750" algn="l" defTabSz="554500" rtl="0" eaLnBrk="1" latinLnBrk="0" hangingPunct="1">
        <a:defRPr sz="1092" kern="1200">
          <a:solidFill>
            <a:schemeClr val="tx1"/>
          </a:solidFill>
          <a:latin typeface="+mn-lt"/>
          <a:ea typeface="+mn-ea"/>
          <a:cs typeface="+mn-cs"/>
        </a:defRPr>
      </a:lvl8pPr>
      <a:lvl9pPr marL="2218001" algn="l" defTabSz="554500" rtl="0" eaLnBrk="1" latinLnBrk="0" hangingPunct="1">
        <a:defRPr sz="1092"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Graphic 10" descr="BT Wholesale logo lockup">
            <a:extLst>
              <a:ext uri="{FF2B5EF4-FFF2-40B4-BE49-F238E27FC236}">
                <a16:creationId xmlns:a16="http://schemas.microsoft.com/office/drawing/2014/main" id="{4481DC36-7E99-450B-AB05-CBC05D6ADD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3687" y="424692"/>
            <a:ext cx="4079751" cy="1003973"/>
          </a:xfrm>
          <a:prstGeom prst="rect">
            <a:avLst/>
          </a:prstGeom>
        </p:spPr>
      </p:pic>
      <p:sp>
        <p:nvSpPr>
          <p:cNvPr id="5" name="object 5"/>
          <p:cNvSpPr txBox="1">
            <a:spLocks noGrp="1"/>
          </p:cNvSpPr>
          <p:nvPr>
            <p:ph type="title"/>
          </p:nvPr>
        </p:nvSpPr>
        <p:spPr>
          <a:xfrm>
            <a:off x="391750" y="3538893"/>
            <a:ext cx="10515058" cy="1570302"/>
          </a:xfrm>
        </p:spPr>
        <p:txBody>
          <a:bodyPr/>
          <a:lstStyle/>
          <a:p>
            <a:r>
              <a:rPr lang="en-GB" dirty="0"/>
              <a:t>The role of small network models for sustainability</a:t>
            </a:r>
          </a:p>
        </p:txBody>
      </p:sp>
      <p:sp>
        <p:nvSpPr>
          <p:cNvPr id="8" name="Text Placeholder 7">
            <a:extLst>
              <a:ext uri="{FF2B5EF4-FFF2-40B4-BE49-F238E27FC236}">
                <a16:creationId xmlns:a16="http://schemas.microsoft.com/office/drawing/2014/main" id="{AC0F281B-FA6A-968E-D419-DE952F770EED}"/>
              </a:ext>
            </a:extLst>
          </p:cNvPr>
          <p:cNvSpPr>
            <a:spLocks noGrp="1"/>
          </p:cNvSpPr>
          <p:nvPr>
            <p:ph type="body" sz="quarter" idx="10"/>
          </p:nvPr>
        </p:nvSpPr>
        <p:spPr>
          <a:xfrm>
            <a:off x="391750" y="5544109"/>
            <a:ext cx="10515058" cy="369460"/>
          </a:xfrm>
        </p:spPr>
        <p:txBody>
          <a:bodyPr/>
          <a:lstStyle/>
          <a:p>
            <a:r>
              <a:rPr lang="en-GB" dirty="0"/>
              <a:t>Ian Newbury</a:t>
            </a:r>
          </a:p>
        </p:txBody>
      </p:sp>
      <p:sp>
        <p:nvSpPr>
          <p:cNvPr id="7" name="object 7"/>
          <p:cNvSpPr txBox="1"/>
          <p:nvPr/>
        </p:nvSpPr>
        <p:spPr>
          <a:xfrm>
            <a:off x="8523592" y="6310081"/>
            <a:ext cx="3263009" cy="161404"/>
          </a:xfrm>
          <a:prstGeom prst="rect">
            <a:avLst/>
          </a:prstGeom>
        </p:spPr>
        <p:txBody>
          <a:bodyPr vert="horz" wrap="square" lIns="0" tIns="7316" rIns="0" bIns="0" rtlCol="0">
            <a:spAutoFit/>
          </a:bodyPr>
          <a:lstStyle/>
          <a:p>
            <a:pPr marL="7701" defTabSz="554492">
              <a:spcBef>
                <a:spcPts val="58"/>
              </a:spcBef>
            </a:pPr>
            <a:r>
              <a:rPr lang="en-GB" sz="1001" kern="0" spc="-6" dirty="0">
                <a:solidFill>
                  <a:srgbClr val="FFFFFF"/>
                </a:solidFill>
                <a:latin typeface="Century Gothic"/>
                <a:cs typeface="Century Gothic"/>
              </a:rPr>
              <a:t> </a:t>
            </a:r>
            <a:endParaRPr sz="1001" kern="0" dirty="0">
              <a:solidFill>
                <a:sysClr val="windowText" lastClr="000000"/>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117">
            <a:extLst>
              <a:ext uri="{FF2B5EF4-FFF2-40B4-BE49-F238E27FC236}">
                <a16:creationId xmlns:a16="http://schemas.microsoft.com/office/drawing/2014/main" id="{F1475262-539A-7199-A214-C58955E8C7E9}"/>
              </a:ext>
            </a:extLst>
          </p:cNvPr>
          <p:cNvPicPr>
            <a:picLocks noChangeAspect="1"/>
          </p:cNvPicPr>
          <p:nvPr/>
        </p:nvPicPr>
        <p:blipFill rotWithShape="1">
          <a:blip r:embed="rId3">
            <a:extLst>
              <a:ext uri="{28A0092B-C50C-407E-A947-70E740481C1C}">
                <a14:useLocalDpi xmlns:a14="http://schemas.microsoft.com/office/drawing/2010/main" val="0"/>
              </a:ext>
            </a:extLst>
          </a:blip>
          <a:srcRect l="74527" t="22543" r="8412" b="66849"/>
          <a:stretch/>
        </p:blipFill>
        <p:spPr>
          <a:xfrm>
            <a:off x="8152901" y="1941394"/>
            <a:ext cx="3591296" cy="813915"/>
          </a:xfrm>
          <a:prstGeom prst="rect">
            <a:avLst/>
          </a:prstGeom>
        </p:spPr>
      </p:pic>
      <p:pic>
        <p:nvPicPr>
          <p:cNvPr id="117" name="Picture 116">
            <a:extLst>
              <a:ext uri="{FF2B5EF4-FFF2-40B4-BE49-F238E27FC236}">
                <a16:creationId xmlns:a16="http://schemas.microsoft.com/office/drawing/2014/main" id="{4702DA29-694A-09CB-0AFD-D4CA651F5AD3}"/>
              </a:ext>
            </a:extLst>
          </p:cNvPr>
          <p:cNvPicPr>
            <a:picLocks noChangeAspect="1"/>
          </p:cNvPicPr>
          <p:nvPr/>
        </p:nvPicPr>
        <p:blipFill rotWithShape="1">
          <a:blip r:embed="rId3">
            <a:extLst>
              <a:ext uri="{28A0092B-C50C-407E-A947-70E740481C1C}">
                <a14:useLocalDpi xmlns:a14="http://schemas.microsoft.com/office/drawing/2010/main" val="0"/>
              </a:ext>
            </a:extLst>
          </a:blip>
          <a:srcRect l="56131" t="22543" r="26785" b="66849"/>
          <a:stretch/>
        </p:blipFill>
        <p:spPr>
          <a:xfrm>
            <a:off x="4297907" y="1941394"/>
            <a:ext cx="3596186" cy="813915"/>
          </a:xfrm>
          <a:prstGeom prst="rect">
            <a:avLst/>
          </a:prstGeom>
        </p:spPr>
      </p:pic>
      <p:pic>
        <p:nvPicPr>
          <p:cNvPr id="101" name="Picture 100">
            <a:extLst>
              <a:ext uri="{FF2B5EF4-FFF2-40B4-BE49-F238E27FC236}">
                <a16:creationId xmlns:a16="http://schemas.microsoft.com/office/drawing/2014/main" id="{D0FF94C7-8FE1-0198-9141-EDA5CD5FC71F}"/>
              </a:ext>
            </a:extLst>
          </p:cNvPr>
          <p:cNvPicPr>
            <a:picLocks noChangeAspect="1"/>
          </p:cNvPicPr>
          <p:nvPr/>
        </p:nvPicPr>
        <p:blipFill rotWithShape="1">
          <a:blip r:embed="rId3">
            <a:extLst>
              <a:ext uri="{28A0092B-C50C-407E-A947-70E740481C1C}">
                <a14:useLocalDpi xmlns:a14="http://schemas.microsoft.com/office/drawing/2010/main" val="0"/>
              </a:ext>
            </a:extLst>
          </a:blip>
          <a:srcRect l="37864" t="22543" r="45052" b="66849"/>
          <a:stretch/>
        </p:blipFill>
        <p:spPr>
          <a:xfrm>
            <a:off x="447802" y="1941394"/>
            <a:ext cx="3596186" cy="813915"/>
          </a:xfrm>
          <a:prstGeom prst="rect">
            <a:avLst/>
          </a:prstGeom>
        </p:spPr>
      </p:pic>
      <p:sp>
        <p:nvSpPr>
          <p:cNvPr id="2" name="Title 1">
            <a:extLst>
              <a:ext uri="{FF2B5EF4-FFF2-40B4-BE49-F238E27FC236}">
                <a16:creationId xmlns:a16="http://schemas.microsoft.com/office/drawing/2014/main" id="{6750E2F4-F253-F459-2397-16932F0A2E90}"/>
              </a:ext>
            </a:extLst>
          </p:cNvPr>
          <p:cNvSpPr>
            <a:spLocks noGrp="1"/>
          </p:cNvSpPr>
          <p:nvPr>
            <p:ph type="title"/>
          </p:nvPr>
        </p:nvSpPr>
        <p:spPr/>
        <p:txBody>
          <a:bodyPr/>
          <a:lstStyle/>
          <a:p>
            <a:r>
              <a:rPr lang="en-US" dirty="0"/>
              <a:t>Working with mobile network operators (MNOs)</a:t>
            </a:r>
          </a:p>
        </p:txBody>
      </p:sp>
      <p:grpSp>
        <p:nvGrpSpPr>
          <p:cNvPr id="92" name="Group 91">
            <a:extLst>
              <a:ext uri="{FF2B5EF4-FFF2-40B4-BE49-F238E27FC236}">
                <a16:creationId xmlns:a16="http://schemas.microsoft.com/office/drawing/2014/main" id="{410A9480-9077-4FE3-D96A-01E20B2ED363}"/>
              </a:ext>
            </a:extLst>
          </p:cNvPr>
          <p:cNvGrpSpPr/>
          <p:nvPr/>
        </p:nvGrpSpPr>
        <p:grpSpPr>
          <a:xfrm>
            <a:off x="0" y="1039265"/>
            <a:ext cx="12192000" cy="746078"/>
            <a:chOff x="0" y="982801"/>
            <a:chExt cx="12192000" cy="746078"/>
          </a:xfrm>
        </p:grpSpPr>
        <p:pic>
          <p:nvPicPr>
            <p:cNvPr id="93" name="Picture 92">
              <a:extLst>
                <a:ext uri="{FF2B5EF4-FFF2-40B4-BE49-F238E27FC236}">
                  <a16:creationId xmlns:a16="http://schemas.microsoft.com/office/drawing/2014/main" id="{F110BECD-A49E-5354-85A6-37BC9B11CB99}"/>
                </a:ext>
              </a:extLst>
            </p:cNvPr>
            <p:cNvPicPr>
              <a:picLocks/>
            </p:cNvPicPr>
            <p:nvPr/>
          </p:nvPicPr>
          <p:blipFill rotWithShape="1">
            <a:blip r:embed="rId4">
              <a:extLst>
                <a:ext uri="{28A0092B-C50C-407E-A947-70E740481C1C}">
                  <a14:useLocalDpi xmlns:a14="http://schemas.microsoft.com/office/drawing/2010/main" val="0"/>
                </a:ext>
              </a:extLst>
            </a:blip>
            <a:srcRect t="55961" b="41404"/>
            <a:stretch/>
          </p:blipFill>
          <p:spPr>
            <a:xfrm>
              <a:off x="0" y="982801"/>
              <a:ext cx="12192000" cy="746078"/>
            </a:xfrm>
            <a:prstGeom prst="rect">
              <a:avLst/>
            </a:prstGeom>
            <a:ln>
              <a:noFill/>
            </a:ln>
          </p:spPr>
        </p:pic>
        <p:sp>
          <p:nvSpPr>
            <p:cNvPr id="94" name="TextBox 93">
              <a:extLst>
                <a:ext uri="{FF2B5EF4-FFF2-40B4-BE49-F238E27FC236}">
                  <a16:creationId xmlns:a16="http://schemas.microsoft.com/office/drawing/2014/main" id="{D109BAED-E951-D28D-E44B-13C24FB3879D}"/>
                </a:ext>
              </a:extLst>
            </p:cNvPr>
            <p:cNvSpPr txBox="1"/>
            <p:nvPr/>
          </p:nvSpPr>
          <p:spPr>
            <a:xfrm>
              <a:off x="407988" y="982801"/>
              <a:ext cx="11341100" cy="683954"/>
            </a:xfrm>
            <a:prstGeom prst="rect">
              <a:avLst/>
            </a:prstGeom>
            <a:noFill/>
          </p:spPr>
          <p:txBody>
            <a:bodyPr wrap="square" lIns="0" tIns="0" rIns="0" bIns="0" rtlCol="0" anchor="ctr" anchorCtr="0">
              <a:noAutofit/>
            </a:bodyPr>
            <a:lstStyle/>
            <a:p>
              <a:pPr algn="ctr"/>
              <a:r>
                <a:rPr lang="en-US" sz="2800" dirty="0">
                  <a:solidFill>
                    <a:schemeClr val="bg1"/>
                  </a:solidFill>
                </a:rPr>
                <a:t>We deliver for our customers so they can deliver for theirs</a:t>
              </a:r>
            </a:p>
          </p:txBody>
        </p:sp>
      </p:grpSp>
      <p:sp>
        <p:nvSpPr>
          <p:cNvPr id="97" name="TextBox 96">
            <a:extLst>
              <a:ext uri="{FF2B5EF4-FFF2-40B4-BE49-F238E27FC236}">
                <a16:creationId xmlns:a16="http://schemas.microsoft.com/office/drawing/2014/main" id="{120CADA5-81F5-1F76-A1DA-0C6B8E642AC6}"/>
              </a:ext>
            </a:extLst>
          </p:cNvPr>
          <p:cNvSpPr txBox="1"/>
          <p:nvPr/>
        </p:nvSpPr>
        <p:spPr>
          <a:xfrm>
            <a:off x="442913" y="1941395"/>
            <a:ext cx="3596186" cy="835742"/>
          </a:xfrm>
          <a:prstGeom prst="rect">
            <a:avLst/>
          </a:prstGeom>
          <a:noFill/>
        </p:spPr>
        <p:txBody>
          <a:bodyPr wrap="square" lIns="0" tIns="0" rIns="0" bIns="0" rtlCol="0" anchor="ctr" anchorCtr="0">
            <a:noAutofit/>
          </a:bodyPr>
          <a:lstStyle/>
          <a:p>
            <a:pPr algn="ctr"/>
            <a:r>
              <a:rPr lang="en-US" sz="2800" b="1" dirty="0">
                <a:solidFill>
                  <a:schemeClr val="bg1"/>
                </a:solidFill>
              </a:rPr>
              <a:t>Focus</a:t>
            </a:r>
          </a:p>
        </p:txBody>
      </p:sp>
      <p:sp>
        <p:nvSpPr>
          <p:cNvPr id="106" name="TextBox 105">
            <a:extLst>
              <a:ext uri="{FF2B5EF4-FFF2-40B4-BE49-F238E27FC236}">
                <a16:creationId xmlns:a16="http://schemas.microsoft.com/office/drawing/2014/main" id="{47BB532C-8C96-827D-F85D-DD8735F923AC}"/>
              </a:ext>
            </a:extLst>
          </p:cNvPr>
          <p:cNvSpPr txBox="1"/>
          <p:nvPr/>
        </p:nvSpPr>
        <p:spPr>
          <a:xfrm>
            <a:off x="4297907" y="1941395"/>
            <a:ext cx="3596186" cy="813914"/>
          </a:xfrm>
          <a:prstGeom prst="rect">
            <a:avLst/>
          </a:prstGeom>
          <a:noFill/>
        </p:spPr>
        <p:txBody>
          <a:bodyPr wrap="square" lIns="0" tIns="0" rIns="0" bIns="0" rtlCol="0" anchor="ctr" anchorCtr="0">
            <a:noAutofit/>
          </a:bodyPr>
          <a:lstStyle/>
          <a:p>
            <a:pPr algn="ctr"/>
            <a:r>
              <a:rPr lang="en-US" sz="2800" b="1" dirty="0">
                <a:solidFill>
                  <a:schemeClr val="bg1"/>
                </a:solidFill>
              </a:rPr>
              <a:t>Dependable</a:t>
            </a:r>
          </a:p>
        </p:txBody>
      </p:sp>
      <p:sp>
        <p:nvSpPr>
          <p:cNvPr id="107" name="TextBox 106">
            <a:extLst>
              <a:ext uri="{FF2B5EF4-FFF2-40B4-BE49-F238E27FC236}">
                <a16:creationId xmlns:a16="http://schemas.microsoft.com/office/drawing/2014/main" id="{0ABD49F9-1F8C-56AD-0F36-BFB06080D463}"/>
              </a:ext>
            </a:extLst>
          </p:cNvPr>
          <p:cNvSpPr txBox="1"/>
          <p:nvPr/>
        </p:nvSpPr>
        <p:spPr>
          <a:xfrm>
            <a:off x="8148012" y="1941393"/>
            <a:ext cx="3596186" cy="800475"/>
          </a:xfrm>
          <a:prstGeom prst="rect">
            <a:avLst/>
          </a:prstGeom>
          <a:noFill/>
        </p:spPr>
        <p:txBody>
          <a:bodyPr wrap="square" lIns="0" tIns="0" rIns="0" bIns="0" rtlCol="0" anchor="ctr" anchorCtr="0">
            <a:noAutofit/>
          </a:bodyPr>
          <a:lstStyle/>
          <a:p>
            <a:pPr algn="ctr"/>
            <a:r>
              <a:rPr lang="en-US" sz="2800" b="1" dirty="0">
                <a:solidFill>
                  <a:schemeClr val="bg1"/>
                </a:solidFill>
              </a:rPr>
              <a:t>Scale</a:t>
            </a:r>
          </a:p>
        </p:txBody>
      </p:sp>
      <p:sp>
        <p:nvSpPr>
          <p:cNvPr id="109" name="TextBox 108">
            <a:extLst>
              <a:ext uri="{FF2B5EF4-FFF2-40B4-BE49-F238E27FC236}">
                <a16:creationId xmlns:a16="http://schemas.microsoft.com/office/drawing/2014/main" id="{C84D1123-DE45-71AA-794C-EC417C0D8A69}"/>
              </a:ext>
            </a:extLst>
          </p:cNvPr>
          <p:cNvSpPr txBox="1"/>
          <p:nvPr/>
        </p:nvSpPr>
        <p:spPr>
          <a:xfrm>
            <a:off x="442913" y="2817432"/>
            <a:ext cx="3596186" cy="530288"/>
          </a:xfrm>
          <a:prstGeom prst="rect">
            <a:avLst/>
          </a:prstGeom>
          <a:noFill/>
        </p:spPr>
        <p:txBody>
          <a:bodyPr wrap="square" lIns="0" tIns="0" rIns="0" bIns="0" rtlCol="0" anchor="ctr" anchorCtr="0">
            <a:noAutofit/>
          </a:bodyPr>
          <a:lstStyle/>
          <a:p>
            <a:r>
              <a:rPr lang="en-US" dirty="0"/>
              <a:t>Working with MNOs since 1985</a:t>
            </a:r>
          </a:p>
        </p:txBody>
      </p:sp>
      <p:sp>
        <p:nvSpPr>
          <p:cNvPr id="110" name="TextBox 109">
            <a:extLst>
              <a:ext uri="{FF2B5EF4-FFF2-40B4-BE49-F238E27FC236}">
                <a16:creationId xmlns:a16="http://schemas.microsoft.com/office/drawing/2014/main" id="{16E09ECA-B575-9DCE-4ECB-1B220B6A40F0}"/>
              </a:ext>
            </a:extLst>
          </p:cNvPr>
          <p:cNvSpPr txBox="1"/>
          <p:nvPr/>
        </p:nvSpPr>
        <p:spPr>
          <a:xfrm>
            <a:off x="442914" y="3388015"/>
            <a:ext cx="3596185" cy="827528"/>
          </a:xfrm>
          <a:prstGeom prst="rect">
            <a:avLst/>
          </a:prstGeom>
          <a:noFill/>
        </p:spPr>
        <p:txBody>
          <a:bodyPr wrap="square" lIns="0" tIns="0" rIns="0" bIns="0" rtlCol="0" anchor="ctr" anchorCtr="0">
            <a:noAutofit/>
          </a:bodyPr>
          <a:lstStyle/>
          <a:p>
            <a:r>
              <a:rPr lang="en-US" dirty="0"/>
              <a:t>Experts involved in setting standards</a:t>
            </a:r>
          </a:p>
        </p:txBody>
      </p:sp>
      <p:sp>
        <p:nvSpPr>
          <p:cNvPr id="111" name="TextBox 110">
            <a:extLst>
              <a:ext uri="{FF2B5EF4-FFF2-40B4-BE49-F238E27FC236}">
                <a16:creationId xmlns:a16="http://schemas.microsoft.com/office/drawing/2014/main" id="{69960D86-427D-DE8F-3BAF-79879147EC85}"/>
              </a:ext>
            </a:extLst>
          </p:cNvPr>
          <p:cNvSpPr txBox="1"/>
          <p:nvPr/>
        </p:nvSpPr>
        <p:spPr>
          <a:xfrm>
            <a:off x="442914" y="4264047"/>
            <a:ext cx="3596185" cy="1139897"/>
          </a:xfrm>
          <a:prstGeom prst="rect">
            <a:avLst/>
          </a:prstGeom>
          <a:noFill/>
        </p:spPr>
        <p:txBody>
          <a:bodyPr wrap="square" lIns="0" tIns="0" rIns="0" bIns="0" rtlCol="0" anchor="ctr" anchorCtr="0">
            <a:noAutofit/>
          </a:bodyPr>
          <a:lstStyle/>
          <a:p>
            <a:r>
              <a:rPr lang="en-US" dirty="0"/>
              <a:t>Dedicated teams in research and innovation, operations, networks, sales and products</a:t>
            </a:r>
          </a:p>
        </p:txBody>
      </p:sp>
      <p:cxnSp>
        <p:nvCxnSpPr>
          <p:cNvPr id="115" name="Straight Connector 114">
            <a:extLst>
              <a:ext uri="{FF2B5EF4-FFF2-40B4-BE49-F238E27FC236}">
                <a16:creationId xmlns:a16="http://schemas.microsoft.com/office/drawing/2014/main" id="{AB5B0EB2-7499-0410-B0BC-D470BAD73BB2}"/>
              </a:ext>
            </a:extLst>
          </p:cNvPr>
          <p:cNvCxnSpPr>
            <a:cxnSpLocks/>
          </p:cNvCxnSpPr>
          <p:nvPr/>
        </p:nvCxnSpPr>
        <p:spPr>
          <a:xfrm>
            <a:off x="442913" y="3347720"/>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5CACE89C-0A0B-A6F1-AF97-3B4045D676C2}"/>
              </a:ext>
            </a:extLst>
          </p:cNvPr>
          <p:cNvCxnSpPr>
            <a:cxnSpLocks/>
          </p:cNvCxnSpPr>
          <p:nvPr/>
        </p:nvCxnSpPr>
        <p:spPr>
          <a:xfrm>
            <a:off x="442913" y="4239795"/>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BC4E347A-26CA-1F39-C18E-1B2E1C7B6BBD}"/>
              </a:ext>
            </a:extLst>
          </p:cNvPr>
          <p:cNvSpPr txBox="1"/>
          <p:nvPr/>
        </p:nvSpPr>
        <p:spPr>
          <a:xfrm>
            <a:off x="4297907" y="2765159"/>
            <a:ext cx="3596185" cy="991738"/>
          </a:xfrm>
          <a:prstGeom prst="rect">
            <a:avLst/>
          </a:prstGeom>
          <a:noFill/>
        </p:spPr>
        <p:txBody>
          <a:bodyPr wrap="square" lIns="0" tIns="0" rIns="0" bIns="0" rtlCol="0" anchor="ctr" anchorCtr="0">
            <a:noAutofit/>
          </a:bodyPr>
          <a:lstStyle/>
          <a:p>
            <a:r>
              <a:rPr lang="en-US" sz="3800" b="1" dirty="0">
                <a:solidFill>
                  <a:schemeClr val="accent1"/>
                </a:solidFill>
              </a:rPr>
              <a:t>99.999%</a:t>
            </a:r>
            <a:br>
              <a:rPr lang="en-US" sz="2000" b="1" dirty="0">
                <a:solidFill>
                  <a:schemeClr val="accent1"/>
                </a:solidFill>
              </a:rPr>
            </a:br>
            <a:r>
              <a:rPr lang="en-US" dirty="0"/>
              <a:t>21C availability</a:t>
            </a:r>
          </a:p>
        </p:txBody>
      </p:sp>
      <p:sp>
        <p:nvSpPr>
          <p:cNvPr id="122" name="TextBox 121">
            <a:extLst>
              <a:ext uri="{FF2B5EF4-FFF2-40B4-BE49-F238E27FC236}">
                <a16:creationId xmlns:a16="http://schemas.microsoft.com/office/drawing/2014/main" id="{2D6B8E9D-C2A7-E6FD-03F4-17835726D70E}"/>
              </a:ext>
            </a:extLst>
          </p:cNvPr>
          <p:cNvSpPr txBox="1"/>
          <p:nvPr/>
        </p:nvSpPr>
        <p:spPr>
          <a:xfrm>
            <a:off x="4297908" y="4676767"/>
            <a:ext cx="3596185" cy="991741"/>
          </a:xfrm>
          <a:prstGeom prst="rect">
            <a:avLst/>
          </a:prstGeom>
          <a:noFill/>
        </p:spPr>
        <p:txBody>
          <a:bodyPr wrap="square" lIns="0" tIns="0" rIns="0" bIns="0" rtlCol="0" anchor="ctr" anchorCtr="0">
            <a:noAutofit/>
          </a:bodyPr>
          <a:lstStyle/>
          <a:p>
            <a:r>
              <a:rPr lang="en-US" sz="3800" b="1" dirty="0">
                <a:solidFill>
                  <a:schemeClr val="accent1"/>
                </a:solidFill>
              </a:rPr>
              <a:t>24/7/365</a:t>
            </a:r>
            <a:r>
              <a:rPr lang="en-US" sz="3600" b="1" dirty="0">
                <a:solidFill>
                  <a:schemeClr val="accent1"/>
                </a:solidFill>
              </a:rPr>
              <a:t> </a:t>
            </a:r>
          </a:p>
          <a:p>
            <a:r>
              <a:rPr lang="en-US" dirty="0"/>
              <a:t>Network Operations Centre</a:t>
            </a:r>
          </a:p>
        </p:txBody>
      </p:sp>
      <p:sp>
        <p:nvSpPr>
          <p:cNvPr id="123" name="TextBox 122">
            <a:extLst>
              <a:ext uri="{FF2B5EF4-FFF2-40B4-BE49-F238E27FC236}">
                <a16:creationId xmlns:a16="http://schemas.microsoft.com/office/drawing/2014/main" id="{843AE798-6534-808C-8482-373F040512D4}"/>
              </a:ext>
            </a:extLst>
          </p:cNvPr>
          <p:cNvSpPr txBox="1"/>
          <p:nvPr/>
        </p:nvSpPr>
        <p:spPr>
          <a:xfrm>
            <a:off x="4297907" y="5632573"/>
            <a:ext cx="3596185" cy="991738"/>
          </a:xfrm>
          <a:prstGeom prst="rect">
            <a:avLst/>
          </a:prstGeom>
          <a:noFill/>
        </p:spPr>
        <p:txBody>
          <a:bodyPr wrap="square" lIns="0" tIns="0" rIns="0" bIns="0" rtlCol="0" anchor="ctr" anchorCtr="0">
            <a:noAutofit/>
          </a:bodyPr>
          <a:lstStyle/>
          <a:p>
            <a:r>
              <a:rPr lang="en-US" sz="3800" b="1" dirty="0">
                <a:solidFill>
                  <a:schemeClr val="accent1"/>
                </a:solidFill>
              </a:rPr>
              <a:t>100k+ </a:t>
            </a:r>
            <a:br>
              <a:rPr lang="en-US" sz="2000" dirty="0"/>
            </a:br>
            <a:r>
              <a:rPr lang="en-US" dirty="0"/>
              <a:t>services delivered</a:t>
            </a:r>
          </a:p>
        </p:txBody>
      </p:sp>
      <p:sp>
        <p:nvSpPr>
          <p:cNvPr id="133" name="TextBox 132">
            <a:extLst>
              <a:ext uri="{FF2B5EF4-FFF2-40B4-BE49-F238E27FC236}">
                <a16:creationId xmlns:a16="http://schemas.microsoft.com/office/drawing/2014/main" id="{EE5D69E6-1D1A-F31A-4406-25434B5ED3B9}"/>
              </a:ext>
            </a:extLst>
          </p:cNvPr>
          <p:cNvSpPr txBox="1"/>
          <p:nvPr/>
        </p:nvSpPr>
        <p:spPr>
          <a:xfrm>
            <a:off x="4297907" y="3720963"/>
            <a:ext cx="3596185" cy="991738"/>
          </a:xfrm>
          <a:prstGeom prst="rect">
            <a:avLst/>
          </a:prstGeom>
          <a:noFill/>
        </p:spPr>
        <p:txBody>
          <a:bodyPr wrap="square" lIns="0" tIns="0" rIns="0" bIns="0" rtlCol="0" anchor="ctr" anchorCtr="0">
            <a:noAutofit/>
          </a:bodyPr>
          <a:lstStyle/>
          <a:p>
            <a:r>
              <a:rPr lang="en-US" sz="3800" b="1" dirty="0">
                <a:solidFill>
                  <a:schemeClr val="accent1"/>
                </a:solidFill>
              </a:rPr>
              <a:t>29.1Tb</a:t>
            </a:r>
            <a:br>
              <a:rPr lang="en-US" sz="3800" b="1" dirty="0">
                <a:solidFill>
                  <a:schemeClr val="accent1"/>
                </a:solidFill>
              </a:rPr>
            </a:br>
            <a:r>
              <a:rPr lang="en-US" dirty="0"/>
              <a:t>21C peak</a:t>
            </a:r>
          </a:p>
        </p:txBody>
      </p:sp>
      <p:cxnSp>
        <p:nvCxnSpPr>
          <p:cNvPr id="134" name="Straight Connector 133">
            <a:extLst>
              <a:ext uri="{FF2B5EF4-FFF2-40B4-BE49-F238E27FC236}">
                <a16:creationId xmlns:a16="http://schemas.microsoft.com/office/drawing/2014/main" id="{A5551988-C32F-C1CF-C69E-4A0BC29FE0A5}"/>
              </a:ext>
            </a:extLst>
          </p:cNvPr>
          <p:cNvCxnSpPr>
            <a:cxnSpLocks/>
          </p:cNvCxnSpPr>
          <p:nvPr/>
        </p:nvCxnSpPr>
        <p:spPr>
          <a:xfrm>
            <a:off x="4313873" y="380588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199CFB1E-31CA-DE83-FF1B-C30D5117B101}"/>
              </a:ext>
            </a:extLst>
          </p:cNvPr>
          <p:cNvCxnSpPr>
            <a:cxnSpLocks/>
          </p:cNvCxnSpPr>
          <p:nvPr/>
        </p:nvCxnSpPr>
        <p:spPr>
          <a:xfrm>
            <a:off x="4313873" y="473044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69F2EBB-8BAE-4C88-9306-C3A47D41711A}"/>
              </a:ext>
            </a:extLst>
          </p:cNvPr>
          <p:cNvCxnSpPr>
            <a:cxnSpLocks/>
          </p:cNvCxnSpPr>
          <p:nvPr/>
        </p:nvCxnSpPr>
        <p:spPr>
          <a:xfrm>
            <a:off x="4313873" y="5695644"/>
            <a:ext cx="3580219"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77014B52-2895-F892-BEBF-50BC340D14D6}"/>
              </a:ext>
            </a:extLst>
          </p:cNvPr>
          <p:cNvSpPr txBox="1"/>
          <p:nvPr/>
        </p:nvSpPr>
        <p:spPr>
          <a:xfrm>
            <a:off x="8164513" y="2817432"/>
            <a:ext cx="3596186" cy="530287"/>
          </a:xfrm>
          <a:prstGeom prst="rect">
            <a:avLst/>
          </a:prstGeom>
          <a:noFill/>
        </p:spPr>
        <p:txBody>
          <a:bodyPr wrap="square" lIns="0" tIns="0" rIns="0" bIns="0" rtlCol="0" anchor="ctr" anchorCtr="0">
            <a:noAutofit/>
          </a:bodyPr>
          <a:lstStyle/>
          <a:p>
            <a:r>
              <a:rPr lang="en-US" dirty="0"/>
              <a:t>Largest network in the UK</a:t>
            </a:r>
          </a:p>
        </p:txBody>
      </p:sp>
      <p:sp>
        <p:nvSpPr>
          <p:cNvPr id="139" name="TextBox 138">
            <a:extLst>
              <a:ext uri="{FF2B5EF4-FFF2-40B4-BE49-F238E27FC236}">
                <a16:creationId xmlns:a16="http://schemas.microsoft.com/office/drawing/2014/main" id="{16FB5971-14ED-10AE-7DC6-238CF894DCF2}"/>
              </a:ext>
            </a:extLst>
          </p:cNvPr>
          <p:cNvSpPr txBox="1"/>
          <p:nvPr/>
        </p:nvSpPr>
        <p:spPr>
          <a:xfrm>
            <a:off x="8164514" y="3388015"/>
            <a:ext cx="3596185" cy="574384"/>
          </a:xfrm>
          <a:prstGeom prst="rect">
            <a:avLst/>
          </a:prstGeom>
          <a:noFill/>
        </p:spPr>
        <p:txBody>
          <a:bodyPr wrap="square" lIns="0" tIns="0" rIns="0" bIns="0" rtlCol="0" anchor="ctr" anchorCtr="0">
            <a:noAutofit/>
          </a:bodyPr>
          <a:lstStyle/>
          <a:p>
            <a:r>
              <a:rPr lang="en-US" dirty="0"/>
              <a:t>National field force</a:t>
            </a:r>
          </a:p>
        </p:txBody>
      </p:sp>
      <p:sp>
        <p:nvSpPr>
          <p:cNvPr id="140" name="TextBox 139">
            <a:extLst>
              <a:ext uri="{FF2B5EF4-FFF2-40B4-BE49-F238E27FC236}">
                <a16:creationId xmlns:a16="http://schemas.microsoft.com/office/drawing/2014/main" id="{1E9E3A2B-057B-012D-42A3-607C0A44A7B2}"/>
              </a:ext>
            </a:extLst>
          </p:cNvPr>
          <p:cNvSpPr txBox="1"/>
          <p:nvPr/>
        </p:nvSpPr>
        <p:spPr>
          <a:xfrm>
            <a:off x="8164514" y="4002693"/>
            <a:ext cx="3596185" cy="836272"/>
          </a:xfrm>
          <a:prstGeom prst="rect">
            <a:avLst/>
          </a:prstGeom>
          <a:noFill/>
        </p:spPr>
        <p:txBody>
          <a:bodyPr wrap="square" lIns="0" tIns="0" rIns="0" bIns="0" rtlCol="0" anchor="ctr" anchorCtr="0">
            <a:noAutofit/>
          </a:bodyPr>
          <a:lstStyle/>
          <a:p>
            <a:r>
              <a:rPr lang="en-US" dirty="0"/>
              <a:t>Access to over 7M Street Assets</a:t>
            </a:r>
          </a:p>
        </p:txBody>
      </p:sp>
      <p:cxnSp>
        <p:nvCxnSpPr>
          <p:cNvPr id="141" name="Straight Connector 140">
            <a:extLst>
              <a:ext uri="{FF2B5EF4-FFF2-40B4-BE49-F238E27FC236}">
                <a16:creationId xmlns:a16="http://schemas.microsoft.com/office/drawing/2014/main" id="{EFB694D3-89D7-E735-11FC-806883B64016}"/>
              </a:ext>
            </a:extLst>
          </p:cNvPr>
          <p:cNvCxnSpPr>
            <a:cxnSpLocks/>
          </p:cNvCxnSpPr>
          <p:nvPr/>
        </p:nvCxnSpPr>
        <p:spPr>
          <a:xfrm>
            <a:off x="8164513" y="3347720"/>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93ACE4D7-2C00-5771-EE97-DB311722059F}"/>
              </a:ext>
            </a:extLst>
          </p:cNvPr>
          <p:cNvCxnSpPr>
            <a:cxnSpLocks/>
          </p:cNvCxnSpPr>
          <p:nvPr/>
        </p:nvCxnSpPr>
        <p:spPr>
          <a:xfrm>
            <a:off x="8164513" y="3982719"/>
            <a:ext cx="3596186" cy="0"/>
          </a:xfrm>
          <a:prstGeom prst="line">
            <a:avLst/>
          </a:prstGeom>
          <a:ln w="25400">
            <a:gradFill flip="none" rotWithShape="1">
              <a:gsLst>
                <a:gs pos="0">
                  <a:schemeClr val="accent4"/>
                </a:gs>
                <a:gs pos="100000">
                  <a:schemeClr val="accent2"/>
                </a:gs>
              </a:gsLst>
              <a:lin ang="0" scaled="0"/>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957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a:extLst>
              <a:ext uri="{FF2B5EF4-FFF2-40B4-BE49-F238E27FC236}">
                <a16:creationId xmlns:a16="http://schemas.microsoft.com/office/drawing/2014/main" id="{170AB8E9-015E-EAC6-4F5F-ECF29A7643E3}"/>
              </a:ext>
            </a:extLst>
          </p:cNvPr>
          <p:cNvPicPr>
            <a:picLocks noChangeAspect="1"/>
          </p:cNvPicPr>
          <p:nvPr/>
        </p:nvPicPr>
        <p:blipFill rotWithShape="1">
          <a:blip r:embed="rId3">
            <a:extLst>
              <a:ext uri="{28A0092B-C50C-407E-A947-70E740481C1C}">
                <a14:useLocalDpi xmlns:a14="http://schemas.microsoft.com/office/drawing/2010/main" val="0"/>
              </a:ext>
            </a:extLst>
          </a:blip>
          <a:srcRect b="5398"/>
          <a:stretch/>
        </p:blipFill>
        <p:spPr>
          <a:xfrm>
            <a:off x="6346579" y="977006"/>
            <a:ext cx="5397500" cy="2727289"/>
          </a:xfrm>
          <a:prstGeom prst="rect">
            <a:avLst/>
          </a:prstGeom>
        </p:spPr>
      </p:pic>
      <p:pic>
        <p:nvPicPr>
          <p:cNvPr id="33" name="Picture 32">
            <a:extLst>
              <a:ext uri="{FF2B5EF4-FFF2-40B4-BE49-F238E27FC236}">
                <a16:creationId xmlns:a16="http://schemas.microsoft.com/office/drawing/2014/main" id="{81757686-3F96-A993-9536-EA984BCBD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3333" y="1207855"/>
            <a:ext cx="2476500" cy="1549400"/>
          </a:xfrm>
          <a:prstGeom prst="rect">
            <a:avLst/>
          </a:prstGeom>
        </p:spPr>
      </p:pic>
      <p:cxnSp>
        <p:nvCxnSpPr>
          <p:cNvPr id="43" name="Straight Connector 42">
            <a:extLst>
              <a:ext uri="{FF2B5EF4-FFF2-40B4-BE49-F238E27FC236}">
                <a16:creationId xmlns:a16="http://schemas.microsoft.com/office/drawing/2014/main" id="{9D47AD5B-7AED-78E6-F050-37A6C3FD6758}"/>
              </a:ext>
            </a:extLst>
          </p:cNvPr>
          <p:cNvCxnSpPr>
            <a:cxnSpLocks/>
          </p:cNvCxnSpPr>
          <p:nvPr/>
        </p:nvCxnSpPr>
        <p:spPr>
          <a:xfrm flipH="1">
            <a:off x="3433549" y="2003998"/>
            <a:ext cx="1126987" cy="978394"/>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7CFB069-7E4E-B05D-D91A-9290C8652583}"/>
              </a:ext>
            </a:extLst>
          </p:cNvPr>
          <p:cNvCxnSpPr>
            <a:cxnSpLocks/>
          </p:cNvCxnSpPr>
          <p:nvPr/>
        </p:nvCxnSpPr>
        <p:spPr>
          <a:xfrm>
            <a:off x="1764668" y="2003998"/>
            <a:ext cx="1248131" cy="1285359"/>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490E1B5-F8AE-F1E6-DEA4-0FC900B52C66}"/>
              </a:ext>
            </a:extLst>
          </p:cNvPr>
          <p:cNvCxnSpPr>
            <a:cxnSpLocks/>
          </p:cNvCxnSpPr>
          <p:nvPr/>
        </p:nvCxnSpPr>
        <p:spPr>
          <a:xfrm flipH="1">
            <a:off x="1693845" y="2003998"/>
            <a:ext cx="71909" cy="681726"/>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DE7B40C-DDD2-2380-766D-69715DD53314}"/>
              </a:ext>
            </a:extLst>
          </p:cNvPr>
          <p:cNvCxnSpPr>
            <a:cxnSpLocks/>
          </p:cNvCxnSpPr>
          <p:nvPr/>
        </p:nvCxnSpPr>
        <p:spPr>
          <a:xfrm flipH="1">
            <a:off x="1141985" y="1995937"/>
            <a:ext cx="616793" cy="343649"/>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7936127-CF8B-4C61-C19D-5E0F3FC77076}"/>
              </a:ext>
            </a:extLst>
          </p:cNvPr>
          <p:cNvCxnSpPr>
            <a:cxnSpLocks/>
          </p:cNvCxnSpPr>
          <p:nvPr/>
        </p:nvCxnSpPr>
        <p:spPr>
          <a:xfrm flipH="1">
            <a:off x="4488627" y="2003998"/>
            <a:ext cx="71909" cy="681726"/>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139856-F219-1E02-EC1B-30273AB69F5E}"/>
              </a:ext>
            </a:extLst>
          </p:cNvPr>
          <p:cNvCxnSpPr>
            <a:cxnSpLocks/>
          </p:cNvCxnSpPr>
          <p:nvPr/>
        </p:nvCxnSpPr>
        <p:spPr>
          <a:xfrm>
            <a:off x="4562938" y="1995937"/>
            <a:ext cx="781707" cy="577372"/>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F052626-9DA5-235B-4AC8-AEEF89D2BAC9}"/>
              </a:ext>
            </a:extLst>
          </p:cNvPr>
          <p:cNvSpPr txBox="1"/>
          <p:nvPr/>
        </p:nvSpPr>
        <p:spPr>
          <a:xfrm>
            <a:off x="442913" y="4144622"/>
            <a:ext cx="5409243" cy="1857814"/>
          </a:xfrm>
          <a:prstGeom prst="rect">
            <a:avLst/>
          </a:prstGeom>
          <a:noFill/>
        </p:spPr>
        <p:txBody>
          <a:bodyPr wrap="square" lIns="144000" tIns="144000" rIns="144000" bIns="144000" rtlCol="0" anchor="t" anchorCtr="0">
            <a:noAutofit/>
          </a:bodyPr>
          <a:lstStyle/>
          <a:p>
            <a:pPr marL="180975" indent="-180975">
              <a:buFont typeface="Arial" panose="020B0604020202020204" pitchFamily="34" charset="0"/>
              <a:buChar char="•"/>
            </a:pPr>
            <a:r>
              <a:rPr lang="en-US" sz="1600" dirty="0"/>
              <a:t>Owned by local government or private ventures</a:t>
            </a:r>
          </a:p>
          <a:p>
            <a:pPr marL="180975" indent="-180975">
              <a:buFont typeface="Arial" panose="020B0604020202020204" pitchFamily="34" charset="0"/>
              <a:buChar char="•"/>
            </a:pPr>
            <a:r>
              <a:rPr lang="en-US" sz="1600" dirty="0"/>
              <a:t>Built by SIs, local IT teams</a:t>
            </a:r>
          </a:p>
          <a:p>
            <a:pPr marL="180975" indent="-180975">
              <a:buFont typeface="Arial" panose="020B0604020202020204" pitchFamily="34" charset="0"/>
              <a:buChar char="•"/>
            </a:pPr>
            <a:r>
              <a:rPr lang="en-US" sz="1600" dirty="0"/>
              <a:t>Purpose built, focused, specific</a:t>
            </a:r>
          </a:p>
          <a:p>
            <a:endParaRPr lang="en-US" dirty="0"/>
          </a:p>
          <a:p>
            <a:r>
              <a:rPr lang="en-US" sz="2000" b="1" dirty="0">
                <a:solidFill>
                  <a:schemeClr val="accent1"/>
                </a:solidFill>
              </a:rPr>
              <a:t>Value to 2030: </a:t>
            </a:r>
            <a:r>
              <a:rPr lang="en-US" sz="2000" dirty="0"/>
              <a:t>~£1.83bn in UK</a:t>
            </a:r>
          </a:p>
        </p:txBody>
      </p:sp>
      <p:sp>
        <p:nvSpPr>
          <p:cNvPr id="2" name="Title 1">
            <a:extLst>
              <a:ext uri="{FF2B5EF4-FFF2-40B4-BE49-F238E27FC236}">
                <a16:creationId xmlns:a16="http://schemas.microsoft.com/office/drawing/2014/main" id="{2CBE55A8-E903-AFD6-24C6-6BD9B6580EA2}"/>
              </a:ext>
            </a:extLst>
          </p:cNvPr>
          <p:cNvSpPr>
            <a:spLocks noGrp="1"/>
          </p:cNvSpPr>
          <p:nvPr>
            <p:ph type="title"/>
          </p:nvPr>
        </p:nvSpPr>
        <p:spPr/>
        <p:txBody>
          <a:bodyPr/>
          <a:lstStyle/>
          <a:p>
            <a:r>
              <a:rPr lang="en-US" dirty="0"/>
              <a:t>What is a small network?</a:t>
            </a:r>
          </a:p>
        </p:txBody>
      </p:sp>
      <p:cxnSp>
        <p:nvCxnSpPr>
          <p:cNvPr id="4" name="Straight Connector 3">
            <a:extLst>
              <a:ext uri="{FF2B5EF4-FFF2-40B4-BE49-F238E27FC236}">
                <a16:creationId xmlns:a16="http://schemas.microsoft.com/office/drawing/2014/main" id="{64663950-1005-84B0-64AF-1113A193702D}"/>
              </a:ext>
            </a:extLst>
          </p:cNvPr>
          <p:cNvCxnSpPr>
            <a:cxnSpLocks/>
          </p:cNvCxnSpPr>
          <p:nvPr/>
        </p:nvCxnSpPr>
        <p:spPr>
          <a:xfrm flipH="1">
            <a:off x="6096000" y="1106016"/>
            <a:ext cx="297" cy="4662959"/>
          </a:xfrm>
          <a:prstGeom prst="line">
            <a:avLst/>
          </a:prstGeom>
          <a:ln w="25400">
            <a:gradFill flip="none" rotWithShape="1">
              <a:gsLst>
                <a:gs pos="0">
                  <a:schemeClr val="accent4"/>
                </a:gs>
                <a:gs pos="100000">
                  <a:schemeClr val="accent2"/>
                </a:gs>
              </a:gsLst>
              <a:lin ang="5400000" scaled="0"/>
              <a:tileRect/>
            </a:gra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A2BA586-6D50-4674-356A-2A31BFAB5805}"/>
              </a:ext>
            </a:extLst>
          </p:cNvPr>
          <p:cNvSpPr txBox="1"/>
          <p:nvPr/>
        </p:nvSpPr>
        <p:spPr>
          <a:xfrm>
            <a:off x="6339844" y="4144622"/>
            <a:ext cx="5409243" cy="1974944"/>
          </a:xfrm>
          <a:prstGeom prst="rect">
            <a:avLst/>
          </a:prstGeom>
          <a:noFill/>
        </p:spPr>
        <p:txBody>
          <a:bodyPr wrap="square" lIns="144000" tIns="144000" rIns="144000" bIns="144000" rtlCol="0" anchor="t" anchorCtr="0">
            <a:noAutofit/>
          </a:bodyPr>
          <a:lstStyle/>
          <a:p>
            <a:pPr marL="182563" indent="-182563">
              <a:buFont typeface="Arial" panose="020B0604020202020204" pitchFamily="34" charset="0"/>
              <a:buChar char="•"/>
            </a:pPr>
            <a:r>
              <a:rPr lang="en-US" sz="1600" dirty="0"/>
              <a:t>Owned by MNOs</a:t>
            </a:r>
          </a:p>
          <a:p>
            <a:pPr marL="182563" indent="-182563">
              <a:buFont typeface="Arial" panose="020B0604020202020204" pitchFamily="34" charset="0"/>
              <a:buChar char="•"/>
            </a:pPr>
            <a:r>
              <a:rPr lang="en-US" sz="1600" dirty="0"/>
              <a:t>Delivers a shared commercial network</a:t>
            </a:r>
          </a:p>
          <a:p>
            <a:pPr marL="182563" indent="-182563">
              <a:buFont typeface="Arial" panose="020B0604020202020204" pitchFamily="34" charset="0"/>
              <a:buChar char="•"/>
            </a:pPr>
            <a:r>
              <a:rPr lang="en-US" sz="1600" dirty="0"/>
              <a:t>Shared, national, scale economics</a:t>
            </a:r>
          </a:p>
          <a:p>
            <a:endParaRPr lang="en-US" dirty="0"/>
          </a:p>
          <a:p>
            <a:r>
              <a:rPr lang="en-US" sz="2000" b="1" dirty="0">
                <a:solidFill>
                  <a:schemeClr val="accent1"/>
                </a:solidFill>
              </a:rPr>
              <a:t>Value to 2030: </a:t>
            </a:r>
            <a:r>
              <a:rPr lang="en-US" sz="2000" dirty="0"/>
              <a:t>~£217m in UK</a:t>
            </a:r>
          </a:p>
        </p:txBody>
      </p:sp>
      <p:pic>
        <p:nvPicPr>
          <p:cNvPr id="19" name="Picture 18">
            <a:extLst>
              <a:ext uri="{FF2B5EF4-FFF2-40B4-BE49-F238E27FC236}">
                <a16:creationId xmlns:a16="http://schemas.microsoft.com/office/drawing/2014/main" id="{ABB3099E-DCA7-72B7-9D56-B67513B39D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5624" y="1120111"/>
            <a:ext cx="977900" cy="571500"/>
          </a:xfrm>
          <a:prstGeom prst="rect">
            <a:avLst/>
          </a:prstGeom>
        </p:spPr>
      </p:pic>
      <p:pic>
        <p:nvPicPr>
          <p:cNvPr id="21" name="Picture 20">
            <a:extLst>
              <a:ext uri="{FF2B5EF4-FFF2-40B4-BE49-F238E27FC236}">
                <a16:creationId xmlns:a16="http://schemas.microsoft.com/office/drawing/2014/main" id="{9FBC6C41-AB39-2CEA-E24D-004527A7B9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3891" y="1565735"/>
            <a:ext cx="723900" cy="673100"/>
          </a:xfrm>
          <a:prstGeom prst="rect">
            <a:avLst/>
          </a:prstGeom>
        </p:spPr>
      </p:pic>
      <p:pic>
        <p:nvPicPr>
          <p:cNvPr id="23" name="Picture 22">
            <a:extLst>
              <a:ext uri="{FF2B5EF4-FFF2-40B4-BE49-F238E27FC236}">
                <a16:creationId xmlns:a16="http://schemas.microsoft.com/office/drawing/2014/main" id="{490845B5-5147-155F-F4DA-12A1B8BF0D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2317" y="1831137"/>
            <a:ext cx="723900" cy="939800"/>
          </a:xfrm>
          <a:prstGeom prst="rect">
            <a:avLst/>
          </a:prstGeom>
        </p:spPr>
      </p:pic>
      <p:pic>
        <p:nvPicPr>
          <p:cNvPr id="25" name="Picture 24">
            <a:extLst>
              <a:ext uri="{FF2B5EF4-FFF2-40B4-BE49-F238E27FC236}">
                <a16:creationId xmlns:a16="http://schemas.microsoft.com/office/drawing/2014/main" id="{3800C524-9470-3C32-4FD2-998551AC03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7217" y="2618113"/>
            <a:ext cx="889000" cy="850900"/>
          </a:xfrm>
          <a:prstGeom prst="rect">
            <a:avLst/>
          </a:prstGeom>
        </p:spPr>
      </p:pic>
      <p:pic>
        <p:nvPicPr>
          <p:cNvPr id="27" name="Picture 26">
            <a:extLst>
              <a:ext uri="{FF2B5EF4-FFF2-40B4-BE49-F238E27FC236}">
                <a16:creationId xmlns:a16="http://schemas.microsoft.com/office/drawing/2014/main" id="{A88FAB1D-9029-A1E0-369B-0B1C38C1EE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2455" y="2752418"/>
            <a:ext cx="1282700" cy="927100"/>
          </a:xfrm>
          <a:prstGeom prst="rect">
            <a:avLst/>
          </a:prstGeom>
        </p:spPr>
      </p:pic>
      <p:pic>
        <p:nvPicPr>
          <p:cNvPr id="29" name="Picture 28">
            <a:extLst>
              <a:ext uri="{FF2B5EF4-FFF2-40B4-BE49-F238E27FC236}">
                <a16:creationId xmlns:a16="http://schemas.microsoft.com/office/drawing/2014/main" id="{79AC536E-CEF3-2E3A-3F7D-6525292E9A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96586" y="2580013"/>
            <a:ext cx="876300" cy="889000"/>
          </a:xfrm>
          <a:prstGeom prst="rect">
            <a:avLst/>
          </a:prstGeom>
        </p:spPr>
      </p:pic>
      <p:pic>
        <p:nvPicPr>
          <p:cNvPr id="31" name="Picture 30">
            <a:extLst>
              <a:ext uri="{FF2B5EF4-FFF2-40B4-BE49-F238E27FC236}">
                <a16:creationId xmlns:a16="http://schemas.microsoft.com/office/drawing/2014/main" id="{E3BF0C03-9A3C-77FA-20A5-107DB58578E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82695" y="1767637"/>
            <a:ext cx="723900" cy="1003300"/>
          </a:xfrm>
          <a:prstGeom prst="rect">
            <a:avLst/>
          </a:prstGeom>
        </p:spPr>
      </p:pic>
      <p:pic>
        <p:nvPicPr>
          <p:cNvPr id="34" name="Picture 33">
            <a:extLst>
              <a:ext uri="{FF2B5EF4-FFF2-40B4-BE49-F238E27FC236}">
                <a16:creationId xmlns:a16="http://schemas.microsoft.com/office/drawing/2014/main" id="{0F7C2330-4508-4D8F-9D67-9D2A0A5837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5054" y="1565735"/>
            <a:ext cx="723900" cy="673100"/>
          </a:xfrm>
          <a:prstGeom prst="rect">
            <a:avLst/>
          </a:prstGeom>
        </p:spPr>
      </p:pic>
      <p:sp>
        <p:nvSpPr>
          <p:cNvPr id="57" name="TextBox 56">
            <a:extLst>
              <a:ext uri="{FF2B5EF4-FFF2-40B4-BE49-F238E27FC236}">
                <a16:creationId xmlns:a16="http://schemas.microsoft.com/office/drawing/2014/main" id="{25F543C8-4580-5E21-5FFB-391290AFD8B8}"/>
              </a:ext>
            </a:extLst>
          </p:cNvPr>
          <p:cNvSpPr txBox="1"/>
          <p:nvPr/>
        </p:nvSpPr>
        <p:spPr>
          <a:xfrm>
            <a:off x="1982074" y="3767795"/>
            <a:ext cx="2103461" cy="400110"/>
          </a:xfrm>
          <a:prstGeom prst="rect">
            <a:avLst/>
          </a:prstGeom>
          <a:noFill/>
        </p:spPr>
        <p:txBody>
          <a:bodyPr wrap="none" rtlCol="0">
            <a:spAutoFit/>
          </a:bodyPr>
          <a:lstStyle/>
          <a:p>
            <a:pPr algn="ctr"/>
            <a:r>
              <a:rPr lang="en-US" sz="2000" b="1" dirty="0"/>
              <a:t>Private network</a:t>
            </a:r>
          </a:p>
        </p:txBody>
      </p:sp>
      <p:sp>
        <p:nvSpPr>
          <p:cNvPr id="58" name="TextBox 57">
            <a:extLst>
              <a:ext uri="{FF2B5EF4-FFF2-40B4-BE49-F238E27FC236}">
                <a16:creationId xmlns:a16="http://schemas.microsoft.com/office/drawing/2014/main" id="{4B4AA066-9B6F-1ED1-0B09-1FA83B49CCCB}"/>
              </a:ext>
            </a:extLst>
          </p:cNvPr>
          <p:cNvSpPr txBox="1"/>
          <p:nvPr/>
        </p:nvSpPr>
        <p:spPr>
          <a:xfrm>
            <a:off x="7735224" y="3767795"/>
            <a:ext cx="2585965" cy="400110"/>
          </a:xfrm>
          <a:prstGeom prst="rect">
            <a:avLst/>
          </a:prstGeom>
          <a:noFill/>
        </p:spPr>
        <p:txBody>
          <a:bodyPr wrap="none" rtlCol="0">
            <a:spAutoFit/>
          </a:bodyPr>
          <a:lstStyle/>
          <a:p>
            <a:pPr algn="ctr"/>
            <a:r>
              <a:rPr lang="en-US" sz="2000" b="1" dirty="0"/>
              <a:t>Small Cells network</a:t>
            </a:r>
          </a:p>
        </p:txBody>
      </p:sp>
    </p:spTree>
    <p:extLst>
      <p:ext uri="{BB962C8B-B14F-4D97-AF65-F5344CB8AC3E}">
        <p14:creationId xmlns:p14="http://schemas.microsoft.com/office/powerpoint/2010/main" val="167185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DA735D1C-D82C-DF36-1323-13DD19D92D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82099" y="1832922"/>
            <a:ext cx="2556788" cy="2613239"/>
          </a:xfrm>
          <a:prstGeom prst="rect">
            <a:avLst/>
          </a:prstGeom>
        </p:spPr>
      </p:pic>
      <p:pic>
        <p:nvPicPr>
          <p:cNvPr id="24" name="Picture 23">
            <a:extLst>
              <a:ext uri="{FF2B5EF4-FFF2-40B4-BE49-F238E27FC236}">
                <a16:creationId xmlns:a16="http://schemas.microsoft.com/office/drawing/2014/main" id="{CAD426ED-46C7-8162-4BEE-9E95E2ABB6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2913" y="1832923"/>
            <a:ext cx="2583390" cy="2613239"/>
          </a:xfrm>
          <a:prstGeom prst="rect">
            <a:avLst/>
          </a:prstGeom>
        </p:spPr>
      </p:pic>
      <p:pic>
        <p:nvPicPr>
          <p:cNvPr id="19" name="Picture 18">
            <a:extLst>
              <a:ext uri="{FF2B5EF4-FFF2-40B4-BE49-F238E27FC236}">
                <a16:creationId xmlns:a16="http://schemas.microsoft.com/office/drawing/2014/main" id="{D7266931-C270-AD6B-67D7-F171B21B30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195915" y="1832923"/>
            <a:ext cx="2553173" cy="2613241"/>
          </a:xfrm>
          <a:prstGeom prst="rect">
            <a:avLst/>
          </a:prstGeom>
        </p:spPr>
      </p:pic>
      <p:pic>
        <p:nvPicPr>
          <p:cNvPr id="17" name="Picture 16">
            <a:extLst>
              <a:ext uri="{FF2B5EF4-FFF2-40B4-BE49-F238E27FC236}">
                <a16:creationId xmlns:a16="http://schemas.microsoft.com/office/drawing/2014/main" id="{5B97AC50-86F4-B854-9F2A-8AE144E4813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94684" y="1832923"/>
            <a:ext cx="2545435" cy="2613242"/>
          </a:xfrm>
          <a:prstGeom prst="rect">
            <a:avLst/>
          </a:prstGeom>
        </p:spPr>
      </p:pic>
      <p:sp>
        <p:nvSpPr>
          <p:cNvPr id="2" name="Title 1">
            <a:extLst>
              <a:ext uri="{FF2B5EF4-FFF2-40B4-BE49-F238E27FC236}">
                <a16:creationId xmlns:a16="http://schemas.microsoft.com/office/drawing/2014/main" id="{9E3E4A4C-4F0E-57C3-CF90-706E455ABE8B}"/>
              </a:ext>
            </a:extLst>
          </p:cNvPr>
          <p:cNvSpPr>
            <a:spLocks noGrp="1"/>
          </p:cNvSpPr>
          <p:nvPr>
            <p:ph type="title"/>
          </p:nvPr>
        </p:nvSpPr>
        <p:spPr/>
        <p:txBody>
          <a:bodyPr/>
          <a:lstStyle/>
          <a:p>
            <a:r>
              <a:rPr lang="en-US" dirty="0"/>
              <a:t>How do they help sustainability?</a:t>
            </a:r>
          </a:p>
        </p:txBody>
      </p:sp>
      <p:sp>
        <p:nvSpPr>
          <p:cNvPr id="7" name="TextBox 6">
            <a:extLst>
              <a:ext uri="{FF2B5EF4-FFF2-40B4-BE49-F238E27FC236}">
                <a16:creationId xmlns:a16="http://schemas.microsoft.com/office/drawing/2014/main" id="{EE7AA29A-5BD9-FF9B-8C5E-1ADE6FDE9A60}"/>
              </a:ext>
            </a:extLst>
          </p:cNvPr>
          <p:cNvSpPr txBox="1"/>
          <p:nvPr/>
        </p:nvSpPr>
        <p:spPr>
          <a:xfrm>
            <a:off x="442912" y="982800"/>
            <a:ext cx="11306175" cy="813915"/>
          </a:xfrm>
          <a:prstGeom prst="rect">
            <a:avLst/>
          </a:prstGeom>
          <a:noFill/>
        </p:spPr>
        <p:txBody>
          <a:bodyPr wrap="square" lIns="0" tIns="0" rIns="0" bIns="0" rtlCol="0" anchor="ctr" anchorCtr="0">
            <a:noAutofit/>
          </a:bodyPr>
          <a:lstStyle/>
          <a:p>
            <a:r>
              <a:rPr lang="en-US" sz="2800" dirty="0">
                <a:solidFill>
                  <a:schemeClr val="accent1"/>
                </a:solidFill>
              </a:rPr>
              <a:t>They don’t. We’ll need…</a:t>
            </a:r>
          </a:p>
        </p:txBody>
      </p:sp>
      <p:sp>
        <p:nvSpPr>
          <p:cNvPr id="9" name="TextBox 8">
            <a:extLst>
              <a:ext uri="{FF2B5EF4-FFF2-40B4-BE49-F238E27FC236}">
                <a16:creationId xmlns:a16="http://schemas.microsoft.com/office/drawing/2014/main" id="{0CFAFED4-A8EA-99A1-1CF2-EFF96767D216}"/>
              </a:ext>
            </a:extLst>
          </p:cNvPr>
          <p:cNvSpPr txBox="1"/>
          <p:nvPr/>
        </p:nvSpPr>
        <p:spPr>
          <a:xfrm>
            <a:off x="442913" y="4510471"/>
            <a:ext cx="2606095" cy="369332"/>
          </a:xfrm>
          <a:prstGeom prst="rect">
            <a:avLst/>
          </a:prstGeom>
          <a:noFill/>
        </p:spPr>
        <p:txBody>
          <a:bodyPr wrap="square" lIns="0" tIns="0" rIns="0" bIns="0" rtlCol="0">
            <a:spAutoFit/>
          </a:bodyPr>
          <a:lstStyle/>
          <a:p>
            <a:r>
              <a:rPr lang="en-GB" sz="2400" dirty="0"/>
              <a:t>More CPE</a:t>
            </a:r>
          </a:p>
        </p:txBody>
      </p:sp>
      <p:sp>
        <p:nvSpPr>
          <p:cNvPr id="11" name="TextBox 10">
            <a:extLst>
              <a:ext uri="{FF2B5EF4-FFF2-40B4-BE49-F238E27FC236}">
                <a16:creationId xmlns:a16="http://schemas.microsoft.com/office/drawing/2014/main" id="{D2C89F39-E2CD-FDF1-BB8D-925E1CC80CF5}"/>
              </a:ext>
            </a:extLst>
          </p:cNvPr>
          <p:cNvSpPr txBox="1"/>
          <p:nvPr/>
        </p:nvSpPr>
        <p:spPr>
          <a:xfrm>
            <a:off x="3387335" y="4510196"/>
            <a:ext cx="2221762" cy="369332"/>
          </a:xfrm>
          <a:prstGeom prst="rect">
            <a:avLst/>
          </a:prstGeom>
          <a:noFill/>
        </p:spPr>
        <p:txBody>
          <a:bodyPr wrap="none" lIns="0" tIns="0" rIns="0" bIns="0" rtlCol="0">
            <a:spAutoFit/>
          </a:bodyPr>
          <a:lstStyle/>
          <a:p>
            <a:r>
              <a:rPr lang="en-GB" sz="2400" dirty="0"/>
              <a:t>More truck rolls</a:t>
            </a:r>
          </a:p>
        </p:txBody>
      </p:sp>
      <p:sp>
        <p:nvSpPr>
          <p:cNvPr id="15" name="TextBox 14">
            <a:extLst>
              <a:ext uri="{FF2B5EF4-FFF2-40B4-BE49-F238E27FC236}">
                <a16:creationId xmlns:a16="http://schemas.microsoft.com/office/drawing/2014/main" id="{CF32FB47-24B2-7B66-3BB2-29DB6E60A79C}"/>
              </a:ext>
            </a:extLst>
          </p:cNvPr>
          <p:cNvSpPr txBox="1"/>
          <p:nvPr/>
        </p:nvSpPr>
        <p:spPr>
          <a:xfrm>
            <a:off x="6283332" y="4510196"/>
            <a:ext cx="1973297" cy="369332"/>
          </a:xfrm>
          <a:prstGeom prst="rect">
            <a:avLst/>
          </a:prstGeom>
          <a:noFill/>
        </p:spPr>
        <p:txBody>
          <a:bodyPr wrap="none" lIns="0" tIns="0" rIns="0" bIns="0" rtlCol="0">
            <a:spAutoFit/>
          </a:bodyPr>
          <a:lstStyle/>
          <a:p>
            <a:r>
              <a:rPr lang="en-GB" sz="2400" dirty="0"/>
              <a:t>More training</a:t>
            </a:r>
          </a:p>
        </p:txBody>
      </p:sp>
      <p:grpSp>
        <p:nvGrpSpPr>
          <p:cNvPr id="20" name="Group 19">
            <a:extLst>
              <a:ext uri="{FF2B5EF4-FFF2-40B4-BE49-F238E27FC236}">
                <a16:creationId xmlns:a16="http://schemas.microsoft.com/office/drawing/2014/main" id="{9AF52E0F-EAD5-7646-46D0-AD6FAE7C0E8A}"/>
              </a:ext>
            </a:extLst>
          </p:cNvPr>
          <p:cNvGrpSpPr/>
          <p:nvPr/>
        </p:nvGrpSpPr>
        <p:grpSpPr>
          <a:xfrm>
            <a:off x="0" y="5105989"/>
            <a:ext cx="12192000" cy="679759"/>
            <a:chOff x="0" y="982800"/>
            <a:chExt cx="12192000" cy="679759"/>
          </a:xfrm>
        </p:grpSpPr>
        <p:pic>
          <p:nvPicPr>
            <p:cNvPr id="21" name="Picture 20">
              <a:extLst>
                <a:ext uri="{FF2B5EF4-FFF2-40B4-BE49-F238E27FC236}">
                  <a16:creationId xmlns:a16="http://schemas.microsoft.com/office/drawing/2014/main" id="{1DA20B1F-B0A5-CB65-0DBB-8DE7E8381249}"/>
                </a:ext>
              </a:extLst>
            </p:cNvPr>
            <p:cNvPicPr>
              <a:picLocks/>
            </p:cNvPicPr>
            <p:nvPr/>
          </p:nvPicPr>
          <p:blipFill rotWithShape="1">
            <a:blip r:embed="rId7">
              <a:extLst>
                <a:ext uri="{28A0092B-C50C-407E-A947-70E740481C1C}">
                  <a14:useLocalDpi xmlns:a14="http://schemas.microsoft.com/office/drawing/2010/main" val="0"/>
                </a:ext>
              </a:extLst>
            </a:blip>
            <a:srcRect t="55961" b="41404"/>
            <a:stretch/>
          </p:blipFill>
          <p:spPr>
            <a:xfrm>
              <a:off x="0" y="982800"/>
              <a:ext cx="12192000" cy="679759"/>
            </a:xfrm>
            <a:prstGeom prst="rect">
              <a:avLst/>
            </a:prstGeom>
            <a:ln>
              <a:noFill/>
            </a:ln>
          </p:spPr>
        </p:pic>
        <p:sp>
          <p:nvSpPr>
            <p:cNvPr id="22" name="TextBox 21">
              <a:extLst>
                <a:ext uri="{FF2B5EF4-FFF2-40B4-BE49-F238E27FC236}">
                  <a16:creationId xmlns:a16="http://schemas.microsoft.com/office/drawing/2014/main" id="{A1754C0E-CD3D-8E46-38D5-DF5EC8D5CD4D}"/>
                </a:ext>
              </a:extLst>
            </p:cNvPr>
            <p:cNvSpPr txBox="1"/>
            <p:nvPr/>
          </p:nvSpPr>
          <p:spPr>
            <a:xfrm>
              <a:off x="407988" y="982800"/>
              <a:ext cx="11341100" cy="679759"/>
            </a:xfrm>
            <a:prstGeom prst="rect">
              <a:avLst/>
            </a:prstGeom>
            <a:noFill/>
          </p:spPr>
          <p:txBody>
            <a:bodyPr wrap="square" lIns="0" tIns="0" rIns="0" bIns="0" rtlCol="0" anchor="ctr" anchorCtr="0">
              <a:noAutofit/>
            </a:bodyPr>
            <a:lstStyle/>
            <a:p>
              <a:pPr algn="ctr"/>
              <a:r>
                <a:rPr lang="en-US" sz="2400" dirty="0">
                  <a:solidFill>
                    <a:schemeClr val="bg1"/>
                  </a:solidFill>
                </a:rPr>
                <a:t>…which increases carbon footprint, over build and ultimately landfill</a:t>
              </a:r>
            </a:p>
          </p:txBody>
        </p:sp>
      </p:grpSp>
      <p:sp>
        <p:nvSpPr>
          <p:cNvPr id="13" name="TextBox 12">
            <a:extLst>
              <a:ext uri="{FF2B5EF4-FFF2-40B4-BE49-F238E27FC236}">
                <a16:creationId xmlns:a16="http://schemas.microsoft.com/office/drawing/2014/main" id="{D47CF05A-CBC6-675E-F464-CAD634787BE2}"/>
              </a:ext>
            </a:extLst>
          </p:cNvPr>
          <p:cNvSpPr txBox="1"/>
          <p:nvPr/>
        </p:nvSpPr>
        <p:spPr>
          <a:xfrm>
            <a:off x="9184563" y="4510196"/>
            <a:ext cx="934551" cy="369332"/>
          </a:xfrm>
          <a:prstGeom prst="rect">
            <a:avLst/>
          </a:prstGeom>
          <a:noFill/>
        </p:spPr>
        <p:txBody>
          <a:bodyPr wrap="none" lIns="0" tIns="0" rIns="0" bIns="0" rtlCol="0">
            <a:spAutoFit/>
          </a:bodyPr>
          <a:lstStyle/>
          <a:p>
            <a:r>
              <a:rPr lang="en-GB" sz="2400" dirty="0"/>
              <a:t>And…</a:t>
            </a:r>
          </a:p>
        </p:txBody>
      </p:sp>
    </p:spTree>
    <p:extLst>
      <p:ext uri="{BB962C8B-B14F-4D97-AF65-F5344CB8AC3E}">
        <p14:creationId xmlns:p14="http://schemas.microsoft.com/office/powerpoint/2010/main" val="422195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A0B98-EF83-2C8E-4FDB-D4E40E0CB8A2}"/>
              </a:ext>
            </a:extLst>
          </p:cNvPr>
          <p:cNvSpPr>
            <a:spLocks noGrp="1"/>
          </p:cNvSpPr>
          <p:nvPr>
            <p:ph type="title"/>
          </p:nvPr>
        </p:nvSpPr>
        <p:spPr/>
        <p:txBody>
          <a:bodyPr/>
          <a:lstStyle/>
          <a:p>
            <a:r>
              <a:rPr lang="en-US" sz="9000" dirty="0"/>
              <a:t>But…</a:t>
            </a:r>
          </a:p>
        </p:txBody>
      </p:sp>
    </p:spTree>
    <p:extLst>
      <p:ext uri="{BB962C8B-B14F-4D97-AF65-F5344CB8AC3E}">
        <p14:creationId xmlns:p14="http://schemas.microsoft.com/office/powerpoint/2010/main" val="267696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11F238-B603-86CC-6A99-F8A12E35D587}"/>
              </a:ext>
            </a:extLst>
          </p:cNvPr>
          <p:cNvPicPr>
            <a:picLocks noChangeAspect="1"/>
          </p:cNvPicPr>
          <p:nvPr/>
        </p:nvPicPr>
        <p:blipFill rotWithShape="1">
          <a:blip r:embed="rId3">
            <a:extLst>
              <a:ext uri="{28A0092B-C50C-407E-A947-70E740481C1C}">
                <a14:useLocalDpi xmlns:a14="http://schemas.microsoft.com/office/drawing/2010/main" val="0"/>
              </a:ext>
            </a:extLst>
          </a:blip>
          <a:srcRect t="33919" r="75969" b="50649"/>
          <a:stretch/>
        </p:blipFill>
        <p:spPr>
          <a:xfrm>
            <a:off x="439838" y="1501161"/>
            <a:ext cx="2737681" cy="1884834"/>
          </a:xfrm>
          <a:prstGeom prst="rect">
            <a:avLst/>
          </a:prstGeom>
        </p:spPr>
      </p:pic>
      <p:pic>
        <p:nvPicPr>
          <p:cNvPr id="11" name="Picture 10">
            <a:extLst>
              <a:ext uri="{FF2B5EF4-FFF2-40B4-BE49-F238E27FC236}">
                <a16:creationId xmlns:a16="http://schemas.microsoft.com/office/drawing/2014/main" id="{7D698899-BC00-4061-031E-1E3D867954B5}"/>
              </a:ext>
            </a:extLst>
          </p:cNvPr>
          <p:cNvPicPr>
            <a:picLocks noChangeAspect="1"/>
          </p:cNvPicPr>
          <p:nvPr/>
        </p:nvPicPr>
        <p:blipFill rotWithShape="1">
          <a:blip r:embed="rId3">
            <a:extLst>
              <a:ext uri="{28A0092B-C50C-407E-A947-70E740481C1C}">
                <a14:useLocalDpi xmlns:a14="http://schemas.microsoft.com/office/drawing/2010/main" val="0"/>
              </a:ext>
            </a:extLst>
          </a:blip>
          <a:srcRect l="75618" t="33919" r="331" b="50649"/>
          <a:stretch/>
        </p:blipFill>
        <p:spPr>
          <a:xfrm>
            <a:off x="9020852" y="1501161"/>
            <a:ext cx="2758003" cy="1884834"/>
          </a:xfrm>
          <a:prstGeom prst="rect">
            <a:avLst/>
          </a:prstGeom>
        </p:spPr>
      </p:pic>
      <p:pic>
        <p:nvPicPr>
          <p:cNvPr id="12" name="Picture 11">
            <a:extLst>
              <a:ext uri="{FF2B5EF4-FFF2-40B4-BE49-F238E27FC236}">
                <a16:creationId xmlns:a16="http://schemas.microsoft.com/office/drawing/2014/main" id="{52BB0111-B578-2132-3760-1078A00B2AF3}"/>
              </a:ext>
            </a:extLst>
          </p:cNvPr>
          <p:cNvPicPr>
            <a:picLocks noChangeAspect="1"/>
          </p:cNvPicPr>
          <p:nvPr/>
        </p:nvPicPr>
        <p:blipFill rotWithShape="1">
          <a:blip r:embed="rId3">
            <a:extLst>
              <a:ext uri="{28A0092B-C50C-407E-A947-70E740481C1C}">
                <a14:useLocalDpi xmlns:a14="http://schemas.microsoft.com/office/drawing/2010/main" val="0"/>
              </a:ext>
            </a:extLst>
          </a:blip>
          <a:srcRect l="50857" t="33919" r="24933" b="50649"/>
          <a:stretch/>
        </p:blipFill>
        <p:spPr>
          <a:xfrm>
            <a:off x="6148755" y="1501161"/>
            <a:ext cx="2758003" cy="1884834"/>
          </a:xfrm>
          <a:prstGeom prst="rect">
            <a:avLst/>
          </a:prstGeom>
        </p:spPr>
      </p:pic>
      <p:pic>
        <p:nvPicPr>
          <p:cNvPr id="13" name="Picture 12">
            <a:extLst>
              <a:ext uri="{FF2B5EF4-FFF2-40B4-BE49-F238E27FC236}">
                <a16:creationId xmlns:a16="http://schemas.microsoft.com/office/drawing/2014/main" id="{3BF74078-9742-FB12-6594-D5C2D5165816}"/>
              </a:ext>
            </a:extLst>
          </p:cNvPr>
          <p:cNvPicPr>
            <a:picLocks noChangeAspect="1"/>
          </p:cNvPicPr>
          <p:nvPr/>
        </p:nvPicPr>
        <p:blipFill rotWithShape="1">
          <a:blip r:embed="rId3">
            <a:extLst>
              <a:ext uri="{28A0092B-C50C-407E-A947-70E740481C1C}">
                <a14:useLocalDpi xmlns:a14="http://schemas.microsoft.com/office/drawing/2010/main" val="0"/>
              </a:ext>
            </a:extLst>
          </a:blip>
          <a:srcRect l="25329" t="33919" r="50593" b="50649"/>
          <a:stretch/>
        </p:blipFill>
        <p:spPr>
          <a:xfrm>
            <a:off x="3291612" y="1501161"/>
            <a:ext cx="2743050" cy="1884834"/>
          </a:xfrm>
          <a:prstGeom prst="rect">
            <a:avLst/>
          </a:prstGeom>
        </p:spPr>
      </p:pic>
      <p:sp>
        <p:nvSpPr>
          <p:cNvPr id="2" name="Title 1">
            <a:extLst>
              <a:ext uri="{FF2B5EF4-FFF2-40B4-BE49-F238E27FC236}">
                <a16:creationId xmlns:a16="http://schemas.microsoft.com/office/drawing/2014/main" id="{8A62D5C7-BB57-C861-D806-D5D3FF44E3A9}"/>
              </a:ext>
            </a:extLst>
          </p:cNvPr>
          <p:cNvSpPr>
            <a:spLocks noGrp="1"/>
          </p:cNvSpPr>
          <p:nvPr>
            <p:ph type="title"/>
          </p:nvPr>
        </p:nvSpPr>
        <p:spPr>
          <a:xfrm>
            <a:off x="386726" y="309777"/>
            <a:ext cx="11392129" cy="627483"/>
          </a:xfrm>
        </p:spPr>
        <p:txBody>
          <a:bodyPr/>
          <a:lstStyle/>
          <a:p>
            <a:r>
              <a:rPr lang="en-US" dirty="0"/>
              <a:t>Looking beyond architecture sustainability…</a:t>
            </a:r>
            <a:endParaRPr lang="en-US" b="0" dirty="0"/>
          </a:p>
        </p:txBody>
      </p:sp>
      <p:sp>
        <p:nvSpPr>
          <p:cNvPr id="9" name="object 27">
            <a:extLst>
              <a:ext uri="{FF2B5EF4-FFF2-40B4-BE49-F238E27FC236}">
                <a16:creationId xmlns:a16="http://schemas.microsoft.com/office/drawing/2014/main" id="{B14DDB18-651B-1D3C-59AB-4F656F953A4C}"/>
              </a:ext>
            </a:extLst>
          </p:cNvPr>
          <p:cNvSpPr txBox="1"/>
          <p:nvPr/>
        </p:nvSpPr>
        <p:spPr>
          <a:xfrm>
            <a:off x="590309" y="1611547"/>
            <a:ext cx="2326511" cy="1289478"/>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AI overlay to CCTV</a:t>
            </a:r>
          </a:p>
          <a:p>
            <a:pPr marL="1909">
              <a:spcAft>
                <a:spcPts val="600"/>
              </a:spcAft>
            </a:pPr>
            <a:r>
              <a:rPr lang="en-GB" sz="4200" b="1" spc="-10" dirty="0">
                <a:solidFill>
                  <a:schemeClr val="bg1"/>
                </a:solidFill>
                <a:cs typeface="BT Curve" panose="020B0503020203020204" pitchFamily="34" charset="0"/>
              </a:rPr>
              <a:t>15%</a:t>
            </a:r>
            <a:r>
              <a:rPr lang="en-GB" sz="1600" dirty="0">
                <a:solidFill>
                  <a:schemeClr val="bg1"/>
                </a:solidFill>
                <a:cs typeface="BT Curve"/>
              </a:rPr>
              <a:t> reduction </a:t>
            </a:r>
            <a:br>
              <a:rPr lang="en-GB" sz="1600" dirty="0">
                <a:solidFill>
                  <a:schemeClr val="bg1"/>
                </a:solidFill>
                <a:cs typeface="BT Curve"/>
              </a:rPr>
            </a:br>
            <a:r>
              <a:rPr lang="en-GB" sz="1600" dirty="0">
                <a:solidFill>
                  <a:schemeClr val="bg1"/>
                </a:solidFill>
                <a:cs typeface="BT Curve"/>
              </a:rPr>
              <a:t>in travel time</a:t>
            </a:r>
          </a:p>
        </p:txBody>
      </p:sp>
      <p:sp>
        <p:nvSpPr>
          <p:cNvPr id="23" name="object 27">
            <a:extLst>
              <a:ext uri="{FF2B5EF4-FFF2-40B4-BE49-F238E27FC236}">
                <a16:creationId xmlns:a16="http://schemas.microsoft.com/office/drawing/2014/main" id="{18BCF778-A8D2-0761-B782-218AD485DB41}"/>
              </a:ext>
            </a:extLst>
          </p:cNvPr>
          <p:cNvSpPr txBox="1"/>
          <p:nvPr/>
        </p:nvSpPr>
        <p:spPr>
          <a:xfrm>
            <a:off x="3459063" y="1611547"/>
            <a:ext cx="2452849" cy="1597254"/>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Bin sensors to inform fill rate</a:t>
            </a:r>
          </a:p>
          <a:p>
            <a:pPr marL="1909">
              <a:spcAft>
                <a:spcPts val="600"/>
              </a:spcAft>
            </a:pPr>
            <a:r>
              <a:rPr lang="en-GB" sz="4200" b="1" spc="-10" dirty="0">
                <a:solidFill>
                  <a:schemeClr val="bg1"/>
                </a:solidFill>
                <a:cs typeface="BT Curve" panose="020B0503020203020204" pitchFamily="34" charset="0"/>
              </a:rPr>
              <a:t>20%</a:t>
            </a:r>
            <a:r>
              <a:rPr lang="en-GB" sz="1600" dirty="0">
                <a:solidFill>
                  <a:schemeClr val="bg1"/>
                </a:solidFill>
                <a:cs typeface="BT Curve"/>
              </a:rPr>
              <a:t> reduction </a:t>
            </a:r>
            <a:br>
              <a:rPr lang="en-GB" sz="1600" dirty="0">
                <a:solidFill>
                  <a:schemeClr val="bg1"/>
                </a:solidFill>
                <a:cs typeface="BT Curve"/>
              </a:rPr>
            </a:br>
            <a:r>
              <a:rPr lang="en-GB" sz="1600" dirty="0">
                <a:solidFill>
                  <a:schemeClr val="bg1"/>
                </a:solidFill>
                <a:cs typeface="BT Curve"/>
              </a:rPr>
              <a:t>in waste collection</a:t>
            </a:r>
          </a:p>
        </p:txBody>
      </p:sp>
      <p:sp>
        <p:nvSpPr>
          <p:cNvPr id="24" name="object 27">
            <a:extLst>
              <a:ext uri="{FF2B5EF4-FFF2-40B4-BE49-F238E27FC236}">
                <a16:creationId xmlns:a16="http://schemas.microsoft.com/office/drawing/2014/main" id="{10AB0C28-6025-A41B-4752-91D5446B4F9E}"/>
              </a:ext>
            </a:extLst>
          </p:cNvPr>
          <p:cNvSpPr txBox="1"/>
          <p:nvPr/>
        </p:nvSpPr>
        <p:spPr>
          <a:xfrm>
            <a:off x="6301212" y="1611547"/>
            <a:ext cx="2542633" cy="1597254"/>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AI prediction and detection on CCTV</a:t>
            </a:r>
          </a:p>
          <a:p>
            <a:pPr marL="1909">
              <a:spcAft>
                <a:spcPts val="600"/>
              </a:spcAft>
            </a:pPr>
            <a:r>
              <a:rPr lang="en-GB" sz="4200" b="1" spc="-10" dirty="0">
                <a:solidFill>
                  <a:schemeClr val="bg1"/>
                </a:solidFill>
                <a:cs typeface="BT Curve" panose="020B0503020203020204" pitchFamily="34" charset="0"/>
              </a:rPr>
              <a:t>25%</a:t>
            </a:r>
            <a:r>
              <a:rPr lang="en-GB" sz="1600" dirty="0">
                <a:solidFill>
                  <a:schemeClr val="bg1"/>
                </a:solidFill>
                <a:cs typeface="BT Curve"/>
              </a:rPr>
              <a:t> decrease </a:t>
            </a:r>
            <a:br>
              <a:rPr lang="en-GB" sz="1600" dirty="0">
                <a:solidFill>
                  <a:schemeClr val="bg1"/>
                </a:solidFill>
                <a:cs typeface="BT Curve"/>
              </a:rPr>
            </a:br>
            <a:r>
              <a:rPr lang="en-GB" sz="1600" dirty="0">
                <a:solidFill>
                  <a:schemeClr val="bg1"/>
                </a:solidFill>
                <a:cs typeface="BT Curve"/>
              </a:rPr>
              <a:t>in crime rates</a:t>
            </a:r>
          </a:p>
        </p:txBody>
      </p:sp>
      <p:sp>
        <p:nvSpPr>
          <p:cNvPr id="25" name="object 27">
            <a:extLst>
              <a:ext uri="{FF2B5EF4-FFF2-40B4-BE49-F238E27FC236}">
                <a16:creationId xmlns:a16="http://schemas.microsoft.com/office/drawing/2014/main" id="{FB89EA62-4913-F249-96E0-C4B13D0063BF}"/>
              </a:ext>
            </a:extLst>
          </p:cNvPr>
          <p:cNvSpPr txBox="1"/>
          <p:nvPr/>
        </p:nvSpPr>
        <p:spPr>
          <a:xfrm>
            <a:off x="9175154" y="1611547"/>
            <a:ext cx="2468197" cy="1597254"/>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Asset tracking in waste management</a:t>
            </a:r>
          </a:p>
          <a:p>
            <a:pPr marL="1909">
              <a:spcAft>
                <a:spcPts val="600"/>
              </a:spcAft>
            </a:pPr>
            <a:r>
              <a:rPr lang="en-GB" sz="4200" b="1" spc="-10" dirty="0">
                <a:solidFill>
                  <a:schemeClr val="bg1"/>
                </a:solidFill>
                <a:cs typeface="BT Curve" panose="020B0503020203020204" pitchFamily="34" charset="0"/>
              </a:rPr>
              <a:t>15%</a:t>
            </a:r>
            <a:r>
              <a:rPr lang="en-GB" sz="1600" dirty="0">
                <a:solidFill>
                  <a:schemeClr val="bg1"/>
                </a:solidFill>
                <a:cs typeface="BT Curve"/>
              </a:rPr>
              <a:t> increase </a:t>
            </a:r>
            <a:br>
              <a:rPr lang="en-GB" sz="1600" dirty="0">
                <a:solidFill>
                  <a:schemeClr val="bg1"/>
                </a:solidFill>
                <a:cs typeface="BT Curve"/>
              </a:rPr>
            </a:br>
            <a:r>
              <a:rPr lang="en-GB" sz="1600" dirty="0">
                <a:solidFill>
                  <a:schemeClr val="bg1"/>
                </a:solidFill>
                <a:cs typeface="BT Curve"/>
              </a:rPr>
              <a:t>in waste collection</a:t>
            </a:r>
          </a:p>
        </p:txBody>
      </p:sp>
      <p:pic>
        <p:nvPicPr>
          <p:cNvPr id="3" name="Picture 2">
            <a:extLst>
              <a:ext uri="{FF2B5EF4-FFF2-40B4-BE49-F238E27FC236}">
                <a16:creationId xmlns:a16="http://schemas.microsoft.com/office/drawing/2014/main" id="{2478F47E-880F-2B67-CD73-08F11A94D437}"/>
              </a:ext>
            </a:extLst>
          </p:cNvPr>
          <p:cNvPicPr>
            <a:picLocks noChangeAspect="1"/>
          </p:cNvPicPr>
          <p:nvPr/>
        </p:nvPicPr>
        <p:blipFill rotWithShape="1">
          <a:blip r:embed="rId3">
            <a:extLst>
              <a:ext uri="{28A0092B-C50C-407E-A947-70E740481C1C}">
                <a14:useLocalDpi xmlns:a14="http://schemas.microsoft.com/office/drawing/2010/main" val="0"/>
              </a:ext>
            </a:extLst>
          </a:blip>
          <a:srcRect t="51537" r="75969" b="33031"/>
          <a:stretch/>
        </p:blipFill>
        <p:spPr>
          <a:xfrm>
            <a:off x="439838" y="3506473"/>
            <a:ext cx="2737681" cy="1884834"/>
          </a:xfrm>
          <a:prstGeom prst="rect">
            <a:avLst/>
          </a:prstGeom>
        </p:spPr>
      </p:pic>
      <p:pic>
        <p:nvPicPr>
          <p:cNvPr id="5" name="Picture 4">
            <a:extLst>
              <a:ext uri="{FF2B5EF4-FFF2-40B4-BE49-F238E27FC236}">
                <a16:creationId xmlns:a16="http://schemas.microsoft.com/office/drawing/2014/main" id="{48EDE962-3FF0-A888-1DBF-D071DB9E72B2}"/>
              </a:ext>
            </a:extLst>
          </p:cNvPr>
          <p:cNvPicPr>
            <a:picLocks noChangeAspect="1"/>
          </p:cNvPicPr>
          <p:nvPr/>
        </p:nvPicPr>
        <p:blipFill rotWithShape="1">
          <a:blip r:embed="rId3">
            <a:extLst>
              <a:ext uri="{28A0092B-C50C-407E-A947-70E740481C1C}">
                <a14:useLocalDpi xmlns:a14="http://schemas.microsoft.com/office/drawing/2010/main" val="0"/>
              </a:ext>
            </a:extLst>
          </a:blip>
          <a:srcRect l="50857" t="51537" r="24933" b="33031"/>
          <a:stretch/>
        </p:blipFill>
        <p:spPr>
          <a:xfrm>
            <a:off x="6148755" y="3506473"/>
            <a:ext cx="2758003" cy="1884834"/>
          </a:xfrm>
          <a:prstGeom prst="rect">
            <a:avLst/>
          </a:prstGeom>
        </p:spPr>
      </p:pic>
      <p:pic>
        <p:nvPicPr>
          <p:cNvPr id="6" name="Picture 5">
            <a:extLst>
              <a:ext uri="{FF2B5EF4-FFF2-40B4-BE49-F238E27FC236}">
                <a16:creationId xmlns:a16="http://schemas.microsoft.com/office/drawing/2014/main" id="{F43CE89E-D46A-2283-91D4-480634A18E44}"/>
              </a:ext>
            </a:extLst>
          </p:cNvPr>
          <p:cNvPicPr>
            <a:picLocks noChangeAspect="1"/>
          </p:cNvPicPr>
          <p:nvPr/>
        </p:nvPicPr>
        <p:blipFill rotWithShape="1">
          <a:blip r:embed="rId3">
            <a:extLst>
              <a:ext uri="{28A0092B-C50C-407E-A947-70E740481C1C}">
                <a14:useLocalDpi xmlns:a14="http://schemas.microsoft.com/office/drawing/2010/main" val="0"/>
              </a:ext>
            </a:extLst>
          </a:blip>
          <a:srcRect l="25329" t="51537" r="50593" b="33031"/>
          <a:stretch/>
        </p:blipFill>
        <p:spPr>
          <a:xfrm>
            <a:off x="3291612" y="3506473"/>
            <a:ext cx="2743050" cy="1884834"/>
          </a:xfrm>
          <a:prstGeom prst="rect">
            <a:avLst/>
          </a:prstGeom>
        </p:spPr>
      </p:pic>
      <p:sp>
        <p:nvSpPr>
          <p:cNvPr id="7" name="object 27">
            <a:extLst>
              <a:ext uri="{FF2B5EF4-FFF2-40B4-BE49-F238E27FC236}">
                <a16:creationId xmlns:a16="http://schemas.microsoft.com/office/drawing/2014/main" id="{EDB334F6-F9BC-83FF-F247-CD91D6B3E4D0}"/>
              </a:ext>
            </a:extLst>
          </p:cNvPr>
          <p:cNvSpPr txBox="1"/>
          <p:nvPr/>
        </p:nvSpPr>
        <p:spPr>
          <a:xfrm>
            <a:off x="590309" y="3616860"/>
            <a:ext cx="2396109" cy="1597254"/>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Asset tracking for public bikes</a:t>
            </a:r>
          </a:p>
          <a:p>
            <a:pPr marL="1909">
              <a:spcAft>
                <a:spcPts val="600"/>
              </a:spcAft>
            </a:pPr>
            <a:r>
              <a:rPr lang="en-GB" sz="4200" b="1" spc="-10" dirty="0">
                <a:solidFill>
                  <a:schemeClr val="bg1"/>
                </a:solidFill>
                <a:cs typeface="BT Curve" panose="020B0503020203020204" pitchFamily="34" charset="0"/>
              </a:rPr>
              <a:t>20%</a:t>
            </a:r>
            <a:r>
              <a:rPr lang="en-GB" sz="1600" dirty="0">
                <a:solidFill>
                  <a:schemeClr val="bg1"/>
                </a:solidFill>
                <a:cs typeface="BT Curve"/>
              </a:rPr>
              <a:t> increase </a:t>
            </a:r>
            <a:br>
              <a:rPr lang="en-GB" sz="1600" dirty="0">
                <a:solidFill>
                  <a:schemeClr val="bg1"/>
                </a:solidFill>
                <a:cs typeface="BT Curve"/>
              </a:rPr>
            </a:br>
            <a:r>
              <a:rPr lang="en-GB" sz="1600" dirty="0">
                <a:solidFill>
                  <a:schemeClr val="bg1"/>
                </a:solidFill>
                <a:cs typeface="BT Curve"/>
              </a:rPr>
              <a:t>in </a:t>
            </a:r>
            <a:r>
              <a:rPr lang="en-GB" sz="1600" dirty="0" err="1">
                <a:solidFill>
                  <a:schemeClr val="bg1"/>
                </a:solidFill>
                <a:cs typeface="BT Curve"/>
              </a:rPr>
              <a:t>CityBike</a:t>
            </a:r>
            <a:r>
              <a:rPr lang="en-GB" sz="1600" dirty="0">
                <a:solidFill>
                  <a:schemeClr val="bg1"/>
                </a:solidFill>
                <a:cs typeface="BT Curve"/>
              </a:rPr>
              <a:t> availability</a:t>
            </a:r>
          </a:p>
        </p:txBody>
      </p:sp>
      <p:sp>
        <p:nvSpPr>
          <p:cNvPr id="8" name="object 27">
            <a:extLst>
              <a:ext uri="{FF2B5EF4-FFF2-40B4-BE49-F238E27FC236}">
                <a16:creationId xmlns:a16="http://schemas.microsoft.com/office/drawing/2014/main" id="{054688C4-FBCF-7C60-7F5D-365D38E0EE25}"/>
              </a:ext>
            </a:extLst>
          </p:cNvPr>
          <p:cNvSpPr txBox="1"/>
          <p:nvPr/>
        </p:nvSpPr>
        <p:spPr>
          <a:xfrm>
            <a:off x="3459063" y="3616860"/>
            <a:ext cx="2270405" cy="1289478"/>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Vehicle telemetry</a:t>
            </a:r>
          </a:p>
          <a:p>
            <a:pPr marL="1909">
              <a:spcAft>
                <a:spcPts val="600"/>
              </a:spcAft>
            </a:pPr>
            <a:r>
              <a:rPr lang="en-GB" sz="4200" b="1" spc="-10" dirty="0">
                <a:solidFill>
                  <a:schemeClr val="bg1"/>
                </a:solidFill>
                <a:cs typeface="BT Curve" panose="020B0503020203020204" pitchFamily="34" charset="0"/>
              </a:rPr>
              <a:t>15%</a:t>
            </a:r>
            <a:r>
              <a:rPr lang="en-GB" sz="1600" dirty="0">
                <a:solidFill>
                  <a:schemeClr val="bg1"/>
                </a:solidFill>
                <a:cs typeface="BT Curve"/>
              </a:rPr>
              <a:t> reduction in fuel consumption</a:t>
            </a:r>
          </a:p>
        </p:txBody>
      </p:sp>
      <p:sp>
        <p:nvSpPr>
          <p:cNvPr id="14" name="object 27">
            <a:extLst>
              <a:ext uri="{FF2B5EF4-FFF2-40B4-BE49-F238E27FC236}">
                <a16:creationId xmlns:a16="http://schemas.microsoft.com/office/drawing/2014/main" id="{EBD77B6E-9CCF-F433-C327-6D26C4040786}"/>
              </a:ext>
            </a:extLst>
          </p:cNvPr>
          <p:cNvSpPr txBox="1"/>
          <p:nvPr/>
        </p:nvSpPr>
        <p:spPr>
          <a:xfrm>
            <a:off x="6301212" y="3616860"/>
            <a:ext cx="2287203" cy="1289478"/>
          </a:xfrm>
          <a:prstGeom prst="rect">
            <a:avLst/>
          </a:prstGeom>
        </p:spPr>
        <p:txBody>
          <a:bodyPr vert="horz" wrap="square" lIns="0" tIns="12087" rIns="0" bIns="0" rtlCol="0">
            <a:spAutoFit/>
          </a:bodyPr>
          <a:lstStyle/>
          <a:p>
            <a:pPr marL="1909">
              <a:spcAft>
                <a:spcPts val="600"/>
              </a:spcAft>
            </a:pPr>
            <a:r>
              <a:rPr lang="en-GB" sz="2000" b="1" spc="-20" dirty="0">
                <a:solidFill>
                  <a:schemeClr val="bg1"/>
                </a:solidFill>
                <a:cs typeface="BT Curve"/>
              </a:rPr>
              <a:t>Air quality sensors</a:t>
            </a:r>
          </a:p>
          <a:p>
            <a:pPr marL="1909">
              <a:spcAft>
                <a:spcPts val="600"/>
              </a:spcAft>
            </a:pPr>
            <a:r>
              <a:rPr lang="en-GB" sz="4200" b="1" spc="-10" dirty="0">
                <a:solidFill>
                  <a:schemeClr val="bg1"/>
                </a:solidFill>
                <a:cs typeface="BT Curve" panose="020B0503020203020204" pitchFamily="34" charset="0"/>
              </a:rPr>
              <a:t>44%</a:t>
            </a:r>
            <a:r>
              <a:rPr lang="en-GB" sz="1600" dirty="0">
                <a:solidFill>
                  <a:schemeClr val="bg1"/>
                </a:solidFill>
                <a:cs typeface="BT Curve"/>
              </a:rPr>
              <a:t> reduction </a:t>
            </a:r>
            <a:br>
              <a:rPr lang="en-GB" sz="1600" dirty="0">
                <a:solidFill>
                  <a:schemeClr val="bg1"/>
                </a:solidFill>
                <a:cs typeface="BT Curve"/>
              </a:rPr>
            </a:br>
            <a:r>
              <a:rPr lang="en-GB" sz="1600" dirty="0">
                <a:solidFill>
                  <a:schemeClr val="bg1"/>
                </a:solidFill>
                <a:cs typeface="BT Curve"/>
              </a:rPr>
              <a:t>in nitrous oxide</a:t>
            </a:r>
          </a:p>
        </p:txBody>
      </p:sp>
      <p:sp>
        <p:nvSpPr>
          <p:cNvPr id="15" name="TextBox 14">
            <a:extLst>
              <a:ext uri="{FF2B5EF4-FFF2-40B4-BE49-F238E27FC236}">
                <a16:creationId xmlns:a16="http://schemas.microsoft.com/office/drawing/2014/main" id="{2D8068E9-8DD8-6421-D4BC-076687C098E1}"/>
              </a:ext>
            </a:extLst>
          </p:cNvPr>
          <p:cNvSpPr txBox="1"/>
          <p:nvPr/>
        </p:nvSpPr>
        <p:spPr>
          <a:xfrm>
            <a:off x="9052938" y="3506473"/>
            <a:ext cx="2696149" cy="1884834"/>
          </a:xfrm>
          <a:prstGeom prst="rect">
            <a:avLst/>
          </a:prstGeom>
          <a:noFill/>
        </p:spPr>
        <p:txBody>
          <a:bodyPr wrap="square" lIns="0" tIns="0" rIns="0" bIns="0" rtlCol="0" anchor="ctr" anchorCtr="0">
            <a:noAutofit/>
          </a:bodyPr>
          <a:lstStyle/>
          <a:p>
            <a:pPr algn="ctr"/>
            <a:r>
              <a:rPr lang="en-US" sz="2600" b="1" dirty="0">
                <a:solidFill>
                  <a:schemeClr val="accent1"/>
                </a:solidFill>
              </a:rPr>
              <a:t>We’re at the </a:t>
            </a:r>
            <a:br>
              <a:rPr lang="en-US" sz="2600" b="1" dirty="0">
                <a:solidFill>
                  <a:schemeClr val="accent1"/>
                </a:solidFill>
              </a:rPr>
            </a:br>
            <a:r>
              <a:rPr lang="en-US" sz="2600" b="1" dirty="0">
                <a:solidFill>
                  <a:schemeClr val="accent1"/>
                </a:solidFill>
              </a:rPr>
              <a:t>start of the innovation curve…</a:t>
            </a:r>
          </a:p>
        </p:txBody>
      </p:sp>
    </p:spTree>
    <p:extLst>
      <p:ext uri="{BB962C8B-B14F-4D97-AF65-F5344CB8AC3E}">
        <p14:creationId xmlns:p14="http://schemas.microsoft.com/office/powerpoint/2010/main" val="411532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0" descr="Joint Operators Technical Specification">
            <a:extLst>
              <a:ext uri="{FF2B5EF4-FFF2-40B4-BE49-F238E27FC236}">
                <a16:creationId xmlns:a16="http://schemas.microsoft.com/office/drawing/2014/main" id="{D229EB3C-9E57-0990-E1F6-8282FD791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2806" y="4020887"/>
            <a:ext cx="3308795" cy="19295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53700E2-319C-0C9E-8308-FE950E8C71F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88492" y="1365503"/>
            <a:ext cx="1988337" cy="2658754"/>
          </a:xfrm>
          <a:prstGeom prst="rect">
            <a:avLst/>
          </a:prstGeom>
        </p:spPr>
      </p:pic>
      <p:pic>
        <p:nvPicPr>
          <p:cNvPr id="11" name="Picture 10">
            <a:extLst>
              <a:ext uri="{FF2B5EF4-FFF2-40B4-BE49-F238E27FC236}">
                <a16:creationId xmlns:a16="http://schemas.microsoft.com/office/drawing/2014/main" id="{44C410C9-2D42-A8C4-B2C9-EA32A018B0F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093" b="6381"/>
          <a:stretch/>
        </p:blipFill>
        <p:spPr>
          <a:xfrm>
            <a:off x="5656084" y="1365502"/>
            <a:ext cx="2132407" cy="4403473"/>
          </a:xfrm>
          <a:prstGeom prst="rect">
            <a:avLst/>
          </a:prstGeom>
        </p:spPr>
      </p:pic>
      <p:pic>
        <p:nvPicPr>
          <p:cNvPr id="7" name="Picture 6">
            <a:extLst>
              <a:ext uri="{FF2B5EF4-FFF2-40B4-BE49-F238E27FC236}">
                <a16:creationId xmlns:a16="http://schemas.microsoft.com/office/drawing/2014/main" id="{63FE3AD7-A112-46BF-2913-902041DE38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54859" y="1365503"/>
            <a:ext cx="1994229" cy="2655384"/>
          </a:xfrm>
          <a:prstGeom prst="rect">
            <a:avLst/>
          </a:prstGeom>
        </p:spPr>
      </p:pic>
      <p:sp>
        <p:nvSpPr>
          <p:cNvPr id="3" name="Title 2">
            <a:extLst>
              <a:ext uri="{FF2B5EF4-FFF2-40B4-BE49-F238E27FC236}">
                <a16:creationId xmlns:a16="http://schemas.microsoft.com/office/drawing/2014/main" id="{CEFF0B7F-BF25-838E-20F1-E3591802BB40}"/>
              </a:ext>
            </a:extLst>
          </p:cNvPr>
          <p:cNvSpPr>
            <a:spLocks noGrp="1"/>
          </p:cNvSpPr>
          <p:nvPr>
            <p:ph type="title"/>
          </p:nvPr>
        </p:nvSpPr>
        <p:spPr/>
        <p:txBody>
          <a:bodyPr/>
          <a:lstStyle/>
          <a:p>
            <a:r>
              <a:rPr lang="en-US" dirty="0"/>
              <a:t>We can be even better</a:t>
            </a:r>
          </a:p>
        </p:txBody>
      </p:sp>
      <p:grpSp>
        <p:nvGrpSpPr>
          <p:cNvPr id="23" name="Group 22">
            <a:extLst>
              <a:ext uri="{FF2B5EF4-FFF2-40B4-BE49-F238E27FC236}">
                <a16:creationId xmlns:a16="http://schemas.microsoft.com/office/drawing/2014/main" id="{13A92A42-2349-9D62-D572-FAAEE413902B}"/>
              </a:ext>
            </a:extLst>
          </p:cNvPr>
          <p:cNvGrpSpPr/>
          <p:nvPr/>
        </p:nvGrpSpPr>
        <p:grpSpPr>
          <a:xfrm>
            <a:off x="690399" y="1386292"/>
            <a:ext cx="2082124" cy="2082124"/>
            <a:chOff x="690399" y="1394406"/>
            <a:chExt cx="2172832" cy="2172832"/>
          </a:xfrm>
        </p:grpSpPr>
        <p:sp>
          <p:nvSpPr>
            <p:cNvPr id="4" name="TextBox 3">
              <a:extLst>
                <a:ext uri="{FF2B5EF4-FFF2-40B4-BE49-F238E27FC236}">
                  <a16:creationId xmlns:a16="http://schemas.microsoft.com/office/drawing/2014/main" id="{559DA82F-1589-90EF-EB03-5252FADFEF3D}"/>
                </a:ext>
              </a:extLst>
            </p:cNvPr>
            <p:cNvSpPr txBox="1"/>
            <p:nvPr/>
          </p:nvSpPr>
          <p:spPr>
            <a:xfrm>
              <a:off x="839128" y="1653204"/>
              <a:ext cx="1832889" cy="1509569"/>
            </a:xfrm>
            <a:prstGeom prst="rect">
              <a:avLst/>
            </a:prstGeom>
            <a:noFill/>
          </p:spPr>
          <p:txBody>
            <a:bodyPr wrap="square" rtlCol="0" anchor="ctr" anchorCtr="0">
              <a:spAutoFit/>
            </a:bodyPr>
            <a:lstStyle/>
            <a:p>
              <a:pPr algn="ctr"/>
              <a:r>
                <a:rPr lang="en-GB" sz="2200" b="1" dirty="0">
                  <a:solidFill>
                    <a:schemeClr val="accent1"/>
                  </a:solidFill>
                </a:rPr>
                <a:t>Working with the local authorities </a:t>
              </a:r>
            </a:p>
          </p:txBody>
        </p:sp>
        <p:sp>
          <p:nvSpPr>
            <p:cNvPr id="16" name="Oval 15">
              <a:extLst>
                <a:ext uri="{FF2B5EF4-FFF2-40B4-BE49-F238E27FC236}">
                  <a16:creationId xmlns:a16="http://schemas.microsoft.com/office/drawing/2014/main" id="{B2B19879-8876-157D-EC9B-0294DAB59847}"/>
                </a:ext>
              </a:extLst>
            </p:cNvPr>
            <p:cNvSpPr/>
            <p:nvPr/>
          </p:nvSpPr>
          <p:spPr>
            <a:xfrm>
              <a:off x="690399" y="1394406"/>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48ED35B9-72F4-1312-BEB6-8BB7B209578B}"/>
              </a:ext>
            </a:extLst>
          </p:cNvPr>
          <p:cNvGrpSpPr/>
          <p:nvPr/>
        </p:nvGrpSpPr>
        <p:grpSpPr>
          <a:xfrm>
            <a:off x="3110282" y="1386292"/>
            <a:ext cx="2082124" cy="2082124"/>
            <a:chOff x="3213273" y="1394406"/>
            <a:chExt cx="2172832" cy="2172832"/>
          </a:xfrm>
        </p:grpSpPr>
        <p:sp>
          <p:nvSpPr>
            <p:cNvPr id="5" name="TextBox 4">
              <a:extLst>
                <a:ext uri="{FF2B5EF4-FFF2-40B4-BE49-F238E27FC236}">
                  <a16:creationId xmlns:a16="http://schemas.microsoft.com/office/drawing/2014/main" id="{2883EDBC-617A-B0C4-23C3-FDD80DECB21C}"/>
                </a:ext>
              </a:extLst>
            </p:cNvPr>
            <p:cNvSpPr txBox="1"/>
            <p:nvPr/>
          </p:nvSpPr>
          <p:spPr>
            <a:xfrm>
              <a:off x="3603740" y="2096102"/>
              <a:ext cx="1391898" cy="769441"/>
            </a:xfrm>
            <a:prstGeom prst="rect">
              <a:avLst/>
            </a:prstGeom>
            <a:noFill/>
          </p:spPr>
          <p:txBody>
            <a:bodyPr wrap="square" rtlCol="0" anchor="ctr" anchorCtr="0">
              <a:spAutoFit/>
            </a:bodyPr>
            <a:lstStyle/>
            <a:p>
              <a:pPr algn="ctr"/>
              <a:r>
                <a:rPr lang="en-GB" sz="2200" b="1" dirty="0">
                  <a:solidFill>
                    <a:schemeClr val="accent1"/>
                  </a:solidFill>
                </a:rPr>
                <a:t>Neutral </a:t>
              </a:r>
              <a:br>
                <a:rPr lang="en-GB" sz="2200" b="1" dirty="0">
                  <a:solidFill>
                    <a:schemeClr val="accent1"/>
                  </a:solidFill>
                </a:rPr>
              </a:br>
              <a:r>
                <a:rPr lang="en-GB" sz="2200" b="1" dirty="0">
                  <a:solidFill>
                    <a:schemeClr val="accent1"/>
                  </a:solidFill>
                </a:rPr>
                <a:t>host</a:t>
              </a:r>
            </a:p>
          </p:txBody>
        </p:sp>
        <p:sp>
          <p:nvSpPr>
            <p:cNvPr id="17" name="Oval 16">
              <a:extLst>
                <a:ext uri="{FF2B5EF4-FFF2-40B4-BE49-F238E27FC236}">
                  <a16:creationId xmlns:a16="http://schemas.microsoft.com/office/drawing/2014/main" id="{57E57EB3-19F3-C47E-620E-90EAAFB10D66}"/>
                </a:ext>
              </a:extLst>
            </p:cNvPr>
            <p:cNvSpPr/>
            <p:nvPr/>
          </p:nvSpPr>
          <p:spPr>
            <a:xfrm>
              <a:off x="3213273" y="1394406"/>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E1DB0B7E-F76D-6193-BA46-0C82BF9FD660}"/>
              </a:ext>
            </a:extLst>
          </p:cNvPr>
          <p:cNvGrpSpPr/>
          <p:nvPr/>
        </p:nvGrpSpPr>
        <p:grpSpPr>
          <a:xfrm>
            <a:off x="690399" y="3684933"/>
            <a:ext cx="2082124" cy="2082124"/>
            <a:chOff x="690399" y="3684933"/>
            <a:chExt cx="2172832" cy="2172832"/>
          </a:xfrm>
        </p:grpSpPr>
        <p:sp>
          <p:nvSpPr>
            <p:cNvPr id="2" name="TextBox 1">
              <a:extLst>
                <a:ext uri="{FF2B5EF4-FFF2-40B4-BE49-F238E27FC236}">
                  <a16:creationId xmlns:a16="http://schemas.microsoft.com/office/drawing/2014/main" id="{B624E0C7-1A53-FD0E-7C38-CFDC3EAE34FD}"/>
                </a:ext>
              </a:extLst>
            </p:cNvPr>
            <p:cNvSpPr txBox="1"/>
            <p:nvPr/>
          </p:nvSpPr>
          <p:spPr>
            <a:xfrm>
              <a:off x="965267" y="4508480"/>
              <a:ext cx="1623096" cy="430887"/>
            </a:xfrm>
            <a:prstGeom prst="rect">
              <a:avLst/>
            </a:prstGeom>
            <a:noFill/>
          </p:spPr>
          <p:txBody>
            <a:bodyPr wrap="square" rtlCol="0" anchor="ctr" anchorCtr="0">
              <a:spAutoFit/>
            </a:bodyPr>
            <a:lstStyle/>
            <a:p>
              <a:pPr algn="ctr"/>
              <a:r>
                <a:rPr lang="en-GB" sz="2200" b="1" dirty="0" err="1">
                  <a:solidFill>
                    <a:schemeClr val="accent1"/>
                  </a:solidFill>
                </a:rPr>
                <a:t>vRAN</a:t>
              </a:r>
              <a:r>
                <a:rPr lang="en-GB" sz="2200" b="1" dirty="0"/>
                <a:t> </a:t>
              </a:r>
            </a:p>
          </p:txBody>
        </p:sp>
        <p:sp>
          <p:nvSpPr>
            <p:cNvPr id="20" name="Oval 19">
              <a:extLst>
                <a:ext uri="{FF2B5EF4-FFF2-40B4-BE49-F238E27FC236}">
                  <a16:creationId xmlns:a16="http://schemas.microsoft.com/office/drawing/2014/main" id="{B654D690-A625-73A7-6EA0-7F4F607F86B4}"/>
                </a:ext>
              </a:extLst>
            </p:cNvPr>
            <p:cNvSpPr/>
            <p:nvPr/>
          </p:nvSpPr>
          <p:spPr>
            <a:xfrm>
              <a:off x="690399" y="3684933"/>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58D34E79-1CD7-5A7B-4CC0-F8CBC09D2E90}"/>
              </a:ext>
            </a:extLst>
          </p:cNvPr>
          <p:cNvGrpSpPr/>
          <p:nvPr/>
        </p:nvGrpSpPr>
        <p:grpSpPr>
          <a:xfrm>
            <a:off x="3110282" y="3684933"/>
            <a:ext cx="2082124" cy="2082124"/>
            <a:chOff x="3213273" y="3684933"/>
            <a:chExt cx="2172832" cy="2172832"/>
          </a:xfrm>
        </p:grpSpPr>
        <p:sp>
          <p:nvSpPr>
            <p:cNvPr id="6" name="TextBox 5">
              <a:extLst>
                <a:ext uri="{FF2B5EF4-FFF2-40B4-BE49-F238E27FC236}">
                  <a16:creationId xmlns:a16="http://schemas.microsoft.com/office/drawing/2014/main" id="{F8C01EE3-BA99-22B7-0022-C222DC9C60B7}"/>
                </a:ext>
              </a:extLst>
            </p:cNvPr>
            <p:cNvSpPr txBox="1"/>
            <p:nvPr/>
          </p:nvSpPr>
          <p:spPr>
            <a:xfrm>
              <a:off x="3603740" y="4508479"/>
              <a:ext cx="1391898" cy="430887"/>
            </a:xfrm>
            <a:prstGeom prst="rect">
              <a:avLst/>
            </a:prstGeom>
            <a:noFill/>
          </p:spPr>
          <p:txBody>
            <a:bodyPr wrap="square" rtlCol="0" anchor="ctr" anchorCtr="0">
              <a:spAutoFit/>
            </a:bodyPr>
            <a:lstStyle/>
            <a:p>
              <a:pPr algn="ctr"/>
              <a:r>
                <a:rPr lang="en-GB" sz="2200" b="1" dirty="0">
                  <a:solidFill>
                    <a:schemeClr val="accent1"/>
                  </a:solidFill>
                </a:rPr>
                <a:t>ORAN</a:t>
              </a:r>
            </a:p>
          </p:txBody>
        </p:sp>
        <p:sp>
          <p:nvSpPr>
            <p:cNvPr id="21" name="Oval 20">
              <a:extLst>
                <a:ext uri="{FF2B5EF4-FFF2-40B4-BE49-F238E27FC236}">
                  <a16:creationId xmlns:a16="http://schemas.microsoft.com/office/drawing/2014/main" id="{0D08115F-BFF4-4145-C42C-9FD678D58667}"/>
                </a:ext>
              </a:extLst>
            </p:cNvPr>
            <p:cNvSpPr/>
            <p:nvPr/>
          </p:nvSpPr>
          <p:spPr>
            <a:xfrm>
              <a:off x="3213273" y="3684933"/>
              <a:ext cx="2172832" cy="2172832"/>
            </a:xfrm>
            <a:prstGeom prst="ellipse">
              <a:avLst/>
            </a:prstGeom>
            <a:noFill/>
            <a:ln w="25400">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0078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E772125-3AE0-5ECE-DE44-1208709C12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14" name="Rectangle 13">
            <a:extLst>
              <a:ext uri="{FF2B5EF4-FFF2-40B4-BE49-F238E27FC236}">
                <a16:creationId xmlns:a16="http://schemas.microsoft.com/office/drawing/2014/main" id="{D43E0817-2517-6DB4-1447-67AED20E9A83}"/>
              </a:ext>
            </a:extLst>
          </p:cNvPr>
          <p:cNvSpPr/>
          <p:nvPr/>
        </p:nvSpPr>
        <p:spPr>
          <a:xfrm>
            <a:off x="0" y="0"/>
            <a:ext cx="12192000" cy="2013995"/>
          </a:xfrm>
          <a:prstGeom prst="rect">
            <a:avLst/>
          </a:prstGeom>
          <a:gradFill>
            <a:gsLst>
              <a:gs pos="0">
                <a:schemeClr val="tx1">
                  <a:alpha val="65395"/>
                </a:schemeClr>
              </a:gs>
              <a:gs pos="99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94BC3BA-0743-55E2-9FC8-DD8AE4890513}"/>
              </a:ext>
            </a:extLst>
          </p:cNvPr>
          <p:cNvPicPr>
            <a:picLocks noChangeAspect="1"/>
          </p:cNvPicPr>
          <p:nvPr/>
        </p:nvPicPr>
        <p:blipFill rotWithShape="1">
          <a:blip r:embed="rId3">
            <a:extLst>
              <a:ext uri="{28A0092B-C50C-407E-A947-70E740481C1C}">
                <a14:useLocalDpi xmlns:a14="http://schemas.microsoft.com/office/drawing/2010/main" val="0"/>
              </a:ext>
            </a:extLst>
          </a:blip>
          <a:srcRect l="74527" t="22543" r="8412" b="50168"/>
          <a:stretch/>
        </p:blipFill>
        <p:spPr>
          <a:xfrm>
            <a:off x="8152901" y="3675161"/>
            <a:ext cx="3591296" cy="2093813"/>
          </a:xfrm>
          <a:prstGeom prst="rect">
            <a:avLst/>
          </a:prstGeom>
        </p:spPr>
      </p:pic>
      <p:pic>
        <p:nvPicPr>
          <p:cNvPr id="9" name="Picture 8">
            <a:extLst>
              <a:ext uri="{FF2B5EF4-FFF2-40B4-BE49-F238E27FC236}">
                <a16:creationId xmlns:a16="http://schemas.microsoft.com/office/drawing/2014/main" id="{C5848E2C-C7A0-BB68-3693-5438857FA0F2}"/>
              </a:ext>
            </a:extLst>
          </p:cNvPr>
          <p:cNvPicPr>
            <a:picLocks noChangeAspect="1"/>
          </p:cNvPicPr>
          <p:nvPr/>
        </p:nvPicPr>
        <p:blipFill rotWithShape="1">
          <a:blip r:embed="rId3">
            <a:extLst>
              <a:ext uri="{28A0092B-C50C-407E-A947-70E740481C1C}">
                <a14:useLocalDpi xmlns:a14="http://schemas.microsoft.com/office/drawing/2010/main" val="0"/>
              </a:ext>
            </a:extLst>
          </a:blip>
          <a:srcRect l="56283" t="22543" r="26656" b="50357"/>
          <a:stretch/>
        </p:blipFill>
        <p:spPr>
          <a:xfrm>
            <a:off x="4302797" y="3692253"/>
            <a:ext cx="3591296" cy="2079347"/>
          </a:xfrm>
          <a:prstGeom prst="rect">
            <a:avLst/>
          </a:prstGeom>
        </p:spPr>
      </p:pic>
      <p:pic>
        <p:nvPicPr>
          <p:cNvPr id="10" name="Picture 9">
            <a:extLst>
              <a:ext uri="{FF2B5EF4-FFF2-40B4-BE49-F238E27FC236}">
                <a16:creationId xmlns:a16="http://schemas.microsoft.com/office/drawing/2014/main" id="{3C2128DA-FACB-56ED-F9A6-5A30FD4DA716}"/>
              </a:ext>
            </a:extLst>
          </p:cNvPr>
          <p:cNvPicPr>
            <a:picLocks noChangeAspect="1"/>
          </p:cNvPicPr>
          <p:nvPr/>
        </p:nvPicPr>
        <p:blipFill rotWithShape="1">
          <a:blip r:embed="rId3">
            <a:extLst>
              <a:ext uri="{28A0092B-C50C-407E-A947-70E740481C1C}">
                <a14:useLocalDpi xmlns:a14="http://schemas.microsoft.com/office/drawing/2010/main" val="0"/>
              </a:ext>
            </a:extLst>
          </a:blip>
          <a:srcRect l="38043" t="22543" r="44896" b="50357"/>
          <a:stretch/>
        </p:blipFill>
        <p:spPr>
          <a:xfrm>
            <a:off x="447801" y="3692253"/>
            <a:ext cx="3591297" cy="2079347"/>
          </a:xfrm>
          <a:prstGeom prst="rect">
            <a:avLst/>
          </a:prstGeom>
        </p:spPr>
      </p:pic>
      <p:sp>
        <p:nvSpPr>
          <p:cNvPr id="6" name="TextBox 5">
            <a:extLst>
              <a:ext uri="{FF2B5EF4-FFF2-40B4-BE49-F238E27FC236}">
                <a16:creationId xmlns:a16="http://schemas.microsoft.com/office/drawing/2014/main" id="{3D5315A1-2A88-BD1C-2C82-FFC116968989}"/>
              </a:ext>
            </a:extLst>
          </p:cNvPr>
          <p:cNvSpPr txBox="1"/>
          <p:nvPr/>
        </p:nvSpPr>
        <p:spPr>
          <a:xfrm>
            <a:off x="711341" y="3690594"/>
            <a:ext cx="3064216" cy="2095472"/>
          </a:xfrm>
          <a:prstGeom prst="rect">
            <a:avLst/>
          </a:prstGeom>
          <a:noFill/>
        </p:spPr>
        <p:txBody>
          <a:bodyPr wrap="square" lIns="144000" tIns="144000" rIns="144000" bIns="144000" rtlCol="0" anchor="ctr" anchorCtr="0">
            <a:noAutofit/>
          </a:bodyPr>
          <a:lstStyle/>
          <a:p>
            <a:pPr algn="ctr"/>
            <a:r>
              <a:rPr lang="en-US" sz="2000" b="1" dirty="0">
                <a:solidFill>
                  <a:schemeClr val="bg1"/>
                </a:solidFill>
              </a:rPr>
              <a:t>The problem may get worse, to get better</a:t>
            </a:r>
          </a:p>
        </p:txBody>
      </p:sp>
      <p:sp>
        <p:nvSpPr>
          <p:cNvPr id="7" name="TextBox 6">
            <a:extLst>
              <a:ext uri="{FF2B5EF4-FFF2-40B4-BE49-F238E27FC236}">
                <a16:creationId xmlns:a16="http://schemas.microsoft.com/office/drawing/2014/main" id="{23F38F25-AB14-1E1A-0131-AD5D9A6CF377}"/>
              </a:ext>
            </a:extLst>
          </p:cNvPr>
          <p:cNvSpPr txBox="1"/>
          <p:nvPr/>
        </p:nvSpPr>
        <p:spPr>
          <a:xfrm>
            <a:off x="4297907" y="3690595"/>
            <a:ext cx="3596186" cy="2095472"/>
          </a:xfrm>
          <a:prstGeom prst="rect">
            <a:avLst/>
          </a:prstGeom>
          <a:noFill/>
        </p:spPr>
        <p:txBody>
          <a:bodyPr wrap="square" lIns="144000" tIns="144000" rIns="144000" bIns="144000" rtlCol="0" anchor="ctr" anchorCtr="0">
            <a:noAutofit/>
          </a:bodyPr>
          <a:lstStyle/>
          <a:p>
            <a:pPr algn="ctr"/>
            <a:r>
              <a:rPr lang="en-US" sz="2000" b="1" dirty="0">
                <a:solidFill>
                  <a:schemeClr val="bg1"/>
                </a:solidFill>
              </a:rPr>
              <a:t>Long term, are private or commercial networks the right answer?</a:t>
            </a:r>
          </a:p>
        </p:txBody>
      </p:sp>
      <p:sp>
        <p:nvSpPr>
          <p:cNvPr id="8" name="TextBox 7">
            <a:extLst>
              <a:ext uri="{FF2B5EF4-FFF2-40B4-BE49-F238E27FC236}">
                <a16:creationId xmlns:a16="http://schemas.microsoft.com/office/drawing/2014/main" id="{1F91FF19-C460-C679-CCDD-22F498FA1298}"/>
              </a:ext>
            </a:extLst>
          </p:cNvPr>
          <p:cNvSpPr txBox="1"/>
          <p:nvPr/>
        </p:nvSpPr>
        <p:spPr>
          <a:xfrm>
            <a:off x="8287299" y="3673502"/>
            <a:ext cx="3322499" cy="2095473"/>
          </a:xfrm>
          <a:prstGeom prst="rect">
            <a:avLst/>
          </a:prstGeom>
          <a:noFill/>
        </p:spPr>
        <p:txBody>
          <a:bodyPr wrap="square" lIns="144000" tIns="144000" rIns="144000" bIns="144000" rtlCol="0" anchor="ctr" anchorCtr="0">
            <a:noAutofit/>
          </a:bodyPr>
          <a:lstStyle/>
          <a:p>
            <a:pPr algn="ctr"/>
            <a:r>
              <a:rPr lang="en-US" sz="2000" b="1" dirty="0">
                <a:solidFill>
                  <a:schemeClr val="bg1"/>
                </a:solidFill>
              </a:rPr>
              <a:t>It’s time to stop talking about collaborating and </a:t>
            </a:r>
            <a:r>
              <a:rPr lang="en-US" sz="2000" b="1">
                <a:solidFill>
                  <a:schemeClr val="bg1"/>
                </a:solidFill>
              </a:rPr>
              <a:t>start doing</a:t>
            </a:r>
            <a:endParaRPr lang="en-US" sz="2000" b="1" dirty="0">
              <a:solidFill>
                <a:schemeClr val="bg1"/>
              </a:solidFill>
            </a:endParaRPr>
          </a:p>
        </p:txBody>
      </p:sp>
      <p:sp>
        <p:nvSpPr>
          <p:cNvPr id="2" name="Title 1">
            <a:extLst>
              <a:ext uri="{FF2B5EF4-FFF2-40B4-BE49-F238E27FC236}">
                <a16:creationId xmlns:a16="http://schemas.microsoft.com/office/drawing/2014/main" id="{1625EFB2-EA6E-FBAA-FBA9-70D06889D5B9}"/>
              </a:ext>
            </a:extLst>
          </p:cNvPr>
          <p:cNvSpPr>
            <a:spLocks noGrp="1"/>
          </p:cNvSpPr>
          <p:nvPr>
            <p:ph type="title"/>
          </p:nvPr>
        </p:nvSpPr>
        <p:spPr/>
        <p:txBody>
          <a:bodyPr/>
          <a:lstStyle/>
          <a:p>
            <a:r>
              <a:rPr lang="en-US" dirty="0">
                <a:solidFill>
                  <a:schemeClr val="bg1"/>
                </a:solidFill>
              </a:rPr>
              <a:t>Small networks </a:t>
            </a:r>
            <a:r>
              <a:rPr lang="en-US" u="sng" dirty="0">
                <a:solidFill>
                  <a:schemeClr val="bg1"/>
                </a:solidFill>
              </a:rPr>
              <a:t>do</a:t>
            </a:r>
            <a:r>
              <a:rPr lang="en-US" dirty="0">
                <a:solidFill>
                  <a:schemeClr val="bg1"/>
                </a:solidFill>
              </a:rPr>
              <a:t> have a part to play in sustainability</a:t>
            </a:r>
          </a:p>
        </p:txBody>
      </p:sp>
    </p:spTree>
    <p:extLst>
      <p:ext uri="{BB962C8B-B14F-4D97-AF65-F5344CB8AC3E}">
        <p14:creationId xmlns:p14="http://schemas.microsoft.com/office/powerpoint/2010/main" val="52908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BT COLOURS">
      <a:dk1>
        <a:srgbClr val="000000"/>
      </a:dk1>
      <a:lt1>
        <a:srgbClr val="FFFFFF"/>
      </a:lt1>
      <a:dk2>
        <a:srgbClr val="000000"/>
      </a:dk2>
      <a:lt2>
        <a:srgbClr val="FFFFFF"/>
      </a:lt2>
      <a:accent1>
        <a:srgbClr val="5514B4"/>
      </a:accent1>
      <a:accent2>
        <a:srgbClr val="FF80FF"/>
      </a:accent2>
      <a:accent3>
        <a:srgbClr val="EA9999"/>
      </a:accent3>
      <a:accent4>
        <a:srgbClr val="1EC8E6"/>
      </a:accent4>
      <a:accent5>
        <a:srgbClr val="2A1C49"/>
      </a:accent5>
      <a:accent6>
        <a:srgbClr val="D9D9D9"/>
      </a:accent6>
      <a:hlink>
        <a:srgbClr val="5514B3"/>
      </a:hlink>
      <a:folHlink>
        <a:srgbClr val="5514B4"/>
      </a:folHlink>
    </a:clrScheme>
    <a:fontScheme name="BT 2022">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400">
          <a:gradFill>
            <a:gsLst>
              <a:gs pos="0">
                <a:schemeClr val="accent2"/>
              </a:gs>
              <a:gs pos="100000">
                <a:schemeClr val="accent4"/>
              </a:gs>
            </a:gsLst>
            <a:lin ang="5400000" scaled="1"/>
          </a:gra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1196</TotalTime>
  <Words>820</Words>
  <Application>Microsoft Office PowerPoint</Application>
  <PresentationFormat>Widescreen</PresentationFormat>
  <Paragraphs>108</Paragraphs>
  <Slides>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BT Curve</vt:lpstr>
      <vt:lpstr>Calibri</vt:lpstr>
      <vt:lpstr>Century Gothic</vt:lpstr>
      <vt:lpstr>Courier New</vt:lpstr>
      <vt:lpstr>Symbol</vt:lpstr>
      <vt:lpstr>Custom Design</vt:lpstr>
      <vt:lpstr>The role of small network models for sustainability</vt:lpstr>
      <vt:lpstr>Working with mobile network operators (MNOs)</vt:lpstr>
      <vt:lpstr>What is a small network?</vt:lpstr>
      <vt:lpstr>How do they help sustainability?</vt:lpstr>
      <vt:lpstr>But…</vt:lpstr>
      <vt:lpstr>Looking beyond architecture sustainability…</vt:lpstr>
      <vt:lpstr>We can be even better</vt:lpstr>
      <vt:lpstr>Small networks do have a part to play in sustainability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BT PowerPoint presentation template</dc:title>
  <dc:creator>James Winkley</dc:creator>
  <cp:lastModifiedBy>Alex Elwart</cp:lastModifiedBy>
  <cp:revision>39</cp:revision>
  <dcterms:created xsi:type="dcterms:W3CDTF">2022-05-04T14:40:30Z</dcterms:created>
  <dcterms:modified xsi:type="dcterms:W3CDTF">2023-05-23T09:48:27Z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5818d02-8d25-4bb9-b27c-e4db64670887_Enabled">
    <vt:lpwstr>true</vt:lpwstr>
  </property>
  <property fmtid="{D5CDD505-2E9C-101B-9397-08002B2CF9AE}" pid="3" name="MSIP_Label_55818d02-8d25-4bb9-b27c-e4db64670887_SetDate">
    <vt:lpwstr>2022-05-16T08:12:19Z</vt:lpwstr>
  </property>
  <property fmtid="{D5CDD505-2E9C-101B-9397-08002B2CF9AE}" pid="4" name="MSIP_Label_55818d02-8d25-4bb9-b27c-e4db64670887_Method">
    <vt:lpwstr>Standard</vt:lpwstr>
  </property>
  <property fmtid="{D5CDD505-2E9C-101B-9397-08002B2CF9AE}" pid="5" name="MSIP_Label_55818d02-8d25-4bb9-b27c-e4db64670887_Name">
    <vt:lpwstr>55818d02-8d25-4bb9-b27c-e4db64670887</vt:lpwstr>
  </property>
  <property fmtid="{D5CDD505-2E9C-101B-9397-08002B2CF9AE}" pid="6" name="MSIP_Label_55818d02-8d25-4bb9-b27c-e4db64670887_SiteId">
    <vt:lpwstr>a7f35688-9c00-4d5e-ba41-29f146377ab0</vt:lpwstr>
  </property>
  <property fmtid="{D5CDD505-2E9C-101B-9397-08002B2CF9AE}" pid="7" name="MSIP_Label_55818d02-8d25-4bb9-b27c-e4db64670887_ActionId">
    <vt:lpwstr>1a79787c-4beb-459f-9c8a-a034ebf3e6b3</vt:lpwstr>
  </property>
  <property fmtid="{D5CDD505-2E9C-101B-9397-08002B2CF9AE}" pid="8" name="MSIP_Label_55818d02-8d25-4bb9-b27c-e4db64670887_ContentBits">
    <vt:lpwstr>0</vt:lpwstr>
  </property>
</Properties>
</file>