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329" r:id="rId3"/>
    <p:sldId id="553" r:id="rId4"/>
    <p:sldId id="562" r:id="rId5"/>
    <p:sldId id="558" r:id="rId6"/>
    <p:sldId id="559" r:id="rId7"/>
    <p:sldId id="560" r:id="rId8"/>
    <p:sldId id="563" r:id="rId9"/>
    <p:sldId id="564" r:id="rId10"/>
    <p:sldId id="555" r:id="rId11"/>
    <p:sldId id="556" r:id="rId12"/>
    <p:sldId id="566" r:id="rId13"/>
    <p:sldId id="567" r:id="rId14"/>
    <p:sldId id="568" r:id="rId15"/>
    <p:sldId id="570" r:id="rId16"/>
    <p:sldId id="571" r:id="rId17"/>
    <p:sldId id="572" r:id="rId18"/>
    <p:sldId id="33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5DD7F3-6BA7-4DDF-BEDA-CAC8E14F7A8E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E5F4E-63C7-41F7-A231-B47884F23A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13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30193B-564F-4854-8A52-728F3FB19C8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281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30193B-564F-4854-8A52-728F3FB19C8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7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596ECD-5B44-9A1B-07B9-AC849A5DEA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25851A-BB09-D370-A58C-833A79E8D6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F0912B-5673-7120-4058-DB7B07A65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8556-E491-4FA9-9480-D0968176CCE0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7D424F-E5ED-3D23-6759-FC48A2A37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F6ABCF-B757-CE91-7257-BAF1F74BD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F25D9-0FE6-45F9-9033-F841E9E146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816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ECA7C-98CC-0379-346D-951377CBC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078F23-198B-3315-A3C4-1ED8E9C37F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66DEA-9D57-E5AB-65CE-7FA218ECC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8556-E491-4FA9-9480-D0968176CCE0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B4C20-4D78-1A4A-9293-C7068C4F3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A3CCB1-41EB-D9E9-67E4-ECACFC6E5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F25D9-0FE6-45F9-9033-F841E9E146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6955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563D78-6F64-E0C9-CE5D-A2C2C6FF7E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B33914-A010-E07A-B708-8400056FD0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57D07B-A6B4-0CDE-0DC9-8F167DF4A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8556-E491-4FA9-9480-D0968176CCE0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8AC44-29EA-21B5-6CF2-0A809D76F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86CC30-008D-482F-2CD8-291DAA08B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F25D9-0FE6-45F9-9033-F841E9E146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916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48144"/>
            <a:ext cx="9187005" cy="5334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84331" y="748144"/>
            <a:ext cx="2907669" cy="5334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76758" y="1298448"/>
            <a:ext cx="7764562" cy="325526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5400" spc="-100" baseline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dirty="0"/>
              <a:t>Click to edit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71772" y="4670246"/>
            <a:ext cx="7765200" cy="914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 b="0" i="0" cap="none" spc="0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GB" dirty="0"/>
              <a:t>Click to edit subtitle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0C8362-75A2-B043-803F-B00CB3B1A7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2873" y="1202258"/>
            <a:ext cx="2030585" cy="122229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3265504-B4FB-904F-AB3A-B2B71C55B153}"/>
              </a:ext>
            </a:extLst>
          </p:cNvPr>
          <p:cNvSpPr/>
          <p:nvPr userDrawn="1"/>
        </p:nvSpPr>
        <p:spPr>
          <a:xfrm rot="5400000">
            <a:off x="6573676" y="3343744"/>
            <a:ext cx="53352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b="0" i="0" noProof="0">
              <a:latin typeface="Roboto" panose="020000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6DCC649-B8D6-CE4A-88F1-AFA218529A19}"/>
              </a:ext>
            </a:extLst>
          </p:cNvPr>
          <p:cNvSpPr/>
          <p:nvPr userDrawn="1"/>
        </p:nvSpPr>
        <p:spPr>
          <a:xfrm>
            <a:off x="-9516" y="6852652"/>
            <a:ext cx="12204000" cy="57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b="0" i="0" noProof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530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221045"/>
            <a:ext cx="11328000" cy="4679250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en-GB" noProof="0" dirty="0"/>
              <a:t>Click to edit Master text styles</a:t>
            </a:r>
          </a:p>
          <a:p>
            <a:pPr lvl="1" rtl="0"/>
            <a:r>
              <a:rPr lang="en-GB" noProof="0" dirty="0"/>
              <a:t>Second level</a:t>
            </a:r>
          </a:p>
          <a:p>
            <a:pPr lvl="2" rtl="0"/>
            <a:r>
              <a:rPr lang="en-GB" noProof="0" dirty="0"/>
              <a:t>Third level</a:t>
            </a:r>
          </a:p>
          <a:p>
            <a:pPr lvl="3" rtl="0"/>
            <a:r>
              <a:rPr lang="en-GB" noProof="0" dirty="0"/>
              <a:t>Fourth level</a:t>
            </a:r>
          </a:p>
          <a:p>
            <a:pPr lvl="4" rtl="0"/>
            <a:r>
              <a:rPr lang="en-GB" noProof="0" dirty="0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A0A615-1432-F24E-9EF9-B5606EF27153}"/>
              </a:ext>
            </a:extLst>
          </p:cNvPr>
          <p:cNvSpPr txBox="1"/>
          <p:nvPr userDrawn="1"/>
        </p:nvSpPr>
        <p:spPr>
          <a:xfrm>
            <a:off x="6388100" y="6680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0" i="0">
              <a:latin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53AF34-5FDF-8B45-8608-0BECFB228BC2}"/>
              </a:ext>
            </a:extLst>
          </p:cNvPr>
          <p:cNvSpPr txBox="1"/>
          <p:nvPr userDrawn="1"/>
        </p:nvSpPr>
        <p:spPr>
          <a:xfrm>
            <a:off x="11807687" y="6308035"/>
            <a:ext cx="304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0" i="0">
              <a:latin typeface="Roboto" panose="02000000000000000000" pitchFamily="2" charset="0"/>
            </a:endParaRPr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830A346E-56CC-BF48-9D9D-350D0F9AF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F210DA8-C9A9-0040-87BD-03D21FD8F3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7999" y="6311759"/>
            <a:ext cx="586909" cy="338554"/>
          </a:xfrm>
          <a:prstGeom prst="rect">
            <a:avLst/>
          </a:prstGeom>
        </p:spPr>
        <p:txBody>
          <a:bodyPr/>
          <a:lstStyle>
            <a:lvl1pPr>
              <a:defRPr sz="1600" b="0" i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75E8276-51C2-1F41-9EB2-7EF324889F2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2022 Picocom</a:t>
            </a:r>
          </a:p>
        </p:txBody>
      </p:sp>
    </p:spTree>
    <p:extLst>
      <p:ext uri="{BB962C8B-B14F-4D97-AF65-F5344CB8AC3E}">
        <p14:creationId xmlns:p14="http://schemas.microsoft.com/office/powerpoint/2010/main" val="3979873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 lIns="0" tIns="0" rIns="0" bIns="0" rtlCol="0" anchor="ctr">
            <a:noAutofit/>
          </a:bodyPr>
          <a:lstStyle>
            <a:lvl1pPr>
              <a:defRPr lang="en-GB" noProof="0"/>
            </a:lvl1pPr>
          </a:lstStyle>
          <a:p>
            <a:pPr lvl="0"/>
            <a:r>
              <a:rPr lang="en-GB" noProof="0" dirty="0"/>
              <a:t>Click to edit page 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64DAA7D-E930-5440-B814-68DACD9662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7999" y="6311759"/>
            <a:ext cx="586909" cy="338554"/>
          </a:xfrm>
          <a:prstGeom prst="rect">
            <a:avLst/>
          </a:prstGeom>
        </p:spPr>
        <p:txBody>
          <a:bodyPr/>
          <a:lstStyle>
            <a:lvl1pPr>
              <a:defRPr sz="1600" b="0" i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5205B6-9EB5-1D4C-AF1B-3A2B3C18F0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2022 Picocom</a:t>
            </a:r>
          </a:p>
        </p:txBody>
      </p:sp>
    </p:spTree>
    <p:extLst>
      <p:ext uri="{BB962C8B-B14F-4D97-AF65-F5344CB8AC3E}">
        <p14:creationId xmlns:p14="http://schemas.microsoft.com/office/powerpoint/2010/main" val="11617572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b="0" i="0">
                <a:latin typeface="Roboto" panose="02000000000000000000" pitchFamily="2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en-GB" noProof="0"/>
              <a:t>Insert or Drag &amp; Drop your photo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0" y="5497942"/>
            <a:ext cx="5664000" cy="565899"/>
          </a:xfrm>
          <a:solidFill>
            <a:schemeClr val="tx1"/>
          </a:solidFill>
        </p:spPr>
        <p:txBody>
          <a:bodyPr wrap="none" lIns="180000" tIns="180000" rIns="180000" bIns="180000" rtlCol="0" anchor="ctr">
            <a:norm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n-GB" noProof="0" dirty="0"/>
              <a:t>Enter your photo caption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F8E7C83-06D7-4C5B-85B7-0E5713B4F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GB" noProof="0" dirty="0"/>
              <a:t>Click to edit Master title style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ABDDF87-2A38-AA4C-8216-5942B2C911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7999" y="6311759"/>
            <a:ext cx="586909" cy="338554"/>
          </a:xfrm>
          <a:prstGeom prst="rect">
            <a:avLst/>
          </a:prstGeom>
        </p:spPr>
        <p:txBody>
          <a:bodyPr/>
          <a:lstStyle>
            <a:lvl1pPr>
              <a:defRPr sz="1600" b="0" i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6CC885-B6FD-DC4A-BAB0-1D6AD9A61E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© 2022 Picocom</a:t>
            </a:r>
          </a:p>
        </p:txBody>
      </p:sp>
    </p:spTree>
    <p:extLst>
      <p:ext uri="{BB962C8B-B14F-4D97-AF65-F5344CB8AC3E}">
        <p14:creationId xmlns:p14="http://schemas.microsoft.com/office/powerpoint/2010/main" val="2360693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3EAB57-F671-2C4A-9673-EB78B93FB4C8}"/>
              </a:ext>
            </a:extLst>
          </p:cNvPr>
          <p:cNvSpPr/>
          <p:nvPr userDrawn="1"/>
        </p:nvSpPr>
        <p:spPr>
          <a:xfrm>
            <a:off x="-9587" y="1664"/>
            <a:ext cx="1220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Roboto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8451492" y="3831714"/>
            <a:ext cx="3733800" cy="114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b="0" i="0" noProof="0">
              <a:latin typeface="Roboto" panose="02000000000000000000" pitchFamily="2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5ED9E30-2F70-E24A-8B06-E930C7FE09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62392" y="1755143"/>
            <a:ext cx="2725416" cy="164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07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4420D-E3CD-D0EB-78E0-4B8EA6C82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1792E5-F7E9-EF12-10EE-448B8AA4DF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AED203-F2DF-02BD-E254-749B8F197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8556-E491-4FA9-9480-D0968176CCE0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23DAB-4E3E-4AE9-D6CA-E9EEDC9A1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3DF65D-82DA-96D5-890E-8BE189E4D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F25D9-0FE6-45F9-9033-F841E9E146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029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C4E6A-9EB4-C817-76D0-3EC552FE5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4B9AD8-3F29-4E3D-97AE-946ADE5D6A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CA5623-5D70-D4B5-7DA9-F58FA7148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8556-E491-4FA9-9480-D0968176CCE0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6419F-3092-6C34-1CC6-49758F6A2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EE0EE-41EE-1A46-921A-5593914A3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F25D9-0FE6-45F9-9033-F841E9E146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7021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B579F-9836-D745-43B8-EA89C0231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35DE8-E0DE-CF9C-022C-88C3A776A9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915932-667F-7B70-1430-5809686091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47F15C-5C65-12FC-E1D5-1B71D1455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8556-E491-4FA9-9480-D0968176CCE0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F17AEF-453D-8618-96AD-FB550F9CF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4BFC15-BE78-7A81-94E2-5C4CAF40D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F25D9-0FE6-45F9-9033-F841E9E146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5863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ED040-2072-8179-5BA0-4E8109324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49F848-4688-DE65-39D0-03FEDE5D47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7E0F9F-4840-4ABE-8668-F2801688F8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FC95D5-CB99-EDEC-0E23-5A1AD3FAC5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143B60-1E9F-30FE-2D89-001365995A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DF243C-B894-E662-FA49-626A043EC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8556-E491-4FA9-9480-D0968176CCE0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910CBA-D0C6-DDF9-5FFC-AC0EA03C6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1183F6-BF2D-B68B-0940-78C9879C9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F25D9-0FE6-45F9-9033-F841E9E146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15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01EA4-27B5-5E5E-C574-57B1520D1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47C5BC-871C-7510-06D6-AB5D80366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8556-E491-4FA9-9480-D0968176CCE0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FC56A3-4F89-5DC6-3771-F1DB09D1F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2AA66D-06CF-9550-2798-5D45D9807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F25D9-0FE6-45F9-9033-F841E9E146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7240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486A2B-5740-8451-5E00-1371282D2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8556-E491-4FA9-9480-D0968176CCE0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77FF73-7A81-9BA5-817C-E5D9DB4F0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DCFB68-B2F7-2A0F-A922-D357B2369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F25D9-0FE6-45F9-9033-F841E9E146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4192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CD90F-5296-869D-4F2B-16994F5CB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05684-E2B0-3469-4D7A-FCCCAEFD4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6CF480-F1AA-8594-46F2-75297D6D07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E716E-B051-8693-F62B-F760F8597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8556-E491-4FA9-9480-D0968176CCE0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43F7DB-D490-8DA3-AEE7-DD1A7BB81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620CF6-08A7-A08B-30E4-DE80E53E6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F25D9-0FE6-45F9-9033-F841E9E146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6101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3BAD1-EA2C-C1A9-1618-13B735EC7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6BB716-481B-FC0C-CC69-BCC84C4B87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FFD1CA-9A55-5E3A-D2A5-3BEF3DD13E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7E147B-F36A-E963-F888-DB0D38A6F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8556-E491-4FA9-9480-D0968176CCE0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C341A0-54B0-960A-6276-243B1C7DD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EEC914-DB72-49AE-83B6-84CC23E95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F25D9-0FE6-45F9-9033-F841E9E146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0830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EFA6F8-8315-0EA8-D92F-F712E1DB5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23CEC7-5CB8-3938-C472-22056DA441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D4646-D3CD-9A33-BC7C-91D883933C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F8556-E491-4FA9-9480-D0968176CCE0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C019E1-69FA-CF49-FB61-B7F15F9DB5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90768A-477D-0AE7-259D-9ADB7D635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F25D9-0FE6-45F9-9033-F841E9E146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2422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8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rtl="0"/>
            <a:r>
              <a:rPr lang="en-GB" noProof="0" dirty="0"/>
              <a:t>Click to edit page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207190"/>
            <a:ext cx="11328000" cy="4679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en-GB" noProof="0" dirty="0"/>
              <a:t>Click to edit Master text styles</a:t>
            </a:r>
          </a:p>
          <a:p>
            <a:pPr lvl="1" rtl="0"/>
            <a:r>
              <a:rPr lang="en-GB" noProof="0" dirty="0"/>
              <a:t>Second level</a:t>
            </a:r>
          </a:p>
          <a:p>
            <a:pPr lvl="2" rtl="0"/>
            <a:r>
              <a:rPr lang="en-GB" noProof="0" dirty="0"/>
              <a:t>Third level</a:t>
            </a:r>
          </a:p>
          <a:p>
            <a:pPr lvl="3" rtl="0"/>
            <a:r>
              <a:rPr lang="en-GB" noProof="0" dirty="0"/>
              <a:t>Fourth level</a:t>
            </a:r>
          </a:p>
          <a:p>
            <a:pPr lvl="4" rtl="0"/>
            <a:r>
              <a:rPr lang="en-GB" noProof="0" dirty="0"/>
              <a:t>Fifth level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CF0314DA-7E32-3F49-A083-E754B57D06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7999" y="6297904"/>
            <a:ext cx="586909" cy="338554"/>
          </a:xfrm>
          <a:prstGeom prst="rect">
            <a:avLst/>
          </a:prstGeom>
        </p:spPr>
        <p:txBody>
          <a:bodyPr anchor="ctr"/>
          <a:lstStyle>
            <a:lvl1pPr>
              <a:defRPr sz="1200" b="0" i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46C9A97A-2009-604E-9E5F-980A675D074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7825" y="420929"/>
            <a:ext cx="457904" cy="457904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C195BD3-22A4-8745-A1F8-64B1AB88B1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2000" y="628461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© 2022 Picocom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86CC3F-C07B-A646-95F3-80EB9C0DC037}"/>
              </a:ext>
            </a:extLst>
          </p:cNvPr>
          <p:cNvSpPr/>
          <p:nvPr userDrawn="1"/>
        </p:nvSpPr>
        <p:spPr>
          <a:xfrm>
            <a:off x="-9516" y="6852652"/>
            <a:ext cx="12204000" cy="57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b="0" i="0" noProof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818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spc="-15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Tx/>
        <a:buBlip>
          <a:blip r:embed="rId8"/>
        </a:buBlip>
        <a:defRPr sz="2000" b="0" i="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Tx/>
        <a:buBlip>
          <a:blip r:embed="rId8"/>
        </a:buBlip>
        <a:defRPr sz="1800" b="0" i="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Tx/>
        <a:buBlip>
          <a:blip r:embed="rId8"/>
        </a:buBlip>
        <a:defRPr sz="1600" b="0" i="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Tx/>
        <a:buBlip>
          <a:blip r:embed="rId8"/>
        </a:buBlip>
        <a:defRPr sz="1600" b="0" i="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Tx/>
        <a:buBlip>
          <a:blip r:embed="rId8"/>
        </a:buBlip>
        <a:defRPr sz="1600" b="0" i="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2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image" Target="../media/image11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11" Type="http://schemas.openxmlformats.org/officeDocument/2006/relationships/image" Target="../media/image19.jpeg"/><Relationship Id="rId5" Type="http://schemas.openxmlformats.org/officeDocument/2006/relationships/image" Target="../media/image8.jpeg"/><Relationship Id="rId15" Type="http://schemas.openxmlformats.org/officeDocument/2006/relationships/image" Target="../media/image7.png"/><Relationship Id="rId10" Type="http://schemas.openxmlformats.org/officeDocument/2006/relationships/image" Target="../media/image18.emf"/><Relationship Id="rId4" Type="http://schemas.openxmlformats.org/officeDocument/2006/relationships/image" Target="../media/image13.jpeg"/><Relationship Id="rId9" Type="http://schemas.openxmlformats.org/officeDocument/2006/relationships/image" Target="../media/image17.jpeg"/><Relationship Id="rId1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DF0AAD8-D0B4-484C-B147-F3210773CD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1509"/>
          <a:stretch/>
        </p:blipFill>
        <p:spPr>
          <a:xfrm>
            <a:off x="-14468" y="1"/>
            <a:ext cx="1220646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8BAA0C-1874-E94E-B56B-009EB4993C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759" y="1937706"/>
            <a:ext cx="5990260" cy="1976748"/>
          </a:xfrm>
          <a:solidFill>
            <a:schemeClr val="tx1">
              <a:alpha val="70000"/>
            </a:schemeClr>
          </a:solidFill>
        </p:spPr>
        <p:txBody>
          <a:bodyPr lIns="180000" rIns="180000">
            <a:noAutofit/>
          </a:bodyPr>
          <a:lstStyle/>
          <a:p>
            <a:r>
              <a:rPr lang="en-GB" sz="4400" dirty="0"/>
              <a:t>The Roadmap to 2030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3F2B99-DB50-114C-8027-56D6CBB24B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1772" y="4033248"/>
            <a:ext cx="5990261" cy="989774"/>
          </a:xfrm>
          <a:solidFill>
            <a:srgbClr val="4F7B8A"/>
          </a:solidFill>
        </p:spPr>
        <p:txBody>
          <a:bodyPr lIns="180000">
            <a:no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Peter Claydon</a:t>
            </a:r>
          </a:p>
          <a:p>
            <a:r>
              <a:rPr lang="en-US" sz="1400" dirty="0"/>
              <a:t>President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8DE50D7A-1489-F6A2-5C06-D00D91FAFDEA}"/>
              </a:ext>
            </a:extLst>
          </p:cNvPr>
          <p:cNvSpPr txBox="1">
            <a:spLocks/>
          </p:cNvSpPr>
          <p:nvPr/>
        </p:nvSpPr>
        <p:spPr>
          <a:xfrm>
            <a:off x="443220" y="6323889"/>
            <a:ext cx="4114800" cy="365125"/>
          </a:xfrm>
          <a:prstGeom prst="rect">
            <a:avLst/>
          </a:prstGeom>
        </p:spPr>
        <p:txBody>
          <a:bodyPr/>
          <a:lstStyle>
            <a:defPPr rtl="0"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© 2023 Picocom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BF4D8B-EA92-3549-818A-C3E2A19ABB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0672" y="259325"/>
            <a:ext cx="896400" cy="89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7895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97498-0236-039A-58BB-C980D2A4B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SCF “fronthaul calculator” example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AD268B-9347-11BF-6A9D-EA5580AEBC5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© 2023 Picocom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9D6CE404-B403-5660-2A71-7186C5F5D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580" y="1302436"/>
            <a:ext cx="9253537" cy="461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CD43996-4D36-F409-9714-BA762790F273}"/>
              </a:ext>
            </a:extLst>
          </p:cNvPr>
          <p:cNvCxnSpPr>
            <a:cxnSpLocks/>
          </p:cNvCxnSpPr>
          <p:nvPr/>
        </p:nvCxnSpPr>
        <p:spPr>
          <a:xfrm>
            <a:off x="2032200" y="1740024"/>
            <a:ext cx="814161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0E4D5A3-AA2B-AF7C-931A-CD2D778EF72A}"/>
              </a:ext>
            </a:extLst>
          </p:cNvPr>
          <p:cNvCxnSpPr>
            <a:cxnSpLocks/>
          </p:cNvCxnSpPr>
          <p:nvPr/>
        </p:nvCxnSpPr>
        <p:spPr>
          <a:xfrm>
            <a:off x="2032200" y="3267693"/>
            <a:ext cx="6768708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9C7A3F1-AA02-75AE-6669-C2D1AF41EBB1}"/>
              </a:ext>
            </a:extLst>
          </p:cNvPr>
          <p:cNvCxnSpPr>
            <a:cxnSpLocks/>
          </p:cNvCxnSpPr>
          <p:nvPr/>
        </p:nvCxnSpPr>
        <p:spPr>
          <a:xfrm>
            <a:off x="2032200" y="3755965"/>
            <a:ext cx="536682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05362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EC1629-FFEB-6F3C-A382-563A67BFD3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© 2023 Picocom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CA25227-93CE-041A-A6B6-8DD55B655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607" y="810087"/>
            <a:ext cx="5106202" cy="199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963AF5DD-1822-7134-8A6E-5C4AD2A2B1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235" y="2646759"/>
            <a:ext cx="5082574" cy="1985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40EEF060-7F2D-DD2A-7DDD-DD4D63F0C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058" y="4482233"/>
            <a:ext cx="4976044" cy="194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8D19634-1C94-AD7A-0045-2C1B02984D71}"/>
              </a:ext>
            </a:extLst>
          </p:cNvPr>
          <p:cNvSpPr/>
          <p:nvPr/>
        </p:nvSpPr>
        <p:spPr>
          <a:xfrm>
            <a:off x="1819351" y="2805627"/>
            <a:ext cx="3101313" cy="1677536"/>
          </a:xfrm>
          <a:prstGeom prst="roundRect">
            <a:avLst/>
          </a:prstGeom>
          <a:noFill/>
          <a:ln w="254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7C4CF2-C2DC-B854-5897-EE6FDDBB6B81}"/>
              </a:ext>
            </a:extLst>
          </p:cNvPr>
          <p:cNvSpPr/>
          <p:nvPr/>
        </p:nvSpPr>
        <p:spPr>
          <a:xfrm>
            <a:off x="1819351" y="4615348"/>
            <a:ext cx="3379388" cy="1677536"/>
          </a:xfrm>
          <a:prstGeom prst="roundRect">
            <a:avLst/>
          </a:prstGeom>
          <a:noFill/>
          <a:ln w="254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625A15-8EAE-9D0B-0EB3-29F374F78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many units?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A20D94-B9AB-49D0-0388-661389B655EB}"/>
              </a:ext>
            </a:extLst>
          </p:cNvPr>
          <p:cNvSpPr txBox="1"/>
          <p:nvPr/>
        </p:nvSpPr>
        <p:spPr>
          <a:xfrm>
            <a:off x="432000" y="1677599"/>
            <a:ext cx="10855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Split 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AF95CC-F73B-901C-0187-1CE44EAA3C99}"/>
              </a:ext>
            </a:extLst>
          </p:cNvPr>
          <p:cNvSpPr txBox="1"/>
          <p:nvPr/>
        </p:nvSpPr>
        <p:spPr>
          <a:xfrm>
            <a:off x="432000" y="3399310"/>
            <a:ext cx="10855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Split 6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C15201-8ADE-A43D-FB75-8DCB69DBC7F6}"/>
              </a:ext>
            </a:extLst>
          </p:cNvPr>
          <p:cNvSpPr txBox="1"/>
          <p:nvPr/>
        </p:nvSpPr>
        <p:spPr>
          <a:xfrm>
            <a:off x="432000" y="5235439"/>
            <a:ext cx="1298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Split 7.2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65019D2-23EE-8594-3528-58B283A78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123" y="1102104"/>
            <a:ext cx="3366258" cy="167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C4A2254-5932-1037-97A4-92CDCDAF1F3D}"/>
              </a:ext>
            </a:extLst>
          </p:cNvPr>
          <p:cNvCxnSpPr>
            <a:cxnSpLocks/>
          </p:cNvCxnSpPr>
          <p:nvPr/>
        </p:nvCxnSpPr>
        <p:spPr>
          <a:xfrm>
            <a:off x="7920346" y="1985284"/>
            <a:ext cx="931046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>
            <a:extLst>
              <a:ext uri="{FF2B5EF4-FFF2-40B4-BE49-F238E27FC236}">
                <a16:creationId xmlns:a16="http://schemas.microsoft.com/office/drawing/2014/main" id="{A77DFD8C-DC5A-4D48-DBE9-96EFBA5C16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123" y="2827708"/>
            <a:ext cx="3366258" cy="167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BEC8C092-DB64-A0C2-E827-1C24BDE245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123" y="4743349"/>
            <a:ext cx="3366258" cy="167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5DCF229-7C41-D15B-776D-0EE392D43A9C}"/>
              </a:ext>
            </a:extLst>
          </p:cNvPr>
          <p:cNvCxnSpPr>
            <a:cxnSpLocks/>
          </p:cNvCxnSpPr>
          <p:nvPr/>
        </p:nvCxnSpPr>
        <p:spPr>
          <a:xfrm>
            <a:off x="7920346" y="3541503"/>
            <a:ext cx="243269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B1248E-81C2-69AF-BE4A-2E82CE5CCAC1}"/>
              </a:ext>
            </a:extLst>
          </p:cNvPr>
          <p:cNvCxnSpPr>
            <a:cxnSpLocks/>
          </p:cNvCxnSpPr>
          <p:nvPr/>
        </p:nvCxnSpPr>
        <p:spPr>
          <a:xfrm>
            <a:off x="7920346" y="4908023"/>
            <a:ext cx="2936707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348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CDFBD-7C3B-3452-8A79-73E53E4F9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 – carrier aggregation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2AA324-5454-96CA-03D1-4B4887F9ACD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© 2023 Picocom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69EE124-43FC-49F2-8D04-F7763E931AC2}"/>
              </a:ext>
            </a:extLst>
          </p:cNvPr>
          <p:cNvSpPr/>
          <p:nvPr/>
        </p:nvSpPr>
        <p:spPr>
          <a:xfrm>
            <a:off x="2636282" y="2807950"/>
            <a:ext cx="764961" cy="260119"/>
          </a:xfrm>
          <a:prstGeom prst="roundRect">
            <a:avLst>
              <a:gd name="adj" fmla="val 334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65B59D2-0A6C-5A1A-08AF-001936379E37}"/>
              </a:ext>
            </a:extLst>
          </p:cNvPr>
          <p:cNvCxnSpPr>
            <a:cxnSpLocks/>
          </p:cNvCxnSpPr>
          <p:nvPr/>
        </p:nvCxnSpPr>
        <p:spPr>
          <a:xfrm flipH="1">
            <a:off x="2210540" y="2645504"/>
            <a:ext cx="2676415" cy="0"/>
          </a:xfrm>
          <a:prstGeom prst="straightConnector1">
            <a:avLst/>
          </a:prstGeom>
          <a:ln w="22225"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4C1B430-889F-54B8-1DBC-17A836E8AF63}"/>
              </a:ext>
            </a:extLst>
          </p:cNvPr>
          <p:cNvCxnSpPr>
            <a:cxnSpLocks/>
          </p:cNvCxnSpPr>
          <p:nvPr/>
        </p:nvCxnSpPr>
        <p:spPr>
          <a:xfrm>
            <a:off x="8001385" y="2645504"/>
            <a:ext cx="2705085" cy="0"/>
          </a:xfrm>
          <a:prstGeom prst="straightConnector1">
            <a:avLst/>
          </a:prstGeom>
          <a:ln w="22225"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FB6C940-F156-F9A3-6F64-B6215FB0D0BC}"/>
              </a:ext>
            </a:extLst>
          </p:cNvPr>
          <p:cNvSpPr txBox="1"/>
          <p:nvPr/>
        </p:nvSpPr>
        <p:spPr>
          <a:xfrm>
            <a:off x="4994519" y="2446084"/>
            <a:ext cx="28714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400 MHz Instantaneous B/W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1ADC629-AAC0-2CA0-EF59-719183FE713E}"/>
              </a:ext>
            </a:extLst>
          </p:cNvPr>
          <p:cNvCxnSpPr>
            <a:cxnSpLocks/>
          </p:cNvCxnSpPr>
          <p:nvPr/>
        </p:nvCxnSpPr>
        <p:spPr>
          <a:xfrm flipV="1">
            <a:off x="2272843" y="2335171"/>
            <a:ext cx="0" cy="182919"/>
          </a:xfrm>
          <a:prstGeom prst="straightConnector1">
            <a:avLst/>
          </a:prstGeom>
          <a:ln w="22225">
            <a:headEnd type="none" w="med" len="lg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44F0483-4B79-A9DF-7F7A-D05908B04434}"/>
              </a:ext>
            </a:extLst>
          </p:cNvPr>
          <p:cNvSpPr txBox="1"/>
          <p:nvPr/>
        </p:nvSpPr>
        <p:spPr>
          <a:xfrm>
            <a:off x="1598141" y="1969879"/>
            <a:ext cx="1439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3,400 MHz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EB6C8EA-EEF0-820E-8EE9-C9E0B48EDB4B}"/>
              </a:ext>
            </a:extLst>
          </p:cNvPr>
          <p:cNvCxnSpPr>
            <a:cxnSpLocks/>
          </p:cNvCxnSpPr>
          <p:nvPr/>
        </p:nvCxnSpPr>
        <p:spPr>
          <a:xfrm flipV="1">
            <a:off x="10637550" y="2335171"/>
            <a:ext cx="0" cy="182919"/>
          </a:xfrm>
          <a:prstGeom prst="straightConnector1">
            <a:avLst/>
          </a:prstGeom>
          <a:ln w="22225">
            <a:headEnd type="none" w="med" len="lg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86D593B-DB4B-513F-A8D1-3A7B75EA0BE4}"/>
              </a:ext>
            </a:extLst>
          </p:cNvPr>
          <p:cNvSpPr txBox="1"/>
          <p:nvPr/>
        </p:nvSpPr>
        <p:spPr>
          <a:xfrm>
            <a:off x="2531934" y="2772919"/>
            <a:ext cx="9747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20 MHz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4812B7E-B887-8BD9-C62C-357355EF92AE}"/>
              </a:ext>
            </a:extLst>
          </p:cNvPr>
          <p:cNvSpPr/>
          <p:nvPr/>
        </p:nvSpPr>
        <p:spPr>
          <a:xfrm>
            <a:off x="6970628" y="2807950"/>
            <a:ext cx="1178588" cy="260119"/>
          </a:xfrm>
          <a:prstGeom prst="roundRect">
            <a:avLst>
              <a:gd name="adj" fmla="val 334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C8BFB1-BE90-BB48-6959-7F35E2271990}"/>
              </a:ext>
            </a:extLst>
          </p:cNvPr>
          <p:cNvSpPr txBox="1"/>
          <p:nvPr/>
        </p:nvSpPr>
        <p:spPr>
          <a:xfrm>
            <a:off x="6752856" y="2772919"/>
            <a:ext cx="15017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40 MHz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29DAB9A-D3E9-9560-F29C-ECD4BC703752}"/>
              </a:ext>
            </a:extLst>
          </p:cNvPr>
          <p:cNvSpPr txBox="1"/>
          <p:nvPr/>
        </p:nvSpPr>
        <p:spPr>
          <a:xfrm>
            <a:off x="595812" y="2681579"/>
            <a:ext cx="1439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Single MNO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8217731-3477-B0D4-E32F-8365138BA6E5}"/>
              </a:ext>
            </a:extLst>
          </p:cNvPr>
          <p:cNvSpPr/>
          <p:nvPr/>
        </p:nvSpPr>
        <p:spPr>
          <a:xfrm>
            <a:off x="2636282" y="3274047"/>
            <a:ext cx="764961" cy="260119"/>
          </a:xfrm>
          <a:prstGeom prst="roundRect">
            <a:avLst>
              <a:gd name="adj" fmla="val 334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923C71-3F3E-FBAB-00FC-4D7C3F977487}"/>
              </a:ext>
            </a:extLst>
          </p:cNvPr>
          <p:cNvSpPr txBox="1"/>
          <p:nvPr/>
        </p:nvSpPr>
        <p:spPr>
          <a:xfrm>
            <a:off x="2531934" y="3239016"/>
            <a:ext cx="9747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20 MHz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71B1299-5368-E974-39A3-1E7DA9232BC1}"/>
              </a:ext>
            </a:extLst>
          </p:cNvPr>
          <p:cNvSpPr/>
          <p:nvPr/>
        </p:nvSpPr>
        <p:spPr>
          <a:xfrm>
            <a:off x="4199385" y="3274047"/>
            <a:ext cx="1375141" cy="260119"/>
          </a:xfrm>
          <a:prstGeom prst="roundRect">
            <a:avLst>
              <a:gd name="adj" fmla="val 334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E5E82D0-0204-040C-2FB5-7FAFA4D2B1D9}"/>
              </a:ext>
            </a:extLst>
          </p:cNvPr>
          <p:cNvSpPr txBox="1"/>
          <p:nvPr/>
        </p:nvSpPr>
        <p:spPr>
          <a:xfrm>
            <a:off x="4059002" y="3234829"/>
            <a:ext cx="1752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50 MHz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D70851E-1E57-E87F-F8D5-18EAB05C8690}"/>
              </a:ext>
            </a:extLst>
          </p:cNvPr>
          <p:cNvSpPr/>
          <p:nvPr/>
        </p:nvSpPr>
        <p:spPr>
          <a:xfrm>
            <a:off x="8673818" y="3274047"/>
            <a:ext cx="1258635" cy="260119"/>
          </a:xfrm>
          <a:prstGeom prst="roundRect">
            <a:avLst>
              <a:gd name="adj" fmla="val 3344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4557447-B4BB-49DE-AD8C-A8BB350497D8}"/>
              </a:ext>
            </a:extLst>
          </p:cNvPr>
          <p:cNvSpPr txBox="1"/>
          <p:nvPr/>
        </p:nvSpPr>
        <p:spPr>
          <a:xfrm>
            <a:off x="8507412" y="3238887"/>
            <a:ext cx="1752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40 MHz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F03BF8-B70F-88FE-6401-CE1CC3AED4BA}"/>
              </a:ext>
            </a:extLst>
          </p:cNvPr>
          <p:cNvSpPr txBox="1"/>
          <p:nvPr/>
        </p:nvSpPr>
        <p:spPr>
          <a:xfrm>
            <a:off x="607089" y="3238521"/>
            <a:ext cx="1439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Multi MNO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83772ED-79FB-79FB-E21B-95F8D032E431}"/>
              </a:ext>
            </a:extLst>
          </p:cNvPr>
          <p:cNvSpPr txBox="1"/>
          <p:nvPr/>
        </p:nvSpPr>
        <p:spPr>
          <a:xfrm>
            <a:off x="10031104" y="1979037"/>
            <a:ext cx="1439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3,800 MHz</a:t>
            </a:r>
          </a:p>
        </p:txBody>
      </p:sp>
      <p:sp>
        <p:nvSpPr>
          <p:cNvPr id="30" name="Content Placeholder 5">
            <a:extLst>
              <a:ext uri="{FF2B5EF4-FFF2-40B4-BE49-F238E27FC236}">
                <a16:creationId xmlns:a16="http://schemas.microsoft.com/office/drawing/2014/main" id="{FAABA750-033A-CC41-8773-FF41544B9D27}"/>
              </a:ext>
            </a:extLst>
          </p:cNvPr>
          <p:cNvSpPr txBox="1">
            <a:spLocks/>
          </p:cNvSpPr>
          <p:nvPr/>
        </p:nvSpPr>
        <p:spPr>
          <a:xfrm>
            <a:off x="432000" y="4104110"/>
            <a:ext cx="11328000" cy="1987694"/>
          </a:xfrm>
          <a:prstGeom prst="rect">
            <a:avLst/>
          </a:prstGeom>
        </p:spPr>
        <p:txBody>
          <a:bodyPr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Tx/>
              <a:buBlip>
                <a:blip r:embed="rId2"/>
              </a:buBlip>
              <a:defRPr sz="2000" b="0" i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Tx/>
              <a:buBlip>
                <a:blip r:embed="rId2"/>
              </a:buBlip>
              <a:defRPr sz="1600" b="0" i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Tx/>
              <a:buBlip>
                <a:blip r:embed="rId2"/>
              </a:buBlip>
              <a:defRPr sz="1600" b="0" i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Tx/>
              <a:buBlip>
                <a:blip r:embed="rId2"/>
              </a:buBlip>
              <a:defRPr sz="1600" b="0" i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marR="0" lvl="0" indent="-2667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5C3CC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Usually 4T4R</a:t>
            </a:r>
          </a:p>
          <a:p>
            <a:pPr marL="266700" marR="0" lvl="0" indent="-2667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5C3CC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Instantaneous bandwidth between 100 MHz and 400 MHz</a:t>
            </a:r>
          </a:p>
          <a:p>
            <a:pPr marL="266700" marR="0" lvl="0" indent="-2667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5C3CC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Occupied bandwidths vary a lot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159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0" grpId="0"/>
      <p:bldP spid="12" grpId="0"/>
      <p:bldP spid="13" grpId="0" animBg="1"/>
      <p:bldP spid="14" grpId="0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03502-E4EE-72D1-22CB-75B24B82D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 – dual mode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62CEBC-A800-00C9-CA15-79435039C5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© 2023 Picocom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5CFC992-0F61-5FE2-AF07-EBE74E15BA77}"/>
              </a:ext>
            </a:extLst>
          </p:cNvPr>
          <p:cNvSpPr/>
          <p:nvPr/>
        </p:nvSpPr>
        <p:spPr>
          <a:xfrm>
            <a:off x="1322221" y="2334387"/>
            <a:ext cx="191351" cy="260119"/>
          </a:xfrm>
          <a:prstGeom prst="roundRect">
            <a:avLst>
              <a:gd name="adj" fmla="val 334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30AB33F-EB29-738D-B62C-5E48BB970B7B}"/>
              </a:ext>
            </a:extLst>
          </p:cNvPr>
          <p:cNvSpPr/>
          <p:nvPr/>
        </p:nvSpPr>
        <p:spPr>
          <a:xfrm>
            <a:off x="2054547" y="2334387"/>
            <a:ext cx="191351" cy="260119"/>
          </a:xfrm>
          <a:prstGeom prst="roundRect">
            <a:avLst>
              <a:gd name="adj" fmla="val 334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A11CEA9-6661-EDA4-CE56-BC201D539D15}"/>
              </a:ext>
            </a:extLst>
          </p:cNvPr>
          <p:cNvSpPr/>
          <p:nvPr/>
        </p:nvSpPr>
        <p:spPr>
          <a:xfrm>
            <a:off x="8360261" y="2334387"/>
            <a:ext cx="1021677" cy="260119"/>
          </a:xfrm>
          <a:prstGeom prst="roundRect">
            <a:avLst>
              <a:gd name="adj" fmla="val 334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EA8D1C-53B6-4860-356D-EA3C889395D1}"/>
              </a:ext>
            </a:extLst>
          </p:cNvPr>
          <p:cNvSpPr txBox="1"/>
          <p:nvPr/>
        </p:nvSpPr>
        <p:spPr>
          <a:xfrm>
            <a:off x="8120211" y="2295169"/>
            <a:ext cx="15017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100 MHz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38EB6-DC2C-731C-4CE3-AA4C998485CD}"/>
              </a:ext>
            </a:extLst>
          </p:cNvPr>
          <p:cNvSpPr txBox="1"/>
          <p:nvPr/>
        </p:nvSpPr>
        <p:spPr>
          <a:xfrm>
            <a:off x="1403364" y="1733386"/>
            <a:ext cx="1439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2,100 MHz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255B0B7-62B4-3304-B11A-D7FCB30D0463}"/>
              </a:ext>
            </a:extLst>
          </p:cNvPr>
          <p:cNvCxnSpPr>
            <a:cxnSpLocks/>
          </p:cNvCxnSpPr>
          <p:nvPr/>
        </p:nvCxnSpPr>
        <p:spPr>
          <a:xfrm flipV="1">
            <a:off x="2167426" y="2071940"/>
            <a:ext cx="0" cy="182919"/>
          </a:xfrm>
          <a:prstGeom prst="straightConnector1">
            <a:avLst/>
          </a:prstGeom>
          <a:ln w="22225">
            <a:headEnd type="none" w="med" len="lg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A06381D-F066-DCED-702C-C33306DCAE94}"/>
              </a:ext>
            </a:extLst>
          </p:cNvPr>
          <p:cNvSpPr txBox="1"/>
          <p:nvPr/>
        </p:nvSpPr>
        <p:spPr>
          <a:xfrm>
            <a:off x="8120211" y="1733386"/>
            <a:ext cx="1439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3,500 MHz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ECC0C0D-15A8-03C1-CF63-D17B5698AB24}"/>
              </a:ext>
            </a:extLst>
          </p:cNvPr>
          <p:cNvCxnSpPr>
            <a:cxnSpLocks/>
          </p:cNvCxnSpPr>
          <p:nvPr/>
        </p:nvCxnSpPr>
        <p:spPr>
          <a:xfrm flipV="1">
            <a:off x="8884273" y="2071940"/>
            <a:ext cx="0" cy="182919"/>
          </a:xfrm>
          <a:prstGeom prst="straightConnector1">
            <a:avLst/>
          </a:prstGeom>
          <a:ln w="22225">
            <a:headEnd type="none" w="med" len="lg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74EF460-F17C-94AD-ADA2-07B8F1EB75A6}"/>
              </a:ext>
            </a:extLst>
          </p:cNvPr>
          <p:cNvSpPr txBox="1"/>
          <p:nvPr/>
        </p:nvSpPr>
        <p:spPr>
          <a:xfrm>
            <a:off x="1097062" y="2631161"/>
            <a:ext cx="1439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FDD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53CE7B-036A-72B6-D00F-D54E0E9BF22B}"/>
              </a:ext>
            </a:extLst>
          </p:cNvPr>
          <p:cNvSpPr txBox="1"/>
          <p:nvPr/>
        </p:nvSpPr>
        <p:spPr>
          <a:xfrm>
            <a:off x="8193940" y="2631161"/>
            <a:ext cx="1439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TDD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97851546-8F3D-7709-C122-AFDAC6E5012A}"/>
              </a:ext>
            </a:extLst>
          </p:cNvPr>
          <p:cNvSpPr txBox="1">
            <a:spLocks/>
          </p:cNvSpPr>
          <p:nvPr/>
        </p:nvSpPr>
        <p:spPr>
          <a:xfrm>
            <a:off x="432000" y="4094966"/>
            <a:ext cx="11328000" cy="1987694"/>
          </a:xfrm>
          <a:prstGeom prst="rect">
            <a:avLst/>
          </a:prstGeom>
        </p:spPr>
        <p:txBody>
          <a:bodyPr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Tx/>
              <a:buBlip>
                <a:blip r:embed="rId2"/>
              </a:buBlip>
              <a:defRPr sz="2000" b="0" i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Tx/>
              <a:buBlip>
                <a:blip r:embed="rId2"/>
              </a:buBlip>
              <a:defRPr sz="1600" b="0" i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Tx/>
              <a:buBlip>
                <a:blip r:embed="rId2"/>
              </a:buBlip>
              <a:defRPr sz="1600" b="0" i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Tx/>
              <a:buBlip>
                <a:blip r:embed="rId2"/>
              </a:buBlip>
              <a:defRPr sz="1600" b="0" i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marR="0" lvl="0" indent="-2667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5C3CC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Lower band is LTE with option to upgrade to NR, 2T2R</a:t>
            </a:r>
          </a:p>
          <a:p>
            <a:pPr marL="266700" marR="0" lvl="0" indent="-2667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5C3CC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Upper band is usually NR</a:t>
            </a:r>
          </a:p>
          <a:p>
            <a:pPr marL="542925" marR="0" lvl="1" indent="-2762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5C3CC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Outdoor/enterprise 4T4R</a:t>
            </a:r>
          </a:p>
          <a:p>
            <a:pPr marL="542925" marR="0" lvl="1" indent="-2762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5C3CC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Indoor “femtocell” 2T2R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84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2EC10D-115B-F451-C8AF-C74216E390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221045"/>
            <a:ext cx="5363278" cy="4679250"/>
          </a:xfrm>
        </p:spPr>
        <p:txBody>
          <a:bodyPr/>
          <a:lstStyle/>
          <a:p>
            <a:r>
              <a:rPr lang="en-US" dirty="0"/>
              <a:t>Indoor</a:t>
            </a:r>
          </a:p>
          <a:p>
            <a:pPr lvl="1"/>
            <a:r>
              <a:rPr lang="en-US" dirty="0"/>
              <a:t>0.1 Watt – 0.5 Watt per port</a:t>
            </a:r>
          </a:p>
          <a:p>
            <a:pPr lvl="1"/>
            <a:r>
              <a:rPr lang="en-US" dirty="0"/>
              <a:t>Both integrated small cell and Split 7.2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Outdoor urban infill </a:t>
            </a:r>
          </a:p>
          <a:p>
            <a:pPr lvl="1"/>
            <a:r>
              <a:rPr lang="en-US" dirty="0"/>
              <a:t>2 Watt – 4 Watt per port</a:t>
            </a:r>
          </a:p>
          <a:p>
            <a:r>
              <a:rPr lang="en-US" dirty="0"/>
              <a:t>Outdoor rural</a:t>
            </a:r>
          </a:p>
          <a:p>
            <a:pPr lvl="1"/>
            <a:r>
              <a:rPr lang="en-US" dirty="0"/>
              <a:t>Up to 80 Watt per port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4C8FF3-AB5C-CBFB-13E6-2B425EB50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 – power output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E090CD-8AA7-09AC-D5F4-D9412654EB9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© 2023 Picocom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FE67968-1519-1D4E-EC88-DEC7D1A895D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746" y="1277201"/>
            <a:ext cx="1407623" cy="1313595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7B6B45B7-BB7E-4083-007B-7B1EC06355D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628" y="1074479"/>
            <a:ext cx="1561684" cy="1583890"/>
          </a:xfrm>
          <a:prstGeom prst="rect">
            <a:avLst/>
          </a:prstGeom>
        </p:spPr>
      </p:pic>
      <p:pic>
        <p:nvPicPr>
          <p:cNvPr id="8" name="Picture 7" descr="A picture containing text, electronics, circuit&#10;&#10;Description automatically generated">
            <a:extLst>
              <a:ext uri="{FF2B5EF4-FFF2-40B4-BE49-F238E27FC236}">
                <a16:creationId xmlns:a16="http://schemas.microsoft.com/office/drawing/2014/main" id="{B63141AF-7A9D-4B0D-3593-E90D13208E5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584" y="3003997"/>
            <a:ext cx="3235576" cy="3083546"/>
          </a:xfrm>
          <a:prstGeom prst="rect">
            <a:avLst/>
          </a:prstGeom>
        </p:spPr>
      </p:pic>
      <p:pic>
        <p:nvPicPr>
          <p:cNvPr id="9" name="Picture 8" descr="A picture containing music&#10;&#10;Description automatically generated">
            <a:extLst>
              <a:ext uri="{FF2B5EF4-FFF2-40B4-BE49-F238E27FC236}">
                <a16:creationId xmlns:a16="http://schemas.microsoft.com/office/drawing/2014/main" id="{84DF9560-E504-7EAD-0D74-758363AAC3F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4803" y="575150"/>
            <a:ext cx="2310105" cy="208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79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C382A14-7D78-31D4-5285-91DB6486B3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3167529"/>
            <a:ext cx="11328000" cy="2732766"/>
          </a:xfrm>
        </p:spPr>
        <p:txBody>
          <a:bodyPr/>
          <a:lstStyle/>
          <a:p>
            <a:r>
              <a:rPr lang="en-US" dirty="0"/>
              <a:t>Revived interest in 2023</a:t>
            </a:r>
          </a:p>
          <a:p>
            <a:pPr lvl="1"/>
            <a:r>
              <a:rPr lang="en-US" dirty="0"/>
              <a:t>But still very few new phones have FR2</a:t>
            </a:r>
          </a:p>
          <a:p>
            <a:r>
              <a:rPr lang="en-US" dirty="0"/>
              <a:t>A lot of engagement in India for FWA</a:t>
            </a:r>
          </a:p>
          <a:p>
            <a:r>
              <a:rPr lang="en-US" dirty="0"/>
              <a:t>Signs of vendors wanting to invest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66C7F2B-7F23-F8E6-8013-2740DA955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FR2 (“</a:t>
            </a:r>
            <a:r>
              <a:rPr lang="en-US" dirty="0" err="1"/>
              <a:t>mmWave</a:t>
            </a:r>
            <a:r>
              <a:rPr lang="en-US" dirty="0"/>
              <a:t>”)?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30B2E5-75C3-D153-82C0-6FD75B7BD44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© 2023 Picocom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6271B9F-5AFE-7698-7AA0-701F852446B6}"/>
              </a:ext>
            </a:extLst>
          </p:cNvPr>
          <p:cNvSpPr/>
          <p:nvPr/>
        </p:nvSpPr>
        <p:spPr>
          <a:xfrm>
            <a:off x="8433413" y="1968627"/>
            <a:ext cx="1021677" cy="260119"/>
          </a:xfrm>
          <a:prstGeom prst="roundRect">
            <a:avLst>
              <a:gd name="adj" fmla="val 334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B909A4-6280-FB9E-A4C6-C7DE160CEB3D}"/>
              </a:ext>
            </a:extLst>
          </p:cNvPr>
          <p:cNvSpPr txBox="1"/>
          <p:nvPr/>
        </p:nvSpPr>
        <p:spPr>
          <a:xfrm>
            <a:off x="8193363" y="1929409"/>
            <a:ext cx="15017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100 MHz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B335B5-EEA5-5EA3-F715-3C5E3E25C760}"/>
              </a:ext>
            </a:extLst>
          </p:cNvPr>
          <p:cNvSpPr txBox="1"/>
          <p:nvPr/>
        </p:nvSpPr>
        <p:spPr>
          <a:xfrm>
            <a:off x="8193363" y="1367626"/>
            <a:ext cx="1439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26, 28 GHz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FCD1821-6C66-D80C-9AC2-36E9F821E84E}"/>
              </a:ext>
            </a:extLst>
          </p:cNvPr>
          <p:cNvCxnSpPr>
            <a:cxnSpLocks/>
          </p:cNvCxnSpPr>
          <p:nvPr/>
        </p:nvCxnSpPr>
        <p:spPr>
          <a:xfrm flipV="1">
            <a:off x="8957425" y="1706180"/>
            <a:ext cx="0" cy="182919"/>
          </a:xfrm>
          <a:prstGeom prst="straightConnector1">
            <a:avLst/>
          </a:prstGeom>
          <a:ln w="22225">
            <a:headEnd type="none" w="med" len="lg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0C4D545-B550-AA41-CAD4-7399D7CBCFE5}"/>
              </a:ext>
            </a:extLst>
          </p:cNvPr>
          <p:cNvSpPr/>
          <p:nvPr/>
        </p:nvSpPr>
        <p:spPr>
          <a:xfrm>
            <a:off x="7071117" y="2343636"/>
            <a:ext cx="4086708" cy="260119"/>
          </a:xfrm>
          <a:prstGeom prst="roundRect">
            <a:avLst>
              <a:gd name="adj" fmla="val 334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FA8ACA-B7DE-9A53-529E-FC6BF6119CC4}"/>
              </a:ext>
            </a:extLst>
          </p:cNvPr>
          <p:cNvSpPr txBox="1"/>
          <p:nvPr/>
        </p:nvSpPr>
        <p:spPr>
          <a:xfrm>
            <a:off x="8193363" y="2321915"/>
            <a:ext cx="1618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400 MHz</a:t>
            </a:r>
          </a:p>
        </p:txBody>
      </p:sp>
    </p:spTree>
    <p:extLst>
      <p:ext uri="{BB962C8B-B14F-4D97-AF65-F5344CB8AC3E}">
        <p14:creationId xmlns:p14="http://schemas.microsoft.com/office/powerpoint/2010/main" val="257387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3FE1FF8-33B3-5508-1A4D-23186380EA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lot of diversity in 5G NR small cells</a:t>
            </a:r>
          </a:p>
          <a:p>
            <a:r>
              <a:rPr lang="en-US" dirty="0"/>
              <a:t>And it’s here to stay</a:t>
            </a:r>
          </a:p>
          <a:p>
            <a:r>
              <a:rPr lang="en-US" dirty="0"/>
              <a:t>Small cell silicon vendors can now support this</a:t>
            </a:r>
          </a:p>
          <a:p>
            <a:endParaRPr lang="en-US" dirty="0"/>
          </a:p>
          <a:p>
            <a:r>
              <a:rPr lang="en-US" dirty="0"/>
              <a:t>Don’t miss Doug Pulley’s presentation to find out how small cells are going to change dramatically!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F9675DB-572C-C7C4-FD40-F7EF57D7F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6E2EA-CD91-47E8-71E5-04398AF5D97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© 2023 Picocom</a:t>
            </a:r>
          </a:p>
        </p:txBody>
      </p:sp>
    </p:spTree>
    <p:extLst>
      <p:ext uri="{BB962C8B-B14F-4D97-AF65-F5344CB8AC3E}">
        <p14:creationId xmlns:p14="http://schemas.microsoft.com/office/powerpoint/2010/main" val="302985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E183D2E-BCC0-5E3C-886B-A15EBF0CBF29}"/>
              </a:ext>
            </a:extLst>
          </p:cNvPr>
          <p:cNvSpPr txBox="1"/>
          <p:nvPr/>
        </p:nvSpPr>
        <p:spPr>
          <a:xfrm>
            <a:off x="479611" y="-19050"/>
            <a:ext cx="3089089" cy="6872400"/>
          </a:xfrm>
          <a:prstGeom prst="rect">
            <a:avLst/>
          </a:prstGeom>
          <a:solidFill>
            <a:srgbClr val="14404E"/>
          </a:solidFill>
        </p:spPr>
        <p:txBody>
          <a:bodyPr wrap="none" lIns="180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Powerful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Flexible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Optimised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334F094D-910B-EE13-3E81-B1BA8ECC8E5D}"/>
              </a:ext>
            </a:extLst>
          </p:cNvPr>
          <p:cNvSpPr txBox="1">
            <a:spLocks/>
          </p:cNvSpPr>
          <p:nvPr/>
        </p:nvSpPr>
        <p:spPr>
          <a:xfrm>
            <a:off x="571499" y="6305401"/>
            <a:ext cx="3881782" cy="365125"/>
          </a:xfrm>
          <a:prstGeom prst="rect">
            <a:avLst/>
          </a:prstGeom>
        </p:spPr>
        <p:txBody>
          <a:bodyPr/>
          <a:lstStyle>
            <a:defPPr rtl="0"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Roboto Light"/>
                <a:ea typeface="+mn-ea"/>
                <a:cs typeface="+mn-cs"/>
              </a:rPr>
              <a:t>© 2023 Picocom</a:t>
            </a:r>
          </a:p>
        </p:txBody>
      </p:sp>
    </p:spTree>
    <p:extLst>
      <p:ext uri="{BB962C8B-B14F-4D97-AF65-F5344CB8AC3E}">
        <p14:creationId xmlns:p14="http://schemas.microsoft.com/office/powerpoint/2010/main" val="1545820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9531C7E-DE37-93EA-C790-44568F41C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Prediction at SCWS 2021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CFBC58-7075-600C-67C3-DC4DE425A7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© 2023 Picocom</a:t>
            </a:r>
          </a:p>
        </p:txBody>
      </p:sp>
      <p:pic>
        <p:nvPicPr>
          <p:cNvPr id="7" name="Picture 6" descr="A person holding a newspaper&#10;&#10;Description automatically generated">
            <a:extLst>
              <a:ext uri="{FF2B5EF4-FFF2-40B4-BE49-F238E27FC236}">
                <a16:creationId xmlns:a16="http://schemas.microsoft.com/office/drawing/2014/main" id="{5EAB6699-74EC-BAFA-03D7-627859B4C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938" y="1148237"/>
            <a:ext cx="6466793" cy="3675452"/>
          </a:xfrm>
          <a:prstGeom prst="rect">
            <a:avLst/>
          </a:prstGeom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9CA04C36-A1CD-D0C8-5646-4A5071110999}"/>
              </a:ext>
            </a:extLst>
          </p:cNvPr>
          <p:cNvSpPr txBox="1">
            <a:spLocks/>
          </p:cNvSpPr>
          <p:nvPr/>
        </p:nvSpPr>
        <p:spPr>
          <a:xfrm>
            <a:off x="301919" y="5221224"/>
            <a:ext cx="11436150" cy="960120"/>
          </a:xfrm>
          <a:prstGeom prst="rect">
            <a:avLst/>
          </a:prstGeom>
        </p:spPr>
        <p:txBody>
          <a:bodyPr anchor="ctr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Tx/>
              <a:buBlip>
                <a:blip r:embed="rId3"/>
              </a:buBlip>
              <a:defRPr sz="2000" b="0" i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Tx/>
              <a:buBlip>
                <a:blip r:embed="rId3"/>
              </a:buBlip>
              <a:defRPr sz="1800" b="0" i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Tx/>
              <a:buBlip>
                <a:blip r:embed="rId3"/>
              </a:buBlip>
              <a:defRPr sz="1600" b="0" i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Tx/>
              <a:buBlip>
                <a:blip r:embed="rId3"/>
              </a:buBlip>
              <a:defRPr sz="1600" b="0" i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Tx/>
              <a:buBlip>
                <a:blip r:embed="rId3"/>
              </a:buBlip>
              <a:defRPr sz="1600" b="0" i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5C3CC"/>
              </a:buClr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5G NR small cell ramp will start in 2023 - 2024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5C3CC"/>
              </a:buClr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990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6BE007-4379-F9A9-6645-DF809575C5E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32000" y="6284619"/>
            <a:ext cx="41148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© 2023 Picocom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786DEA33-0C32-48DE-82E3-84987A05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919" y="967225"/>
            <a:ext cx="11436150" cy="492355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GB" sz="2800" dirty="0"/>
              <a:t>The small cell roadmap to 2030</a:t>
            </a:r>
          </a:p>
          <a:p>
            <a:pPr marL="0" indent="0" algn="ctr">
              <a:buNone/>
            </a:pPr>
            <a:r>
              <a:rPr lang="en-GB" sz="2800" dirty="0"/>
              <a:t>Why does Picocom know anything about this?</a:t>
            </a:r>
          </a:p>
          <a:p>
            <a:pPr marL="0" indent="0">
              <a:buNone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179546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C2274-003B-E630-69BB-0836F0EBF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Picocom do?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19482F-C098-772E-F499-9A91159CE03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© 2023 Picocom</a:t>
            </a:r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6620DA07-B8C8-B654-C785-2A5A65837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456" y="1139246"/>
            <a:ext cx="2841879" cy="2902776"/>
          </a:xfrm>
          <a:prstGeom prst="rect">
            <a:avLst/>
          </a:prstGeom>
        </p:spPr>
      </p:pic>
      <p:pic>
        <p:nvPicPr>
          <p:cNvPr id="6" name="Content Placeholder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3AE9909-2FD7-6792-06A3-A3D8C63B21F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61" y="2293421"/>
            <a:ext cx="695498" cy="641466"/>
          </a:xfrm>
          <a:prstGeom prst="rect">
            <a:avLst/>
          </a:prstGeom>
        </p:spPr>
      </p:pic>
      <p:sp>
        <p:nvSpPr>
          <p:cNvPr id="8" name="箭头: 右 18">
            <a:extLst>
              <a:ext uri="{FF2B5EF4-FFF2-40B4-BE49-F238E27FC236}">
                <a16:creationId xmlns:a16="http://schemas.microsoft.com/office/drawing/2014/main" id="{5A2C2411-5E0A-9DD5-8427-CDFFAD20086A}"/>
              </a:ext>
            </a:extLst>
          </p:cNvPr>
          <p:cNvSpPr>
            <a:spLocks noChangeAspect="1"/>
          </p:cNvSpPr>
          <p:nvPr/>
        </p:nvSpPr>
        <p:spPr>
          <a:xfrm rot="16200000">
            <a:off x="3653853" y="3715533"/>
            <a:ext cx="746046" cy="443616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9" name="箭头: 右 18">
            <a:extLst>
              <a:ext uri="{FF2B5EF4-FFF2-40B4-BE49-F238E27FC236}">
                <a16:creationId xmlns:a16="http://schemas.microsoft.com/office/drawing/2014/main" id="{5F8181B8-BE48-8FB3-2A95-C7644528E765}"/>
              </a:ext>
            </a:extLst>
          </p:cNvPr>
          <p:cNvSpPr>
            <a:spLocks noChangeAspect="1"/>
          </p:cNvSpPr>
          <p:nvPr/>
        </p:nvSpPr>
        <p:spPr>
          <a:xfrm>
            <a:off x="2036458" y="2392346"/>
            <a:ext cx="915440" cy="443616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102D82-623D-35CD-B059-A009A89D763C}"/>
              </a:ext>
            </a:extLst>
          </p:cNvPr>
          <p:cNvSpPr txBox="1"/>
          <p:nvPr/>
        </p:nvSpPr>
        <p:spPr>
          <a:xfrm>
            <a:off x="1957752" y="1353926"/>
            <a:ext cx="413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ystems on Chips</a:t>
            </a:r>
          </a:p>
        </p:txBody>
      </p:sp>
      <p:pic>
        <p:nvPicPr>
          <p:cNvPr id="13" name="Picture 12" descr="A picture containing text, electronics, circuit&#10;&#10;Description automatically generated">
            <a:extLst>
              <a:ext uri="{FF2B5EF4-FFF2-40B4-BE49-F238E27FC236}">
                <a16:creationId xmlns:a16="http://schemas.microsoft.com/office/drawing/2014/main" id="{C596992F-D80C-205F-983B-FA3704971E8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04714" y="316812"/>
            <a:ext cx="4620686" cy="4403574"/>
          </a:xfrm>
          <a:prstGeom prst="rect">
            <a:avLst/>
          </a:prstGeom>
        </p:spPr>
      </p:pic>
      <p:sp>
        <p:nvSpPr>
          <p:cNvPr id="11" name="箭头: 右 18">
            <a:extLst>
              <a:ext uri="{FF2B5EF4-FFF2-40B4-BE49-F238E27FC236}">
                <a16:creationId xmlns:a16="http://schemas.microsoft.com/office/drawing/2014/main" id="{D3611C43-8379-BBE8-CAB5-3CBEEC2D4F09}"/>
              </a:ext>
            </a:extLst>
          </p:cNvPr>
          <p:cNvSpPr>
            <a:spLocks noChangeAspect="1"/>
          </p:cNvSpPr>
          <p:nvPr/>
        </p:nvSpPr>
        <p:spPr>
          <a:xfrm>
            <a:off x="5068649" y="2368826"/>
            <a:ext cx="3264601" cy="443616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D97CEF-1CAD-1670-999B-0E7F488790C8}"/>
              </a:ext>
            </a:extLst>
          </p:cNvPr>
          <p:cNvSpPr txBox="1"/>
          <p:nvPr/>
        </p:nvSpPr>
        <p:spPr>
          <a:xfrm>
            <a:off x="1940820" y="6284619"/>
            <a:ext cx="413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Software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15C3CC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4D0DDD-9D94-FABD-C7ED-F78A580FD495}"/>
              </a:ext>
            </a:extLst>
          </p:cNvPr>
          <p:cNvSpPr txBox="1"/>
          <p:nvPr/>
        </p:nvSpPr>
        <p:spPr>
          <a:xfrm>
            <a:off x="7013823" y="4269343"/>
            <a:ext cx="413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Customers’ Products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15C3CC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pic>
        <p:nvPicPr>
          <p:cNvPr id="21" name="Picture 20" descr="A picture containing font, graphics, symbol, line&#10;&#10;Description automatically generated">
            <a:extLst>
              <a:ext uri="{FF2B5EF4-FFF2-40B4-BE49-F238E27FC236}">
                <a16:creationId xmlns:a16="http://schemas.microsoft.com/office/drawing/2014/main" id="{4D99D002-F351-B6DA-ECB0-093D853BC2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8741" y="4422583"/>
            <a:ext cx="1872000" cy="18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15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 animBg="1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4" descr="TSMC - International Semiconductor Executive Summits">
            <a:extLst>
              <a:ext uri="{FF2B5EF4-FFF2-40B4-BE49-F238E27FC236}">
                <a16:creationId xmlns:a16="http://schemas.microsoft.com/office/drawing/2014/main" id="{E6043CC1-DF46-857D-C515-DA50C28BD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8130" y="3767027"/>
            <a:ext cx="1715501" cy="171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ilicon Creations | LinkedIn">
            <a:extLst>
              <a:ext uri="{FF2B5EF4-FFF2-40B4-BE49-F238E27FC236}">
                <a16:creationId xmlns:a16="http://schemas.microsoft.com/office/drawing/2014/main" id="{933C4870-51CC-8771-226B-B5B26AB7B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10" y="4615525"/>
            <a:ext cx="1543623" cy="1543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>
            <a:extLst>
              <a:ext uri="{FF2B5EF4-FFF2-40B4-BE49-F238E27FC236}">
                <a16:creationId xmlns:a16="http://schemas.microsoft.com/office/drawing/2014/main" id="{485DF55F-DCBA-62E6-5223-D9D8216117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000" y="2337803"/>
            <a:ext cx="2448474" cy="816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FC2274-003B-E630-69BB-0836F0EBF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29849"/>
            <a:ext cx="11328000" cy="432000"/>
          </a:xfrm>
        </p:spPr>
        <p:txBody>
          <a:bodyPr/>
          <a:lstStyle/>
          <a:p>
            <a:r>
              <a:rPr lang="en-US" dirty="0"/>
              <a:t>What does Picocom do?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19482F-C098-772E-F499-9A91159CE03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© 2023 Picocom</a:t>
            </a:r>
          </a:p>
        </p:txBody>
      </p:sp>
      <p:pic>
        <p:nvPicPr>
          <p:cNvPr id="6" name="Content Placeholder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3AE9909-2FD7-6792-06A3-A3D8C63B21F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396" y="3450951"/>
            <a:ext cx="588240" cy="542541"/>
          </a:xfrm>
          <a:prstGeom prst="rect">
            <a:avLst/>
          </a:prstGeom>
        </p:spPr>
      </p:pic>
      <p:sp>
        <p:nvSpPr>
          <p:cNvPr id="12" name="箭头: 右 18">
            <a:extLst>
              <a:ext uri="{FF2B5EF4-FFF2-40B4-BE49-F238E27FC236}">
                <a16:creationId xmlns:a16="http://schemas.microsoft.com/office/drawing/2014/main" id="{B2B3B4D1-01B4-3996-39B3-8339632AED1E}"/>
              </a:ext>
            </a:extLst>
          </p:cNvPr>
          <p:cNvSpPr>
            <a:spLocks noChangeAspect="1"/>
          </p:cNvSpPr>
          <p:nvPr/>
        </p:nvSpPr>
        <p:spPr>
          <a:xfrm>
            <a:off x="3044823" y="3511630"/>
            <a:ext cx="2448474" cy="443616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pic>
        <p:nvPicPr>
          <p:cNvPr id="16" name="Picture 6">
            <a:extLst>
              <a:ext uri="{FF2B5EF4-FFF2-40B4-BE49-F238E27FC236}">
                <a16:creationId xmlns:a16="http://schemas.microsoft.com/office/drawing/2014/main" id="{C655AD7E-8124-3F3B-A9FD-B8FAE7322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631" y="4351250"/>
            <a:ext cx="1715501" cy="57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>
            <a:extLst>
              <a:ext uri="{FF2B5EF4-FFF2-40B4-BE49-F238E27FC236}">
                <a16:creationId xmlns:a16="http://schemas.microsoft.com/office/drawing/2014/main" id="{44B430F0-4EAA-E0F8-BB40-C743D039D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601" y="3703838"/>
            <a:ext cx="1838243" cy="61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4">
            <a:extLst>
              <a:ext uri="{FF2B5EF4-FFF2-40B4-BE49-F238E27FC236}">
                <a16:creationId xmlns:a16="http://schemas.microsoft.com/office/drawing/2014/main" id="{A4C69C84-F123-BBEE-8F03-89AF3EB47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7779" y="3054360"/>
            <a:ext cx="1284507" cy="712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Digital IP Cores - Comcores">
            <a:extLst>
              <a:ext uri="{FF2B5EF4-FFF2-40B4-BE49-F238E27FC236}">
                <a16:creationId xmlns:a16="http://schemas.microsoft.com/office/drawing/2014/main" id="{4B2A9D68-F4A1-BCD6-FD61-2C0FC5D95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9814" y="1670930"/>
            <a:ext cx="1260440" cy="67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A4A4E943-9FB3-90BC-F10B-E205A5648C6A}"/>
              </a:ext>
            </a:extLst>
          </p:cNvPr>
          <p:cNvSpPr txBox="1">
            <a:spLocks/>
          </p:cNvSpPr>
          <p:nvPr/>
        </p:nvSpPr>
        <p:spPr>
          <a:xfrm>
            <a:off x="164035" y="1128275"/>
            <a:ext cx="2911994" cy="354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00025" indent="-200025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tx2"/>
              </a:buClr>
              <a:buFont typeface="Wingdings" pitchFamily="2" charset="2"/>
              <a:buBlip>
                <a:blip r:embed="rId10"/>
              </a:buBlip>
              <a:defRPr lang="en-US" sz="2400" b="0" i="0" kern="1200" noProof="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407194" indent="-207169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tx2"/>
              </a:buClr>
              <a:buFont typeface="Wingdings" pitchFamily="2" charset="2"/>
              <a:buBlip>
                <a:blip r:embed="rId10"/>
              </a:buBlip>
              <a:defRPr lang="en-US" sz="2400" b="0" i="0" kern="1200" noProof="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2pPr>
            <a:lvl3pPr marL="607219" indent="-2000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tx2"/>
              </a:buClr>
              <a:buFont typeface="Wingdings" pitchFamily="2" charset="2"/>
              <a:buBlip>
                <a:blip r:embed="rId10"/>
              </a:buBlip>
              <a:defRPr lang="en-US" sz="2400" b="0" i="0" kern="1200" noProof="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3pPr>
            <a:lvl4pPr marL="807244" indent="-2000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tx2"/>
              </a:buClr>
              <a:buFont typeface="Wingdings" pitchFamily="2" charset="2"/>
              <a:buBlip>
                <a:blip r:embed="rId10"/>
              </a:buBlip>
              <a:defRPr lang="en-US" sz="2400" b="0" i="0" kern="1200" noProof="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4pPr>
            <a:lvl5pPr marL="1007269" indent="-2000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tx2"/>
              </a:buClr>
              <a:buFont typeface="Wingdings" pitchFamily="2" charset="2"/>
              <a:buBlip>
                <a:blip r:embed="rId10"/>
              </a:buBlip>
              <a:defRPr lang="en-GB" sz="2400" b="0" i="0" kern="1200" noProof="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15C3CC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Silicon IP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15C3CC"/>
              </a:buClr>
              <a:buSzTx/>
              <a:buFont typeface="Wingdings" pitchFamily="2" charset="2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15C3CC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GB" sz="21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		</a:t>
            </a:r>
          </a:p>
        </p:txBody>
      </p:sp>
      <p:pic>
        <p:nvPicPr>
          <p:cNvPr id="28" name="Picture 32" descr="O-RAN ALLIANCE e.V">
            <a:extLst>
              <a:ext uri="{FF2B5EF4-FFF2-40B4-BE49-F238E27FC236}">
                <a16:creationId xmlns:a16="http://schemas.microsoft.com/office/drawing/2014/main" id="{F57DA0D4-8121-D827-0149-19AC523C7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406" y="1778826"/>
            <a:ext cx="1411275" cy="50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4" descr="Small Cell Forum">
            <a:extLst>
              <a:ext uri="{FF2B5EF4-FFF2-40B4-BE49-F238E27FC236}">
                <a16:creationId xmlns:a16="http://schemas.microsoft.com/office/drawing/2014/main" id="{2E100023-0AD5-AF81-2A15-9A50E1D964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232" y="1690864"/>
            <a:ext cx="675495" cy="68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0" descr="Tall Logo - RISC-V International">
            <a:extLst>
              <a:ext uri="{FF2B5EF4-FFF2-40B4-BE49-F238E27FC236}">
                <a16:creationId xmlns:a16="http://schemas.microsoft.com/office/drawing/2014/main" id="{3F4BE17E-BBED-BC4E-357A-D8AD2E99B2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1" t="12743" r="8923" b="19826"/>
          <a:stretch/>
        </p:blipFill>
        <p:spPr bwMode="auto">
          <a:xfrm>
            <a:off x="7864277" y="1653160"/>
            <a:ext cx="899574" cy="75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Logo Usage">
            <a:extLst>
              <a:ext uri="{FF2B5EF4-FFF2-40B4-BE49-F238E27FC236}">
                <a16:creationId xmlns:a16="http://schemas.microsoft.com/office/drawing/2014/main" id="{4A5106EF-ADD5-5478-AF59-5826BC882D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635" y="1620936"/>
            <a:ext cx="1087220" cy="82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4A496591-BC24-D860-C81D-EE3FC011140E}"/>
              </a:ext>
            </a:extLst>
          </p:cNvPr>
          <p:cNvSpPr txBox="1">
            <a:spLocks/>
          </p:cNvSpPr>
          <p:nvPr/>
        </p:nvSpPr>
        <p:spPr>
          <a:xfrm>
            <a:off x="4546800" y="1128275"/>
            <a:ext cx="2911994" cy="354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00025" indent="-200025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tx2"/>
              </a:buClr>
              <a:buFont typeface="Wingdings" pitchFamily="2" charset="2"/>
              <a:buBlip>
                <a:blip r:embed="rId10"/>
              </a:buBlip>
              <a:defRPr lang="en-US" sz="2400" b="0" i="0" kern="1200" noProof="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407194" indent="-207169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tx2"/>
              </a:buClr>
              <a:buFont typeface="Wingdings" pitchFamily="2" charset="2"/>
              <a:buBlip>
                <a:blip r:embed="rId10"/>
              </a:buBlip>
              <a:defRPr lang="en-US" sz="2400" b="0" i="0" kern="1200" noProof="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2pPr>
            <a:lvl3pPr marL="607219" indent="-2000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tx2"/>
              </a:buClr>
              <a:buFont typeface="Wingdings" pitchFamily="2" charset="2"/>
              <a:buBlip>
                <a:blip r:embed="rId10"/>
              </a:buBlip>
              <a:defRPr lang="en-US" sz="2400" b="0" i="0" kern="1200" noProof="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3pPr>
            <a:lvl4pPr marL="807244" indent="-2000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tx2"/>
              </a:buClr>
              <a:buFont typeface="Wingdings" pitchFamily="2" charset="2"/>
              <a:buBlip>
                <a:blip r:embed="rId10"/>
              </a:buBlip>
              <a:defRPr lang="en-US" sz="2400" b="0" i="0" kern="1200" noProof="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4pPr>
            <a:lvl5pPr marL="1007269" indent="-2000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tx2"/>
              </a:buClr>
              <a:buFont typeface="Wingdings" pitchFamily="2" charset="2"/>
              <a:buBlip>
                <a:blip r:embed="rId10"/>
              </a:buBlip>
              <a:defRPr lang="en-GB" sz="2400" b="0" i="0" kern="1200" noProof="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15C3CC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Standards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15C3CC"/>
              </a:buClr>
              <a:buSzTx/>
              <a:buFont typeface="Wingdings" pitchFamily="2" charset="2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15C3CC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GB" sz="21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		</a:t>
            </a:r>
          </a:p>
        </p:txBody>
      </p:sp>
      <p:sp>
        <p:nvSpPr>
          <p:cNvPr id="34" name="箭头: 右 18">
            <a:extLst>
              <a:ext uri="{FF2B5EF4-FFF2-40B4-BE49-F238E27FC236}">
                <a16:creationId xmlns:a16="http://schemas.microsoft.com/office/drawing/2014/main" id="{7EEC2765-C0DB-1C2A-7574-6432C68BED0C}"/>
              </a:ext>
            </a:extLst>
          </p:cNvPr>
          <p:cNvSpPr>
            <a:spLocks noChangeAspect="1"/>
          </p:cNvSpPr>
          <p:nvPr/>
        </p:nvSpPr>
        <p:spPr>
          <a:xfrm rot="5400000">
            <a:off x="5780166" y="2626105"/>
            <a:ext cx="918164" cy="443616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36" name="箭头: 右 18">
            <a:extLst>
              <a:ext uri="{FF2B5EF4-FFF2-40B4-BE49-F238E27FC236}">
                <a16:creationId xmlns:a16="http://schemas.microsoft.com/office/drawing/2014/main" id="{2F121912-96BF-CBEA-7A6C-23DEA94AABF2}"/>
              </a:ext>
            </a:extLst>
          </p:cNvPr>
          <p:cNvSpPr>
            <a:spLocks noChangeAspect="1"/>
          </p:cNvSpPr>
          <p:nvPr/>
        </p:nvSpPr>
        <p:spPr>
          <a:xfrm>
            <a:off x="6906232" y="3511630"/>
            <a:ext cx="790708" cy="443616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pic>
        <p:nvPicPr>
          <p:cNvPr id="37" name="Picture 36" descr="Text&#10;&#10;Description automatically generated">
            <a:extLst>
              <a:ext uri="{FF2B5EF4-FFF2-40B4-BE49-F238E27FC236}">
                <a16:creationId xmlns:a16="http://schemas.microsoft.com/office/drawing/2014/main" id="{452316AA-3624-A135-28D7-4E79F279D32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634" y="2745882"/>
            <a:ext cx="1894384" cy="1934978"/>
          </a:xfrm>
          <a:prstGeom prst="rect">
            <a:avLst/>
          </a:prstGeom>
        </p:spPr>
      </p:pic>
      <p:sp>
        <p:nvSpPr>
          <p:cNvPr id="38" name="箭头: 右 18">
            <a:extLst>
              <a:ext uri="{FF2B5EF4-FFF2-40B4-BE49-F238E27FC236}">
                <a16:creationId xmlns:a16="http://schemas.microsoft.com/office/drawing/2014/main" id="{5A2C2E60-2B1E-484E-B088-CCFF76245BFC}"/>
              </a:ext>
            </a:extLst>
          </p:cNvPr>
          <p:cNvSpPr>
            <a:spLocks noChangeAspect="1"/>
          </p:cNvSpPr>
          <p:nvPr/>
        </p:nvSpPr>
        <p:spPr>
          <a:xfrm>
            <a:off x="9147177" y="3511630"/>
            <a:ext cx="790708" cy="443616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39" name="Content Placeholder 1">
            <a:extLst>
              <a:ext uri="{FF2B5EF4-FFF2-40B4-BE49-F238E27FC236}">
                <a16:creationId xmlns:a16="http://schemas.microsoft.com/office/drawing/2014/main" id="{AF44BB17-609B-61B5-716A-38E85561A232}"/>
              </a:ext>
            </a:extLst>
          </p:cNvPr>
          <p:cNvSpPr txBox="1">
            <a:spLocks/>
          </p:cNvSpPr>
          <p:nvPr/>
        </p:nvSpPr>
        <p:spPr>
          <a:xfrm>
            <a:off x="9837600" y="3601021"/>
            <a:ext cx="1894384" cy="354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00025" indent="-200025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tx2"/>
              </a:buClr>
              <a:buFont typeface="Wingdings" pitchFamily="2" charset="2"/>
              <a:buBlip>
                <a:blip r:embed="rId10"/>
              </a:buBlip>
              <a:defRPr lang="en-US" sz="2400" b="0" i="0" kern="1200" noProof="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407194" indent="-207169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tx2"/>
              </a:buClr>
              <a:buFont typeface="Wingdings" pitchFamily="2" charset="2"/>
              <a:buBlip>
                <a:blip r:embed="rId10"/>
              </a:buBlip>
              <a:defRPr lang="en-US" sz="2400" b="0" i="0" kern="1200" noProof="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2pPr>
            <a:lvl3pPr marL="607219" indent="-2000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tx2"/>
              </a:buClr>
              <a:buFont typeface="Wingdings" pitchFamily="2" charset="2"/>
              <a:buBlip>
                <a:blip r:embed="rId10"/>
              </a:buBlip>
              <a:defRPr lang="en-US" sz="2400" b="0" i="0" kern="1200" noProof="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3pPr>
            <a:lvl4pPr marL="807244" indent="-2000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tx2"/>
              </a:buClr>
              <a:buFont typeface="Wingdings" pitchFamily="2" charset="2"/>
              <a:buBlip>
                <a:blip r:embed="rId10"/>
              </a:buBlip>
              <a:defRPr lang="en-US" sz="2400" b="0" i="0" kern="1200" noProof="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4pPr>
            <a:lvl5pPr marL="1007269" indent="-2000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tx2"/>
              </a:buClr>
              <a:buFont typeface="Wingdings" pitchFamily="2" charset="2"/>
              <a:buBlip>
                <a:blip r:embed="rId10"/>
              </a:buBlip>
              <a:defRPr lang="en-GB" sz="2400" b="0" i="0" kern="1200" noProof="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15C3CC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Customers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15C3CC"/>
              </a:buClr>
              <a:buSzTx/>
              <a:buFont typeface="Wingdings" pitchFamily="2" charset="2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15C3CC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GB" sz="21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		</a:t>
            </a:r>
          </a:p>
        </p:txBody>
      </p:sp>
      <p:pic>
        <p:nvPicPr>
          <p:cNvPr id="40" name="Picture 6">
            <a:extLst>
              <a:ext uri="{FF2B5EF4-FFF2-40B4-BE49-F238E27FC236}">
                <a16:creationId xmlns:a16="http://schemas.microsoft.com/office/drawing/2014/main" id="{14D4F59F-5B35-E3FF-845F-6CD54EC581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8411" y="4416774"/>
            <a:ext cx="1810874" cy="52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914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7" grpId="0"/>
      <p:bldP spid="32" grpId="0"/>
      <p:bldP spid="34" grpId="0" animBg="1"/>
      <p:bldP spid="36" grpId="0" animBg="1"/>
      <p:bldP spid="38" grpId="0" animBg="1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DDB30-04D9-8C61-BB3E-3494461A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Semiconductor lifecycle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ECDD37-C8B4-0B3D-F32F-F45C142EB39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32000" y="6284870"/>
            <a:ext cx="41148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© 2023 Picocom</a:t>
            </a:r>
          </a:p>
        </p:txBody>
      </p:sp>
      <p:sp>
        <p:nvSpPr>
          <p:cNvPr id="38" name="Arrow: Right 17">
            <a:extLst>
              <a:ext uri="{FF2B5EF4-FFF2-40B4-BE49-F238E27FC236}">
                <a16:creationId xmlns:a16="http://schemas.microsoft.com/office/drawing/2014/main" id="{DDB4A2E2-D93C-EFAE-3937-C867E35E7521}"/>
              </a:ext>
            </a:extLst>
          </p:cNvPr>
          <p:cNvSpPr/>
          <p:nvPr/>
        </p:nvSpPr>
        <p:spPr>
          <a:xfrm>
            <a:off x="781163" y="3741677"/>
            <a:ext cx="10736605" cy="197695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grpSp>
        <p:nvGrpSpPr>
          <p:cNvPr id="3095" name="Group 3094">
            <a:extLst>
              <a:ext uri="{FF2B5EF4-FFF2-40B4-BE49-F238E27FC236}">
                <a16:creationId xmlns:a16="http://schemas.microsoft.com/office/drawing/2014/main" id="{F8425539-A7DE-8A66-ACFC-17B0D238022B}"/>
              </a:ext>
            </a:extLst>
          </p:cNvPr>
          <p:cNvGrpSpPr/>
          <p:nvPr/>
        </p:nvGrpSpPr>
        <p:grpSpPr>
          <a:xfrm>
            <a:off x="197608" y="1519882"/>
            <a:ext cx="1367682" cy="3265362"/>
            <a:chOff x="197608" y="2052542"/>
            <a:chExt cx="1367682" cy="3265362"/>
          </a:xfrm>
        </p:grpSpPr>
        <p:pic>
          <p:nvPicPr>
            <p:cNvPr id="3080" name="Picture 8" descr="Question Mark PNG Symbols Free Download - Free Transparent PNG Logos">
              <a:extLst>
                <a:ext uri="{FF2B5EF4-FFF2-40B4-BE49-F238E27FC236}">
                  <a16:creationId xmlns:a16="http://schemas.microsoft.com/office/drawing/2014/main" id="{B904D8FA-F099-0E06-A059-0E078B7BD2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277" y="2052542"/>
              <a:ext cx="1085850" cy="10858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CF22482-64E6-D537-1F3E-36083E11336E}"/>
                </a:ext>
              </a:extLst>
            </p:cNvPr>
            <p:cNvSpPr txBox="1"/>
            <p:nvPr/>
          </p:nvSpPr>
          <p:spPr>
            <a:xfrm>
              <a:off x="486150" y="4525747"/>
              <a:ext cx="7906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52F6C"/>
                  </a:solidFill>
                  <a:effectLst/>
                  <a:uLnTx/>
                  <a:uFillTx/>
                  <a:latin typeface="Roboto Medium" panose="02000000000000000000" pitchFamily="2" charset="0"/>
                  <a:ea typeface="Roboto Medium" panose="02000000000000000000" pitchFamily="2" charset="0"/>
                  <a:cs typeface="+mn-cs"/>
                </a:rPr>
                <a:t>0 Years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999B617-CDE5-5F47-810E-9B9F224B764B}"/>
                </a:ext>
              </a:extLst>
            </p:cNvPr>
            <p:cNvSpPr txBox="1"/>
            <p:nvPr/>
          </p:nvSpPr>
          <p:spPr>
            <a:xfrm>
              <a:off x="197608" y="4794684"/>
              <a:ext cx="13676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7495E"/>
                  </a:solidFill>
                  <a:effectLst/>
                  <a:uLnTx/>
                  <a:uFillTx/>
                  <a:latin typeface="Roboto Medium" panose="02000000000000000000" pitchFamily="2" charset="0"/>
                  <a:ea typeface="Roboto Medium" panose="02000000000000000000" pitchFamily="2" charset="0"/>
                  <a:cs typeface="+mn-cs"/>
                </a:rPr>
                <a:t>Idea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7495E"/>
                  </a:solidFill>
                  <a:effectLst/>
                  <a:uLnTx/>
                  <a:uFillTx/>
                  <a:latin typeface="Roboto Medium" panose="02000000000000000000" pitchFamily="2" charset="0"/>
                  <a:ea typeface="Roboto Medium" panose="02000000000000000000" pitchFamily="2" charset="0"/>
                  <a:cs typeface="+mn-cs"/>
                </a:rPr>
                <a:t>Research Start</a:t>
              </a:r>
            </a:p>
          </p:txBody>
        </p:sp>
        <p:pic>
          <p:nvPicPr>
            <p:cNvPr id="48" name="Picture 47" descr="A close up of a sign&#10;&#10;Description automatically generated">
              <a:extLst>
                <a:ext uri="{FF2B5EF4-FFF2-40B4-BE49-F238E27FC236}">
                  <a16:creationId xmlns:a16="http://schemas.microsoft.com/office/drawing/2014/main" id="{AB9FF682-0AC2-39B8-9D6E-8C24E0A1D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1070" y="4193041"/>
              <a:ext cx="360759" cy="360287"/>
            </a:xfrm>
            <a:prstGeom prst="rect">
              <a:avLst/>
            </a:prstGeom>
          </p:spPr>
        </p:pic>
      </p:grpSp>
      <p:pic>
        <p:nvPicPr>
          <p:cNvPr id="37" name="Picture 36" descr="A picture containing text, screenshot, font, number&#10;&#10;Description automatically generated">
            <a:extLst>
              <a:ext uri="{FF2B5EF4-FFF2-40B4-BE49-F238E27FC236}">
                <a16:creationId xmlns:a16="http://schemas.microsoft.com/office/drawing/2014/main" id="{2D1FA4BF-5174-A0A3-C9F0-D6AAA689AF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9216" y="1676773"/>
            <a:ext cx="1774853" cy="95361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9E2127B-E684-4026-4E24-4C5170A34056}"/>
              </a:ext>
            </a:extLst>
          </p:cNvPr>
          <p:cNvGrpSpPr/>
          <p:nvPr/>
        </p:nvGrpSpPr>
        <p:grpSpPr>
          <a:xfrm>
            <a:off x="2392440" y="3660381"/>
            <a:ext cx="1170513" cy="909420"/>
            <a:chOff x="2392440" y="3660381"/>
            <a:chExt cx="1170513" cy="909420"/>
          </a:xfrm>
        </p:grpSpPr>
        <p:pic>
          <p:nvPicPr>
            <p:cNvPr id="47" name="Picture 46" descr="A close up of a sign&#10;&#10;Description automatically generated">
              <a:extLst>
                <a:ext uri="{FF2B5EF4-FFF2-40B4-BE49-F238E27FC236}">
                  <a16:creationId xmlns:a16="http://schemas.microsoft.com/office/drawing/2014/main" id="{933C1EAB-FEDE-AFA1-B730-19AFFBDCB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24005" y="3660381"/>
              <a:ext cx="360000" cy="359529"/>
            </a:xfrm>
            <a:prstGeom prst="rect">
              <a:avLst/>
            </a:prstGeom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5662AFD-3546-95C5-D291-CF526BF53C93}"/>
                </a:ext>
              </a:extLst>
            </p:cNvPr>
            <p:cNvSpPr txBox="1"/>
            <p:nvPr/>
          </p:nvSpPr>
          <p:spPr>
            <a:xfrm>
              <a:off x="2628884" y="3993087"/>
              <a:ext cx="6976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52F6C"/>
                  </a:solidFill>
                  <a:effectLst/>
                  <a:uLnTx/>
                  <a:uFillTx/>
                  <a:latin typeface="Roboto Medium" panose="02000000000000000000" pitchFamily="2" charset="0"/>
                  <a:ea typeface="Roboto Medium" panose="02000000000000000000" pitchFamily="2" charset="0"/>
                  <a:cs typeface="+mn-cs"/>
                </a:rPr>
                <a:t>1 Year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CE6E847-3012-F1F4-7269-B50F3FFDDDF9}"/>
                </a:ext>
              </a:extLst>
            </p:cNvPr>
            <p:cNvSpPr txBox="1"/>
            <p:nvPr/>
          </p:nvSpPr>
          <p:spPr>
            <a:xfrm>
              <a:off x="2392440" y="4262024"/>
              <a:ext cx="117051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7495E"/>
                  </a:solidFill>
                  <a:effectLst/>
                  <a:uLnTx/>
                  <a:uFillTx/>
                  <a:latin typeface="Roboto Medium" panose="02000000000000000000" pitchFamily="2" charset="0"/>
                  <a:ea typeface="Roboto Medium" panose="02000000000000000000" pitchFamily="2" charset="0"/>
                  <a:cs typeface="+mn-cs"/>
                </a:rPr>
                <a:t>Design Start</a:t>
              </a:r>
            </a:p>
          </p:txBody>
        </p:sp>
      </p:grpSp>
      <p:grpSp>
        <p:nvGrpSpPr>
          <p:cNvPr id="3097" name="Group 3096">
            <a:extLst>
              <a:ext uri="{FF2B5EF4-FFF2-40B4-BE49-F238E27FC236}">
                <a16:creationId xmlns:a16="http://schemas.microsoft.com/office/drawing/2014/main" id="{77B64286-EEBB-B6B0-DE82-4EFAA14195DE}"/>
              </a:ext>
            </a:extLst>
          </p:cNvPr>
          <p:cNvGrpSpPr/>
          <p:nvPr/>
        </p:nvGrpSpPr>
        <p:grpSpPr>
          <a:xfrm>
            <a:off x="4449447" y="1777057"/>
            <a:ext cx="1051891" cy="2792744"/>
            <a:chOff x="4838906" y="2309717"/>
            <a:chExt cx="1051891" cy="2792744"/>
          </a:xfrm>
        </p:grpSpPr>
        <p:pic>
          <p:nvPicPr>
            <p:cNvPr id="50" name="Picture 49" descr="A close up of a sign&#10;&#10;Description automatically generated">
              <a:extLst>
                <a:ext uri="{FF2B5EF4-FFF2-40B4-BE49-F238E27FC236}">
                  <a16:creationId xmlns:a16="http://schemas.microsoft.com/office/drawing/2014/main" id="{9646DD3D-B8E5-527C-9B5D-49AF75489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98046" y="4193040"/>
              <a:ext cx="360472" cy="360000"/>
            </a:xfrm>
            <a:prstGeom prst="rect">
              <a:avLst/>
            </a:prstGeom>
          </p:spPr>
        </p:pic>
        <p:pic>
          <p:nvPicPr>
            <p:cNvPr id="3084" name="Picture 12" descr="Magnetic tape, 3M, 6250 CPI for computer tape ...">
              <a:extLst>
                <a:ext uri="{FF2B5EF4-FFF2-40B4-BE49-F238E27FC236}">
                  <a16:creationId xmlns:a16="http://schemas.microsoft.com/office/drawing/2014/main" id="{ABF7B126-1882-8DFE-F13A-AFFA3F2F24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0513" y="2309717"/>
              <a:ext cx="828675" cy="828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AE1F832-C8D5-CD02-3839-E30A844C5FDE}"/>
                </a:ext>
              </a:extLst>
            </p:cNvPr>
            <p:cNvSpPr txBox="1"/>
            <p:nvPr/>
          </p:nvSpPr>
          <p:spPr>
            <a:xfrm>
              <a:off x="4969551" y="4525747"/>
              <a:ext cx="7906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52F6C"/>
                  </a:solidFill>
                  <a:effectLst/>
                  <a:uLnTx/>
                  <a:uFillTx/>
                  <a:latin typeface="Roboto Medium" panose="02000000000000000000" pitchFamily="2" charset="0"/>
                  <a:ea typeface="Roboto Medium" panose="02000000000000000000" pitchFamily="2" charset="0"/>
                  <a:cs typeface="+mn-cs"/>
                </a:rPr>
                <a:t>3 Years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1199D31-45F6-5290-EB0E-AF3ACE112E0C}"/>
                </a:ext>
              </a:extLst>
            </p:cNvPr>
            <p:cNvSpPr txBox="1"/>
            <p:nvPr/>
          </p:nvSpPr>
          <p:spPr>
            <a:xfrm>
              <a:off x="4838906" y="4794684"/>
              <a:ext cx="10518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7495E"/>
                  </a:solidFill>
                  <a:effectLst/>
                  <a:uLnTx/>
                  <a:uFillTx/>
                  <a:latin typeface="Roboto Medium" panose="02000000000000000000" pitchFamily="2" charset="0"/>
                  <a:ea typeface="Roboto Medium" panose="02000000000000000000" pitchFamily="2" charset="0"/>
                  <a:cs typeface="+mn-cs"/>
                </a:rPr>
                <a:t>“Tape Out”</a:t>
              </a:r>
            </a:p>
          </p:txBody>
        </p:sp>
      </p:grpSp>
      <p:grpSp>
        <p:nvGrpSpPr>
          <p:cNvPr id="3098" name="Group 3097">
            <a:extLst>
              <a:ext uri="{FF2B5EF4-FFF2-40B4-BE49-F238E27FC236}">
                <a16:creationId xmlns:a16="http://schemas.microsoft.com/office/drawing/2014/main" id="{45B27541-9060-7865-A620-033C1063DB70}"/>
              </a:ext>
            </a:extLst>
          </p:cNvPr>
          <p:cNvGrpSpPr/>
          <p:nvPr/>
        </p:nvGrpSpPr>
        <p:grpSpPr>
          <a:xfrm>
            <a:off x="6128811" y="1414583"/>
            <a:ext cx="1448259" cy="3370661"/>
            <a:chOff x="6010280" y="1947243"/>
            <a:chExt cx="1448259" cy="3370661"/>
          </a:xfrm>
        </p:grpSpPr>
        <p:pic>
          <p:nvPicPr>
            <p:cNvPr id="51" name="Picture 50" descr="Text&#10;&#10;Description automatically generated">
              <a:extLst>
                <a:ext uri="{FF2B5EF4-FFF2-40B4-BE49-F238E27FC236}">
                  <a16:creationId xmlns:a16="http://schemas.microsoft.com/office/drawing/2014/main" id="{94AAD4D3-547D-6F23-5774-886DF0A163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0280" y="1947243"/>
              <a:ext cx="1448259" cy="1479293"/>
            </a:xfrm>
            <a:prstGeom prst="rect">
              <a:avLst/>
            </a:prstGeom>
          </p:spPr>
        </p:pic>
        <p:pic>
          <p:nvPicPr>
            <p:cNvPr id="58" name="Picture 57" descr="A close up of a sign&#10;&#10;Description automatically generated">
              <a:extLst>
                <a:ext uri="{FF2B5EF4-FFF2-40B4-BE49-F238E27FC236}">
                  <a16:creationId xmlns:a16="http://schemas.microsoft.com/office/drawing/2014/main" id="{48E1BEE3-6F39-C756-5103-57737C8238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67604" y="4193040"/>
              <a:ext cx="360472" cy="360000"/>
            </a:xfrm>
            <a:prstGeom prst="rect">
              <a:avLst/>
            </a:prstGeom>
          </p:spPr>
        </p:pic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26292D9-E682-080B-4C89-160C07811CA1}"/>
                </a:ext>
              </a:extLst>
            </p:cNvPr>
            <p:cNvSpPr txBox="1"/>
            <p:nvPr/>
          </p:nvSpPr>
          <p:spPr>
            <a:xfrm>
              <a:off x="6262967" y="4525747"/>
              <a:ext cx="9428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52F6C"/>
                  </a:solidFill>
                  <a:effectLst/>
                  <a:uLnTx/>
                  <a:uFillTx/>
                  <a:latin typeface="Roboto Medium" panose="02000000000000000000" pitchFamily="2" charset="0"/>
                  <a:ea typeface="Roboto Medium" panose="02000000000000000000" pitchFamily="2" charset="0"/>
                  <a:cs typeface="+mn-cs"/>
                </a:rPr>
                <a:t>3.5 Years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AB75156-B57B-C553-79EB-EA0CAC6FBB93}"/>
                </a:ext>
              </a:extLst>
            </p:cNvPr>
            <p:cNvSpPr txBox="1"/>
            <p:nvPr/>
          </p:nvSpPr>
          <p:spPr>
            <a:xfrm>
              <a:off x="6247739" y="4794684"/>
              <a:ext cx="9733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7495E"/>
                  </a:solidFill>
                  <a:effectLst/>
                  <a:uLnTx/>
                  <a:uFillTx/>
                  <a:latin typeface="Roboto Medium" panose="02000000000000000000" pitchFamily="2" charset="0"/>
                  <a:ea typeface="Roboto Medium" panose="02000000000000000000" pitchFamily="2" charset="0"/>
                  <a:cs typeface="+mn-cs"/>
                </a:rPr>
                <a:t>Customer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7495E"/>
                  </a:solidFill>
                  <a:effectLst/>
                  <a:uLnTx/>
                  <a:uFillTx/>
                  <a:latin typeface="Roboto Medium" panose="02000000000000000000" pitchFamily="2" charset="0"/>
                  <a:ea typeface="Roboto Medium" panose="02000000000000000000" pitchFamily="2" charset="0"/>
                  <a:cs typeface="+mn-cs"/>
                </a:rPr>
                <a:t>Samples</a:t>
              </a: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endParaRPr>
            </a:p>
          </p:txBody>
        </p:sp>
      </p:grpSp>
      <p:grpSp>
        <p:nvGrpSpPr>
          <p:cNvPr id="3100" name="Group 3099">
            <a:extLst>
              <a:ext uri="{FF2B5EF4-FFF2-40B4-BE49-F238E27FC236}">
                <a16:creationId xmlns:a16="http://schemas.microsoft.com/office/drawing/2014/main" id="{916EAA25-85D9-DF4D-59DB-35B5DDEE8371}"/>
              </a:ext>
            </a:extLst>
          </p:cNvPr>
          <p:cNvGrpSpPr/>
          <p:nvPr/>
        </p:nvGrpSpPr>
        <p:grpSpPr>
          <a:xfrm>
            <a:off x="9913202" y="1785583"/>
            <a:ext cx="1708251" cy="2999661"/>
            <a:chOff x="9913202" y="2318243"/>
            <a:chExt cx="1708251" cy="2999661"/>
          </a:xfrm>
        </p:grpSpPr>
        <p:pic>
          <p:nvPicPr>
            <p:cNvPr id="3073" name="Picture 3072" descr="A close up of a sign&#10;&#10;Description automatically generated">
              <a:extLst>
                <a:ext uri="{FF2B5EF4-FFF2-40B4-BE49-F238E27FC236}">
                  <a16:creationId xmlns:a16="http://schemas.microsoft.com/office/drawing/2014/main" id="{1DA1B73C-088A-B1B7-79C9-8AF943139B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20430" y="4193040"/>
              <a:ext cx="360472" cy="360000"/>
            </a:xfrm>
            <a:prstGeom prst="rect">
              <a:avLst/>
            </a:prstGeom>
          </p:spPr>
        </p:pic>
        <p:sp>
          <p:nvSpPr>
            <p:cNvPr id="3075" name="TextBox 3074">
              <a:extLst>
                <a:ext uri="{FF2B5EF4-FFF2-40B4-BE49-F238E27FC236}">
                  <a16:creationId xmlns:a16="http://schemas.microsoft.com/office/drawing/2014/main" id="{120386A3-0D49-617D-4142-208B489B31F1}"/>
                </a:ext>
              </a:extLst>
            </p:cNvPr>
            <p:cNvSpPr txBox="1"/>
            <p:nvPr/>
          </p:nvSpPr>
          <p:spPr>
            <a:xfrm>
              <a:off x="10042244" y="4525747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52F6C"/>
                  </a:solidFill>
                  <a:effectLst/>
                  <a:uLnTx/>
                  <a:uFillTx/>
                  <a:latin typeface="Roboto Medium" panose="02000000000000000000" pitchFamily="2" charset="0"/>
                  <a:ea typeface="Roboto Medium" panose="02000000000000000000" pitchFamily="2" charset="0"/>
                  <a:cs typeface="+mn-cs"/>
                </a:rPr>
                <a:t>5+ Years</a:t>
              </a:r>
            </a:p>
          </p:txBody>
        </p:sp>
        <p:sp>
          <p:nvSpPr>
            <p:cNvPr id="3077" name="TextBox 3076">
              <a:extLst>
                <a:ext uri="{FF2B5EF4-FFF2-40B4-BE49-F238E27FC236}">
                  <a16:creationId xmlns:a16="http://schemas.microsoft.com/office/drawing/2014/main" id="{3F2AB821-3029-005A-1453-3F5112D7D3D2}"/>
                </a:ext>
              </a:extLst>
            </p:cNvPr>
            <p:cNvSpPr txBox="1"/>
            <p:nvPr/>
          </p:nvSpPr>
          <p:spPr>
            <a:xfrm>
              <a:off x="9913202" y="4794684"/>
              <a:ext cx="11480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7495E"/>
                  </a:solidFill>
                  <a:effectLst/>
                  <a:uLnTx/>
                  <a:uFillTx/>
                  <a:latin typeface="Roboto Medium" panose="02000000000000000000" pitchFamily="2" charset="0"/>
                  <a:ea typeface="Roboto Medium" panose="02000000000000000000" pitchFamily="2" charset="0"/>
                  <a:cs typeface="+mn-cs"/>
                </a:rPr>
                <a:t>Deployment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7495E"/>
                  </a:solidFill>
                  <a:effectLst/>
                  <a:uLnTx/>
                  <a:uFillTx/>
                  <a:latin typeface="Roboto Medium" panose="02000000000000000000" pitchFamily="2" charset="0"/>
                  <a:ea typeface="Roboto Medium" panose="02000000000000000000" pitchFamily="2" charset="0"/>
                  <a:cs typeface="+mn-cs"/>
                </a:rPr>
                <a:t>Ramp</a:t>
              </a: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endParaRPr>
            </a:p>
          </p:txBody>
        </p:sp>
        <p:grpSp>
          <p:nvGrpSpPr>
            <p:cNvPr id="3094" name="Group 3093">
              <a:extLst>
                <a:ext uri="{FF2B5EF4-FFF2-40B4-BE49-F238E27FC236}">
                  <a16:creationId xmlns:a16="http://schemas.microsoft.com/office/drawing/2014/main" id="{7ED3509E-93F4-295F-1881-7477C9602B06}"/>
                </a:ext>
              </a:extLst>
            </p:cNvPr>
            <p:cNvGrpSpPr/>
            <p:nvPr/>
          </p:nvGrpSpPr>
          <p:grpSpPr>
            <a:xfrm>
              <a:off x="9939706" y="2318243"/>
              <a:ext cx="1681747" cy="661831"/>
              <a:chOff x="6494513" y="1389583"/>
              <a:chExt cx="2298967" cy="904731"/>
            </a:xfrm>
          </p:grpSpPr>
          <p:cxnSp>
            <p:nvCxnSpPr>
              <p:cNvPr id="3081" name="Straight Connector 3080">
                <a:extLst>
                  <a:ext uri="{FF2B5EF4-FFF2-40B4-BE49-F238E27FC236}">
                    <a16:creationId xmlns:a16="http://schemas.microsoft.com/office/drawing/2014/main" id="{DACADBEC-77EF-5DFB-95A0-F39B453CB89E}"/>
                  </a:ext>
                </a:extLst>
              </p:cNvPr>
              <p:cNvCxnSpPr/>
              <p:nvPr/>
            </p:nvCxnSpPr>
            <p:spPr>
              <a:xfrm flipV="1">
                <a:off x="6494513" y="2123917"/>
                <a:ext cx="367297" cy="170397"/>
              </a:xfrm>
              <a:prstGeom prst="line">
                <a:avLst/>
              </a:prstGeom>
              <a:ln w="41275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3" name="Straight Connector 3082">
                <a:extLst>
                  <a:ext uri="{FF2B5EF4-FFF2-40B4-BE49-F238E27FC236}">
                    <a16:creationId xmlns:a16="http://schemas.microsoft.com/office/drawing/2014/main" id="{EBE41667-32C7-3029-F311-B0D7C4CBA30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833603" y="2111560"/>
                <a:ext cx="367297" cy="16260"/>
              </a:xfrm>
              <a:prstGeom prst="line">
                <a:avLst/>
              </a:prstGeom>
              <a:ln w="41275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7" name="Straight Connector 3086">
                <a:extLst>
                  <a:ext uri="{FF2B5EF4-FFF2-40B4-BE49-F238E27FC236}">
                    <a16:creationId xmlns:a16="http://schemas.microsoft.com/office/drawing/2014/main" id="{B91CDD22-32F8-DD9B-5C6B-EA6F75F8313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83605" y="1839166"/>
                <a:ext cx="382525" cy="273279"/>
              </a:xfrm>
              <a:prstGeom prst="line">
                <a:avLst/>
              </a:prstGeom>
              <a:ln w="41275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0" name="Straight Connector 3089">
                <a:extLst>
                  <a:ext uri="{FF2B5EF4-FFF2-40B4-BE49-F238E27FC236}">
                    <a16:creationId xmlns:a16="http://schemas.microsoft.com/office/drawing/2014/main" id="{8FE2DBD9-11BF-5A4A-AF57-A531CA49E9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550902" y="1831318"/>
                <a:ext cx="749822" cy="17122"/>
              </a:xfrm>
              <a:prstGeom prst="line">
                <a:avLst/>
              </a:prstGeom>
              <a:ln w="41275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2" name="Straight Connector 3091">
                <a:extLst>
                  <a:ext uri="{FF2B5EF4-FFF2-40B4-BE49-F238E27FC236}">
                    <a16:creationId xmlns:a16="http://schemas.microsoft.com/office/drawing/2014/main" id="{2A15B4D6-6289-0B83-38A3-0D49B18A94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76504" y="1389583"/>
                <a:ext cx="516976" cy="449583"/>
              </a:xfrm>
              <a:prstGeom prst="line">
                <a:avLst/>
              </a:prstGeom>
              <a:ln w="41275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03" name="Group 3102">
            <a:extLst>
              <a:ext uri="{FF2B5EF4-FFF2-40B4-BE49-F238E27FC236}">
                <a16:creationId xmlns:a16="http://schemas.microsoft.com/office/drawing/2014/main" id="{4B008BFE-E622-B91B-9847-CE5A7F734368}"/>
              </a:ext>
            </a:extLst>
          </p:cNvPr>
          <p:cNvGrpSpPr/>
          <p:nvPr/>
        </p:nvGrpSpPr>
        <p:grpSpPr>
          <a:xfrm>
            <a:off x="8035146" y="1457944"/>
            <a:ext cx="1477329" cy="3327300"/>
            <a:chOff x="8069012" y="1990604"/>
            <a:chExt cx="1477329" cy="3327300"/>
          </a:xfrm>
        </p:grpSpPr>
        <p:grpSp>
          <p:nvGrpSpPr>
            <p:cNvPr id="3102" name="Group 3101">
              <a:extLst>
                <a:ext uri="{FF2B5EF4-FFF2-40B4-BE49-F238E27FC236}">
                  <a16:creationId xmlns:a16="http://schemas.microsoft.com/office/drawing/2014/main" id="{7EA81C28-EC06-C2EE-0FC2-C72FE29CAA68}"/>
                </a:ext>
              </a:extLst>
            </p:cNvPr>
            <p:cNvGrpSpPr/>
            <p:nvPr/>
          </p:nvGrpSpPr>
          <p:grpSpPr>
            <a:xfrm>
              <a:off x="8319328" y="4193040"/>
              <a:ext cx="1042273" cy="1124864"/>
              <a:chOff x="8319328" y="4193040"/>
              <a:chExt cx="1042273" cy="1124864"/>
            </a:xfrm>
          </p:grpSpPr>
          <p:pic>
            <p:nvPicPr>
              <p:cNvPr id="61" name="Picture 60" descr="A close up of a sign&#10;&#10;Description automatically generated">
                <a:extLst>
                  <a:ext uri="{FF2B5EF4-FFF2-40B4-BE49-F238E27FC236}">
                    <a16:creationId xmlns:a16="http://schemas.microsoft.com/office/drawing/2014/main" id="{F979E8D4-953D-2A65-A3D9-EF7358545F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673658" y="4193040"/>
                <a:ext cx="360472" cy="360000"/>
              </a:xfrm>
              <a:prstGeom prst="rect">
                <a:avLst/>
              </a:prstGeom>
            </p:spPr>
          </p:pic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F1EE401A-CB8F-5732-79AC-9E46165F8310}"/>
                  </a:ext>
                </a:extLst>
              </p:cNvPr>
              <p:cNvSpPr txBox="1"/>
              <p:nvPr/>
            </p:nvSpPr>
            <p:spPr>
              <a:xfrm>
                <a:off x="8319328" y="4525747"/>
                <a:ext cx="104227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52F6C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Roboto Medium" panose="02000000000000000000" pitchFamily="2" charset="0"/>
                    <a:cs typeface="+mn-cs"/>
                  </a:rPr>
                  <a:t>4.5+ Years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2703A9CE-B7EE-10D1-E30E-26212B58A43F}"/>
                  </a:ext>
                </a:extLst>
              </p:cNvPr>
              <p:cNvSpPr txBox="1"/>
              <p:nvPr/>
            </p:nvSpPr>
            <p:spPr>
              <a:xfrm>
                <a:off x="8353793" y="4794684"/>
                <a:ext cx="97334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7495E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Roboto Medium" panose="02000000000000000000" pitchFamily="2" charset="0"/>
                    <a:cs typeface="+mn-cs"/>
                  </a:rPr>
                  <a:t>Customer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7495E"/>
                    </a:solidFill>
                    <a:effectLst/>
                    <a:uLnTx/>
                    <a:uFillTx/>
                    <a:latin typeface="Roboto Medium" panose="02000000000000000000" pitchFamily="2" charset="0"/>
                    <a:ea typeface="Roboto Medium" panose="02000000000000000000" pitchFamily="2" charset="0"/>
                    <a:cs typeface="+mn-cs"/>
                  </a:rPr>
                  <a:t>Products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7495E"/>
                  </a:solidFill>
                  <a:effectLst/>
                  <a:uLnTx/>
                  <a:uFillTx/>
                  <a:latin typeface="Roboto Medium" panose="02000000000000000000" pitchFamily="2" charset="0"/>
                  <a:ea typeface="Roboto Medium" panose="02000000000000000000" pitchFamily="2" charset="0"/>
                  <a:cs typeface="+mn-cs"/>
                </a:endParaRPr>
              </a:p>
            </p:txBody>
          </p:sp>
        </p:grpSp>
        <p:pic>
          <p:nvPicPr>
            <p:cNvPr id="3101" name="Picture 310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78CEAFA5-7E21-0D0C-9EB9-90014F1EB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9012" y="1990604"/>
              <a:ext cx="1477329" cy="1378645"/>
            </a:xfrm>
            <a:prstGeom prst="rect">
              <a:avLst/>
            </a:prstGeom>
          </p:spPr>
        </p:pic>
      </p:grpSp>
      <p:sp>
        <p:nvSpPr>
          <p:cNvPr id="3104" name="TextBox 3103">
            <a:extLst>
              <a:ext uri="{FF2B5EF4-FFF2-40B4-BE49-F238E27FC236}">
                <a16:creationId xmlns:a16="http://schemas.microsoft.com/office/drawing/2014/main" id="{E13A4689-663F-CD14-C6AC-C346C2B566F7}"/>
              </a:ext>
            </a:extLst>
          </p:cNvPr>
          <p:cNvSpPr txBox="1"/>
          <p:nvPr/>
        </p:nvSpPr>
        <p:spPr>
          <a:xfrm>
            <a:off x="998023" y="5426387"/>
            <a:ext cx="9682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7495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For telecoms infrastructure, an SoC will typically be in production for 10 years or more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7495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611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6BE007-4379-F9A9-6645-DF809575C5E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32000" y="6284619"/>
            <a:ext cx="41148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© 2023 Picocom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786DEA33-0C32-48DE-82E3-84987A05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919" y="967225"/>
            <a:ext cx="11436150" cy="492355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GB" sz="2800" dirty="0"/>
              <a:t>What Picocom is seeing in development now</a:t>
            </a:r>
          </a:p>
          <a:p>
            <a:pPr marL="0" indent="0" algn="ctr">
              <a:buNone/>
            </a:pPr>
            <a:r>
              <a:rPr lang="en-GB" sz="2800" dirty="0"/>
              <a:t>= Deployments over next 1 – 5 years</a:t>
            </a:r>
          </a:p>
          <a:p>
            <a:pPr marL="0" indent="0">
              <a:buNone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9625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FC02956-40C9-B64C-CC1E-ED9DFAD65D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3542190"/>
            <a:ext cx="11328000" cy="2663301"/>
          </a:xfrm>
        </p:spPr>
        <p:txBody>
          <a:bodyPr/>
          <a:lstStyle/>
          <a:p>
            <a:r>
              <a:rPr lang="en-US" dirty="0"/>
              <a:t>Split 7.2 radios (O-RU), particularly in Korea and Japan, plus ODMs in Taiwan</a:t>
            </a:r>
          </a:p>
          <a:p>
            <a:pPr lvl="1"/>
            <a:r>
              <a:rPr lang="en-US" dirty="0"/>
              <a:t>Indoor, outdoor</a:t>
            </a:r>
          </a:p>
          <a:p>
            <a:r>
              <a:rPr lang="en-US" dirty="0"/>
              <a:t>Split 8 indoor extended small cells (BBU, RRU) in China</a:t>
            </a:r>
          </a:p>
          <a:p>
            <a:r>
              <a:rPr lang="en-US" dirty="0"/>
              <a:t>Some Split 7.2 distributed units (O-DU), mainly indoor</a:t>
            </a:r>
          </a:p>
          <a:p>
            <a:r>
              <a:rPr lang="en-US" dirty="0"/>
              <a:t>A big rise globally over the last 9 months in integrated small cells (“Split 0”)</a:t>
            </a:r>
          </a:p>
          <a:p>
            <a:pPr lvl="1"/>
            <a:r>
              <a:rPr lang="en-US" dirty="0"/>
              <a:t>Indoor, outdoor</a:t>
            </a:r>
          </a:p>
          <a:p>
            <a:r>
              <a:rPr lang="en-US" dirty="0"/>
              <a:t>Increased interest in Split 6, but limited investment to date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E98222-9476-5098-CE32-DA17A724E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Disaggregation - summary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3D5D93-BA0D-512E-FBF0-0CD4D6999BD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© 2023 Picocom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ADDBC5-BF0A-1462-A5A6-ED12A321D34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554" y="1213499"/>
            <a:ext cx="7894288" cy="221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2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27361-90C4-783D-9803-EFCCCF4C4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SCF “fronthaul calculator” example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ED6A1B-9825-CDD6-D73B-80ADEE22375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C3C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© 2023 Picocom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17AC8A-FBE8-6935-AD92-A244A0F88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415" y="4271319"/>
            <a:ext cx="8809170" cy="24472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29974C-5B6E-F612-0894-095DDE5CA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415" y="1065957"/>
            <a:ext cx="8809170" cy="314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475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Picocom Brand RGB Colours 100320">
      <a:dk1>
        <a:srgbClr val="07495E"/>
      </a:dk1>
      <a:lt1>
        <a:srgbClr val="FEFFFF"/>
      </a:lt1>
      <a:dk2>
        <a:srgbClr val="15C3CC"/>
      </a:dk2>
      <a:lt2>
        <a:srgbClr val="C8C8C8"/>
      </a:lt2>
      <a:accent1>
        <a:srgbClr val="6E561C"/>
      </a:accent1>
      <a:accent2>
        <a:srgbClr val="652F6C"/>
      </a:accent2>
      <a:accent3>
        <a:srgbClr val="008578"/>
      </a:accent3>
      <a:accent4>
        <a:srgbClr val="E07C00"/>
      </a:accent4>
      <a:accent5>
        <a:srgbClr val="3952A3"/>
      </a:accent5>
      <a:accent6>
        <a:srgbClr val="E7CF1A"/>
      </a:accent6>
      <a:hlink>
        <a:srgbClr val="34B449"/>
      </a:hlink>
      <a:folHlink>
        <a:srgbClr val="ED1C24"/>
      </a:folHlink>
    </a:clrScheme>
    <a:fontScheme name="Picocom Roboto PPT Font">
      <a:majorFont>
        <a:latin typeface="Roboto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>
            <a:lumMod val="20000"/>
            <a:lumOff val="80000"/>
          </a:schemeClr>
        </a:solidFill>
        <a:ln>
          <a:solidFill>
            <a:schemeClr val="accent1"/>
          </a:solidFill>
        </a:ln>
      </a:spPr>
      <a:bodyPr rtlCol="0" anchor="ctr" anchorCtr="0">
        <a:normAutofit/>
      </a:bodyPr>
      <a:lstStyle>
        <a:defPPr algn="ctr">
          <a:defRPr sz="1600" dirty="0" smtClean="0">
            <a:solidFill>
              <a:schemeClr val="tx1"/>
            </a:solidFill>
            <a:latin typeface="Roboto Medium" panose="02000000000000000000" pitchFamily="2" charset="0"/>
            <a:ea typeface="Roboto Medium" panose="02000000000000000000" pitchFamily="2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1600" dirty="0">
            <a:solidFill>
              <a:schemeClr val="tx2"/>
            </a:solidFill>
            <a:latin typeface="Roboto Medium" panose="02000000000000000000" pitchFamily="2" charset="0"/>
            <a:ea typeface="Roboto Medium" panose="020000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oboto Fonts Replacement" id="{A48350E0-9BA1-4A6C-93FA-D18914F778BA}" vid="{83FD3DCE-76CF-43D7-A0B5-239EF2962BE3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481</Words>
  <Application>Microsoft Office PowerPoint</Application>
  <PresentationFormat>Widescreen</PresentationFormat>
  <Paragraphs>126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Calibri Light</vt:lpstr>
      <vt:lpstr>Roboto</vt:lpstr>
      <vt:lpstr>Roboto Light</vt:lpstr>
      <vt:lpstr>Roboto Medium</vt:lpstr>
      <vt:lpstr>Wingdings</vt:lpstr>
      <vt:lpstr>Office Theme</vt:lpstr>
      <vt:lpstr>1_Office Theme</vt:lpstr>
      <vt:lpstr>The Roadmap to 2030</vt:lpstr>
      <vt:lpstr>Prediction at SCWS 2021</vt:lpstr>
      <vt:lpstr>PowerPoint Presentation</vt:lpstr>
      <vt:lpstr>What does Picocom do?</vt:lpstr>
      <vt:lpstr>What does Picocom do?</vt:lpstr>
      <vt:lpstr>Semiconductor lifecycle</vt:lpstr>
      <vt:lpstr>PowerPoint Presentation</vt:lpstr>
      <vt:lpstr>Disaggregation - summary</vt:lpstr>
      <vt:lpstr>SCF “fronthaul calculator” example</vt:lpstr>
      <vt:lpstr>SCF “fronthaul calculator” example</vt:lpstr>
      <vt:lpstr>How many units?</vt:lpstr>
      <vt:lpstr>Use cases – carrier aggregation</vt:lpstr>
      <vt:lpstr>Use cases – dual mode</vt:lpstr>
      <vt:lpstr>Use cases – power output</vt:lpstr>
      <vt:lpstr>What about FR2 (“mmWave”)?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Roadmap to 2030</dc:title>
  <dc:creator>Alex Elwart</dc:creator>
  <cp:lastModifiedBy>Alex Elwart</cp:lastModifiedBy>
  <cp:revision>1</cp:revision>
  <dcterms:created xsi:type="dcterms:W3CDTF">2023-05-25T10:30:43Z</dcterms:created>
  <dcterms:modified xsi:type="dcterms:W3CDTF">2023-05-25T10:31:43Z</dcterms:modified>
</cp:coreProperties>
</file>