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7"/>
  </p:notesMasterIdLst>
  <p:sldIdLst>
    <p:sldId id="256" r:id="rId2"/>
    <p:sldId id="257" r:id="rId3"/>
    <p:sldId id="260" r:id="rId4"/>
    <p:sldId id="258"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97A713-A82C-4B0A-81CD-760AD28D9A04}" v="83" dt="2023-05-04T14:12:58.0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73" autoAdjust="0"/>
  </p:normalViewPr>
  <p:slideViewPr>
    <p:cSldViewPr snapToGrid="0">
      <p:cViewPr varScale="1">
        <p:scale>
          <a:sx n="101" d="100"/>
          <a:sy n="101" d="100"/>
        </p:scale>
        <p:origin x="912" y="108"/>
      </p:cViewPr>
      <p:guideLst/>
    </p:cSldViewPr>
  </p:slideViewPr>
  <p:notesTextViewPr>
    <p:cViewPr>
      <p:scale>
        <a:sx n="1" d="1"/>
        <a:sy n="1" d="1"/>
      </p:scale>
      <p:origin x="0" y="0"/>
    </p:cViewPr>
  </p:notesTextViewPr>
  <p:notesViewPr>
    <p:cSldViewPr snapToGrid="0">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Stratton" userId="b9b5453d-e507-4d83-b864-926f8337226d" providerId="ADAL" clId="{A7FF84E6-FC43-43EE-A3D4-3BD4332B1028}"/>
    <pc:docChg chg="custSel addSld modSld">
      <pc:chgData name="Chris Stratton" userId="b9b5453d-e507-4d83-b864-926f8337226d" providerId="ADAL" clId="{A7FF84E6-FC43-43EE-A3D4-3BD4332B1028}" dt="2023-04-18T15:19:12.075" v="1614" actId="20577"/>
      <pc:docMkLst>
        <pc:docMk/>
      </pc:docMkLst>
      <pc:sldChg chg="modNotes">
        <pc:chgData name="Chris Stratton" userId="b9b5453d-e507-4d83-b864-926f8337226d" providerId="ADAL" clId="{A7FF84E6-FC43-43EE-A3D4-3BD4332B1028}" dt="2023-04-18T15:17:46.979" v="1583" actId="14100"/>
        <pc:sldMkLst>
          <pc:docMk/>
          <pc:sldMk cId="3322807243" sldId="257"/>
        </pc:sldMkLst>
      </pc:sldChg>
      <pc:sldChg chg="modNotes">
        <pc:chgData name="Chris Stratton" userId="b9b5453d-e507-4d83-b864-926f8337226d" providerId="ADAL" clId="{A7FF84E6-FC43-43EE-A3D4-3BD4332B1028}" dt="2023-04-18T15:19:12.075" v="1614" actId="20577"/>
        <pc:sldMkLst>
          <pc:docMk/>
          <pc:sldMk cId="4248149271" sldId="258"/>
        </pc:sldMkLst>
      </pc:sldChg>
      <pc:sldChg chg="add">
        <pc:chgData name="Chris Stratton" userId="b9b5453d-e507-4d83-b864-926f8337226d" providerId="ADAL" clId="{A7FF84E6-FC43-43EE-A3D4-3BD4332B1028}" dt="2023-04-18T15:10:52.285" v="1107" actId="2890"/>
        <pc:sldMkLst>
          <pc:docMk/>
          <pc:sldMk cId="1275492848" sldId="259"/>
        </pc:sldMkLst>
      </pc:sldChg>
    </pc:docChg>
  </pc:docChgLst>
  <pc:docChgLst>
    <pc:chgData name="Chris Stratton" userId="b9b5453d-e507-4d83-b864-926f8337226d" providerId="ADAL" clId="{4E97A713-A82C-4B0A-81CD-760AD28D9A04}"/>
    <pc:docChg chg="undo custSel addSld modSld">
      <pc:chgData name="Chris Stratton" userId="b9b5453d-e507-4d83-b864-926f8337226d" providerId="ADAL" clId="{4E97A713-A82C-4B0A-81CD-760AD28D9A04}" dt="2023-05-05T10:27:41.500" v="2017" actId="14100"/>
      <pc:docMkLst>
        <pc:docMk/>
      </pc:docMkLst>
      <pc:sldChg chg="addSp modSp mod setBg modNotes modNotesTx">
        <pc:chgData name="Chris Stratton" userId="b9b5453d-e507-4d83-b864-926f8337226d" providerId="ADAL" clId="{4E97A713-A82C-4B0A-81CD-760AD28D9A04}" dt="2023-05-04T16:13:18.435" v="1787" actId="6549"/>
        <pc:sldMkLst>
          <pc:docMk/>
          <pc:sldMk cId="3722416268" sldId="256"/>
        </pc:sldMkLst>
        <pc:picChg chg="add mod">
          <ac:chgData name="Chris Stratton" userId="b9b5453d-e507-4d83-b864-926f8337226d" providerId="ADAL" clId="{4E97A713-A82C-4B0A-81CD-760AD28D9A04}" dt="2023-05-04T13:55:34.347" v="30" actId="207"/>
          <ac:picMkLst>
            <pc:docMk/>
            <pc:sldMk cId="3722416268" sldId="256"/>
            <ac:picMk id="6" creationId="{D29F38D7-665B-CBA3-11B1-46B7094AE6C0}"/>
          </ac:picMkLst>
        </pc:picChg>
      </pc:sldChg>
      <pc:sldChg chg="addSp delSp modSp mod modNotes">
        <pc:chgData name="Chris Stratton" userId="b9b5453d-e507-4d83-b864-926f8337226d" providerId="ADAL" clId="{4E97A713-A82C-4B0A-81CD-760AD28D9A04}" dt="2023-05-04T16:08:17.112" v="1678" actId="14100"/>
        <pc:sldMkLst>
          <pc:docMk/>
          <pc:sldMk cId="3322807243" sldId="257"/>
        </pc:sldMkLst>
        <pc:spChg chg="mod">
          <ac:chgData name="Chris Stratton" userId="b9b5453d-e507-4d83-b864-926f8337226d" providerId="ADAL" clId="{4E97A713-A82C-4B0A-81CD-760AD28D9A04}" dt="2023-05-04T16:08:17.112" v="1678" actId="14100"/>
          <ac:spMkLst>
            <pc:docMk/>
            <pc:sldMk cId="3322807243" sldId="257"/>
            <ac:spMk id="2" creationId="{F3A4B003-DD47-F344-3F91-95958D0FB80C}"/>
          </ac:spMkLst>
        </pc:spChg>
        <pc:spChg chg="mod">
          <ac:chgData name="Chris Stratton" userId="b9b5453d-e507-4d83-b864-926f8337226d" providerId="ADAL" clId="{4E97A713-A82C-4B0A-81CD-760AD28D9A04}" dt="2023-05-04T13:57:46.140" v="112" actId="313"/>
          <ac:spMkLst>
            <pc:docMk/>
            <pc:sldMk cId="3322807243" sldId="257"/>
            <ac:spMk id="3" creationId="{8D4D55D3-0113-0759-5042-5ADF92E62742}"/>
          </ac:spMkLst>
        </pc:spChg>
        <pc:picChg chg="add del mod">
          <ac:chgData name="Chris Stratton" userId="b9b5453d-e507-4d83-b864-926f8337226d" providerId="ADAL" clId="{4E97A713-A82C-4B0A-81CD-760AD28D9A04}" dt="2023-05-04T13:53:42.816" v="24" actId="478"/>
          <ac:picMkLst>
            <pc:docMk/>
            <pc:sldMk cId="3322807243" sldId="257"/>
            <ac:picMk id="6" creationId="{09447BA4-D29E-F3E5-2F56-9B4278A3ED30}"/>
          </ac:picMkLst>
        </pc:picChg>
        <pc:picChg chg="add mod">
          <ac:chgData name="Chris Stratton" userId="b9b5453d-e507-4d83-b864-926f8337226d" providerId="ADAL" clId="{4E97A713-A82C-4B0A-81CD-760AD28D9A04}" dt="2023-05-04T13:57:01.324" v="108" actId="207"/>
          <ac:picMkLst>
            <pc:docMk/>
            <pc:sldMk cId="3322807243" sldId="257"/>
            <ac:picMk id="7" creationId="{9C6560DB-6478-2ECC-D321-9ED46D343025}"/>
          </ac:picMkLst>
        </pc:picChg>
      </pc:sldChg>
      <pc:sldChg chg="addSp modSp mod modNotes">
        <pc:chgData name="Chris Stratton" userId="b9b5453d-e507-4d83-b864-926f8337226d" providerId="ADAL" clId="{4E97A713-A82C-4B0A-81CD-760AD28D9A04}" dt="2023-05-04T16:20:38.194" v="1887" actId="2710"/>
        <pc:sldMkLst>
          <pc:docMk/>
          <pc:sldMk cId="4248149271" sldId="258"/>
        </pc:sldMkLst>
        <pc:spChg chg="mod">
          <ac:chgData name="Chris Stratton" userId="b9b5453d-e507-4d83-b864-926f8337226d" providerId="ADAL" clId="{4E97A713-A82C-4B0A-81CD-760AD28D9A04}" dt="2023-05-04T16:17:43.383" v="1805" actId="20577"/>
          <ac:spMkLst>
            <pc:docMk/>
            <pc:sldMk cId="4248149271" sldId="258"/>
            <ac:spMk id="2" creationId="{F3A4B003-DD47-F344-3F91-95958D0FB80C}"/>
          </ac:spMkLst>
        </pc:spChg>
        <pc:spChg chg="mod">
          <ac:chgData name="Chris Stratton" userId="b9b5453d-e507-4d83-b864-926f8337226d" providerId="ADAL" clId="{4E97A713-A82C-4B0A-81CD-760AD28D9A04}" dt="2023-05-04T16:20:38.194" v="1887" actId="2710"/>
          <ac:spMkLst>
            <pc:docMk/>
            <pc:sldMk cId="4248149271" sldId="258"/>
            <ac:spMk id="3" creationId="{8D4D55D3-0113-0759-5042-5ADF92E62742}"/>
          </ac:spMkLst>
        </pc:spChg>
        <pc:spChg chg="mod">
          <ac:chgData name="Chris Stratton" userId="b9b5453d-e507-4d83-b864-926f8337226d" providerId="ADAL" clId="{4E97A713-A82C-4B0A-81CD-760AD28D9A04}" dt="2023-05-04T14:18:50.234" v="412" actId="20577"/>
          <ac:spMkLst>
            <pc:docMk/>
            <pc:sldMk cId="4248149271" sldId="258"/>
            <ac:spMk id="6" creationId="{C8DF83D8-2FDC-E7B2-ED8E-C74421461E45}"/>
          </ac:spMkLst>
        </pc:spChg>
        <pc:picChg chg="add mod">
          <ac:chgData name="Chris Stratton" userId="b9b5453d-e507-4d83-b864-926f8337226d" providerId="ADAL" clId="{4E97A713-A82C-4B0A-81CD-760AD28D9A04}" dt="2023-05-04T13:53:55.850" v="26"/>
          <ac:picMkLst>
            <pc:docMk/>
            <pc:sldMk cId="4248149271" sldId="258"/>
            <ac:picMk id="4" creationId="{F3E72652-7F3C-692F-07B8-0C318574294F}"/>
          </ac:picMkLst>
        </pc:picChg>
      </pc:sldChg>
      <pc:sldChg chg="addSp modSp mod modNotes">
        <pc:chgData name="Chris Stratton" userId="b9b5453d-e507-4d83-b864-926f8337226d" providerId="ADAL" clId="{4E97A713-A82C-4B0A-81CD-760AD28D9A04}" dt="2023-05-05T10:27:41.500" v="2017" actId="14100"/>
        <pc:sldMkLst>
          <pc:docMk/>
          <pc:sldMk cId="1275492848" sldId="259"/>
        </pc:sldMkLst>
        <pc:spChg chg="mod">
          <ac:chgData name="Chris Stratton" userId="b9b5453d-e507-4d83-b864-926f8337226d" providerId="ADAL" clId="{4E97A713-A82C-4B0A-81CD-760AD28D9A04}" dt="2023-05-04T16:10:20.491" v="1731" actId="20577"/>
          <ac:spMkLst>
            <pc:docMk/>
            <pc:sldMk cId="1275492848" sldId="259"/>
            <ac:spMk id="2" creationId="{F3A4B003-DD47-F344-3F91-95958D0FB80C}"/>
          </ac:spMkLst>
        </pc:spChg>
        <pc:spChg chg="mod">
          <ac:chgData name="Chris Stratton" userId="b9b5453d-e507-4d83-b864-926f8337226d" providerId="ADAL" clId="{4E97A713-A82C-4B0A-81CD-760AD28D9A04}" dt="2023-05-05T10:27:32.240" v="2015" actId="20577"/>
          <ac:spMkLst>
            <pc:docMk/>
            <pc:sldMk cId="1275492848" sldId="259"/>
            <ac:spMk id="3" creationId="{8D4D55D3-0113-0759-5042-5ADF92E62742}"/>
          </ac:spMkLst>
        </pc:spChg>
        <pc:picChg chg="add mod">
          <ac:chgData name="Chris Stratton" userId="b9b5453d-e507-4d83-b864-926f8337226d" providerId="ADAL" clId="{4E97A713-A82C-4B0A-81CD-760AD28D9A04}" dt="2023-05-04T13:53:59.177" v="27"/>
          <ac:picMkLst>
            <pc:docMk/>
            <pc:sldMk cId="1275492848" sldId="259"/>
            <ac:picMk id="4" creationId="{804AE1B5-4879-C8B1-E359-DEB2FE7424E2}"/>
          </ac:picMkLst>
        </pc:picChg>
        <pc:cxnChg chg="add mod">
          <ac:chgData name="Chris Stratton" userId="b9b5453d-e507-4d83-b864-926f8337226d" providerId="ADAL" clId="{4E97A713-A82C-4B0A-81CD-760AD28D9A04}" dt="2023-05-05T10:27:41.500" v="2017" actId="14100"/>
          <ac:cxnSpMkLst>
            <pc:docMk/>
            <pc:sldMk cId="1275492848" sldId="259"/>
            <ac:cxnSpMk id="7" creationId="{1148D4DE-BC9B-37CA-CA96-D116DD688F21}"/>
          </ac:cxnSpMkLst>
        </pc:cxnChg>
      </pc:sldChg>
      <pc:sldChg chg="addSp modSp add mod">
        <pc:chgData name="Chris Stratton" userId="b9b5453d-e507-4d83-b864-926f8337226d" providerId="ADAL" clId="{4E97A713-A82C-4B0A-81CD-760AD28D9A04}" dt="2023-05-04T16:17:25.315" v="1798" actId="14100"/>
        <pc:sldMkLst>
          <pc:docMk/>
          <pc:sldMk cId="1163127234" sldId="260"/>
        </pc:sldMkLst>
        <pc:spChg chg="mod">
          <ac:chgData name="Chris Stratton" userId="b9b5453d-e507-4d83-b864-926f8337226d" providerId="ADAL" clId="{4E97A713-A82C-4B0A-81CD-760AD28D9A04}" dt="2023-05-04T16:17:25.315" v="1798" actId="14100"/>
          <ac:spMkLst>
            <pc:docMk/>
            <pc:sldMk cId="1163127234" sldId="260"/>
            <ac:spMk id="2" creationId="{F3A4B003-DD47-F344-3F91-95958D0FB80C}"/>
          </ac:spMkLst>
        </pc:spChg>
        <pc:spChg chg="add mod">
          <ac:chgData name="Chris Stratton" userId="b9b5453d-e507-4d83-b864-926f8337226d" providerId="ADAL" clId="{4E97A713-A82C-4B0A-81CD-760AD28D9A04}" dt="2023-05-04T14:23:29.238" v="432" actId="208"/>
          <ac:spMkLst>
            <pc:docMk/>
            <pc:sldMk cId="1163127234" sldId="260"/>
            <ac:spMk id="4" creationId="{BF53E577-423B-5489-9F2D-8F27D3EAFD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A82FAE-F1C8-438C-81A0-347C7CB0A3CC}" type="datetimeFigureOut">
              <a:rPr lang="en-GB" smtClean="0"/>
              <a:t>05/05/2023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104857-92FE-44D8-9233-711AFE3D9D31}" type="slidenum">
              <a:rPr lang="en-GB" smtClean="0"/>
              <a:t>‹#›</a:t>
            </a:fld>
            <a:endParaRPr lang="en-GB" dirty="0"/>
          </a:p>
        </p:txBody>
      </p:sp>
    </p:spTree>
    <p:extLst>
      <p:ext uri="{BB962C8B-B14F-4D97-AF65-F5344CB8AC3E}">
        <p14:creationId xmlns:p14="http://schemas.microsoft.com/office/powerpoint/2010/main" val="2369592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3888427"/>
          </a:xfrm>
        </p:spPr>
        <p:txBody>
          <a:bodyPr/>
          <a:lstStyle/>
          <a:p>
            <a:r>
              <a:rPr lang="en-GB" dirty="0"/>
              <a:t>Good afternoon</a:t>
            </a:r>
          </a:p>
          <a:p>
            <a:endParaRPr lang="en-GB" dirty="0"/>
          </a:p>
          <a:p>
            <a:r>
              <a:rPr lang="en-GB" dirty="0"/>
              <a:t>Chair of the RICS Expert Working Group on Telecoms and Director of CPS</a:t>
            </a:r>
          </a:p>
          <a:p>
            <a:endParaRPr lang="en-GB" dirty="0"/>
          </a:p>
          <a:p>
            <a:r>
              <a:rPr lang="en-GB" dirty="0"/>
              <a:t>interested in small cells for over a decade and followed the activities of the Small Cell Forum.  I’m interested specifically in outdoor small cells.  I’ll explain why they are becoming more important and why this is relevant today</a:t>
            </a:r>
          </a:p>
          <a:p>
            <a:endParaRPr lang="en-GB" dirty="0"/>
          </a:p>
          <a:p>
            <a:r>
              <a:rPr lang="en-GB" dirty="0"/>
              <a:t>In 2013 SC were the coming thing.  I watched Arqiva pay London and other Authorities for concessions, almost always based on using lampposts.  At previous company helped one of the mobile operators manage an outdoor Wi-Fi/small cell network across London installed for the Olympics.  Worked on a bid to provide small cell solution for another Operator and I got a call from a third Operator, ten minutes after a journalist asked the Chief Exec what his Small Cell Policy was. </a:t>
            </a:r>
          </a:p>
          <a:p>
            <a:endParaRPr lang="en-GB" dirty="0"/>
          </a:p>
          <a:p>
            <a:r>
              <a:rPr lang="en-GB" dirty="0"/>
              <a:t>Government even supported deployment by granting statutory consent for small cells, through the GPDO – I helped define what a small cell was, for the legislation</a:t>
            </a:r>
          </a:p>
          <a:p>
            <a:endParaRPr lang="en-GB" dirty="0"/>
          </a:p>
          <a:p>
            <a:r>
              <a:rPr lang="en-GB" dirty="0"/>
              <a:t>So for ten years, solutions have been ready to go.  Desire has been there and yet they haven’t happened.  Why?</a:t>
            </a:r>
          </a:p>
        </p:txBody>
      </p:sp>
      <p:sp>
        <p:nvSpPr>
          <p:cNvPr id="4" name="Slide Number Placeholder 3"/>
          <p:cNvSpPr>
            <a:spLocks noGrp="1"/>
          </p:cNvSpPr>
          <p:nvPr>
            <p:ph type="sldNum" sz="quarter" idx="5"/>
          </p:nvPr>
        </p:nvSpPr>
        <p:spPr/>
        <p:txBody>
          <a:bodyPr/>
          <a:lstStyle/>
          <a:p>
            <a:fld id="{6E104857-92FE-44D8-9233-711AFE3D9D31}" type="slidenum">
              <a:rPr lang="en-GB" smtClean="0"/>
              <a:t>1</a:t>
            </a:fld>
            <a:endParaRPr lang="en-GB" dirty="0"/>
          </a:p>
        </p:txBody>
      </p:sp>
    </p:spTree>
    <p:extLst>
      <p:ext uri="{BB962C8B-B14F-4D97-AF65-F5344CB8AC3E}">
        <p14:creationId xmlns:p14="http://schemas.microsoft.com/office/powerpoint/2010/main" val="3027924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636573"/>
          </a:xfrm>
        </p:spPr>
        <p:txBody>
          <a:bodyPr/>
          <a:lstStyle/>
          <a:p>
            <a:r>
              <a:rPr lang="en-GB" dirty="0"/>
              <a:t>Assumption has always been that small cells can be mounted on lampposts.  But, they are highly sensitive, locationally.  Is there a lamppost in the right place, or is it round the corner, so half the desired coverage area is in radio shadow.  If there is a lamppost, is it capable of supporting the antennas and where does any necessary equipment go?  Does it provide sufficient height - What happens when a bus goes past?  Is it a Listed Structure?  </a:t>
            </a:r>
          </a:p>
          <a:p>
            <a:endParaRPr lang="en-GB" dirty="0"/>
          </a:p>
          <a:p>
            <a:r>
              <a:rPr lang="en-GB" dirty="0"/>
              <a:t>In the ‘street canyon’, would attaching the antenna to a building be a better solution, from a radio point of view? (That brings in a whole new range of potential issues.  Carlos will be talking about some of the ways these are being mitigated, later)</a:t>
            </a:r>
          </a:p>
          <a:p>
            <a:endParaRPr lang="en-GB" dirty="0"/>
          </a:p>
          <a:p>
            <a:r>
              <a:rPr lang="en-GB" dirty="0"/>
              <a:t>As the lamppost has its own requirement, power will be available, unless, as my old Customer found out, the Christmas light contractors come along and unplug the small cell, in late November, to use the small cell supply. But how to connect the cell into the network?  Fibre will require expensive digging but, unless a mesh network is installed – and will work at street level, a radio TX may need a second system; will the lamppost accommodate it?</a:t>
            </a:r>
          </a:p>
          <a:p>
            <a:endParaRPr lang="en-GB" dirty="0"/>
          </a:p>
          <a:p>
            <a:r>
              <a:rPr lang="en-GB" dirty="0"/>
              <a:t>Current network coverage is provided by multiple technologies, on different frequencies, each with differing footprints, as a result.  The lower frequencies of the 2G &amp; 3G networks will provide greater range and penetration than the higher frequencies, generally, used by 4 &amp; 5G, so there were few Not Spots, in overall coverage.  Marginal benefits in creating ubiquitous 4 &amp; 5G, when 2 &amp; 3G coverage was sound, were not financially justifiable.  Money was restricted to necessary spend, where it was really needed.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6E104857-92FE-44D8-9233-711AFE3D9D31}" type="slidenum">
              <a:rPr lang="en-GB" smtClean="0"/>
              <a:t>2</a:t>
            </a:fld>
            <a:endParaRPr lang="en-GB" dirty="0"/>
          </a:p>
        </p:txBody>
      </p:sp>
    </p:spTree>
    <p:extLst>
      <p:ext uri="{BB962C8B-B14F-4D97-AF65-F5344CB8AC3E}">
        <p14:creationId xmlns:p14="http://schemas.microsoft.com/office/powerpoint/2010/main" val="252478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636573"/>
          </a:xfrm>
        </p:spPr>
        <p:txBody>
          <a:bodyPr/>
          <a:lstStyle/>
          <a:p>
            <a:r>
              <a:rPr lang="en-GB" dirty="0"/>
              <a:t>Assumption has always been that small cells can be mounted on lampposts.  But, they are highly sensitive, locationally.  Is there a lamppost in the right place, or is it round the corner, so half the desired coverage area is in radio shadow.  If there is a lamppost, is it capable of supporting the antennas and where does any necessary equipment go?  Does it provide sufficient height - What happens when a bus goes past?  Is it a Listed Structure?  </a:t>
            </a:r>
          </a:p>
          <a:p>
            <a:endParaRPr lang="en-GB" dirty="0"/>
          </a:p>
          <a:p>
            <a:r>
              <a:rPr lang="en-GB" dirty="0"/>
              <a:t>In the ‘street canyon’, would attaching the antenna to a building be a better solution, from a radio point of view? (That brings in a whole new range of potential issues.  Carlos will be talking about some of the ways these are being mitigated, later)</a:t>
            </a:r>
          </a:p>
          <a:p>
            <a:endParaRPr lang="en-GB" dirty="0"/>
          </a:p>
          <a:p>
            <a:r>
              <a:rPr lang="en-GB" dirty="0"/>
              <a:t>As the lamppost has its own requirement, power will be available, unless, as my old Customer found out, the Christmas light contractors come along and unplug the small cell, in late November, to use the small cell supply. But how to connect the cell into the network?  Fibre will require expensive digging but, unless a mesh network is installed – and will work at street level, a radio TX may need a second system; will the lamppost accommodate it?</a:t>
            </a:r>
          </a:p>
          <a:p>
            <a:endParaRPr lang="en-GB" dirty="0"/>
          </a:p>
          <a:p>
            <a:r>
              <a:rPr lang="en-GB" dirty="0"/>
              <a:t>Current network coverage is provided by multiple technologies, on different frequencies, each with differing footprints, as a result.  The lower frequencies of the 2G &amp; 3G networks will provide greater range and penetration than the higher frequencies, generally, used by 4 &amp; 5G, so there were few Not Spots, in overall coverage.  Marginal benefits in creating ubiquitous 4 &amp; 5G, when 2 &amp; 3G coverage was sound, were not financially justifiable.  Money was restricted to necessary spend, where it was really needed.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6E104857-92FE-44D8-9233-711AFE3D9D31}" type="slidenum">
              <a:rPr lang="en-GB" smtClean="0"/>
              <a:t>3</a:t>
            </a:fld>
            <a:endParaRPr lang="en-GB" dirty="0"/>
          </a:p>
        </p:txBody>
      </p:sp>
    </p:spTree>
    <p:extLst>
      <p:ext uri="{BB962C8B-B14F-4D97-AF65-F5344CB8AC3E}">
        <p14:creationId xmlns:p14="http://schemas.microsoft.com/office/powerpoint/2010/main" val="3613642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GB" dirty="0"/>
              <a:t>So – What’s changed?</a:t>
            </a:r>
          </a:p>
          <a:p>
            <a:endParaRPr lang="en-GB" dirty="0"/>
          </a:p>
          <a:p>
            <a:r>
              <a:rPr lang="en-GB" dirty="0"/>
              <a:t>Dates for 2G &amp; 3G networks’ sunset is on the horizon, the holes in the 4G &amp; 5G networks will become plainly apparent.  The time has come for outdoor small cells as a solution. </a:t>
            </a:r>
          </a:p>
          <a:p>
            <a:endParaRPr lang="en-GB" dirty="0"/>
          </a:p>
          <a:p>
            <a:r>
              <a:rPr lang="en-GB" dirty="0"/>
              <a:t>Hardware needs to be cheap – avoid the BTS – IS Telecom </a:t>
            </a:r>
            <a:r>
              <a:rPr lang="en-GB" dirty="0" err="1"/>
              <a:t>Soln</a:t>
            </a:r>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6E104857-92FE-44D8-9233-711AFE3D9D31}" type="slidenum">
              <a:rPr lang="en-GB" smtClean="0"/>
              <a:t>4</a:t>
            </a:fld>
            <a:endParaRPr lang="en-GB" dirty="0"/>
          </a:p>
        </p:txBody>
      </p:sp>
    </p:spTree>
    <p:extLst>
      <p:ext uri="{BB962C8B-B14F-4D97-AF65-F5344CB8AC3E}">
        <p14:creationId xmlns:p14="http://schemas.microsoft.com/office/powerpoint/2010/main" val="1251678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Property side – facilitated by Govt. as much as they can BUT – Code created disengagement with independent site providers.  At macro level – negligible income – walked away and resisted Operators attempts to use Code Rights.</a:t>
            </a:r>
          </a:p>
          <a:p>
            <a:endParaRPr lang="en-GB" dirty="0"/>
          </a:p>
          <a:p>
            <a:r>
              <a:rPr lang="en-GB" dirty="0"/>
              <a:t>Govt. set up Barrier Busting Workshops to address lack of collaboration to try to free up the mechanism for 5G roll-out.  Ran for 2.5 years.  Covered functional issues, template agreements for mobile and fibre installations and educational/communication.  </a:t>
            </a:r>
          </a:p>
          <a:p>
            <a:endParaRPr lang="en-GB" dirty="0"/>
          </a:p>
          <a:p>
            <a:r>
              <a:rPr lang="en-GB" dirty="0"/>
              <a:t>Committed to telecom infrastructure deployment but not Govt function to take responsibility for delivering industry solutions.  Workshop contributors came together to pick up where the workshops left off – National Connectivity Alliance. </a:t>
            </a:r>
          </a:p>
        </p:txBody>
      </p:sp>
      <p:sp>
        <p:nvSpPr>
          <p:cNvPr id="4" name="Slide Number Placeholder 3"/>
          <p:cNvSpPr>
            <a:spLocks noGrp="1"/>
          </p:cNvSpPr>
          <p:nvPr>
            <p:ph type="sldNum" sz="quarter" idx="5"/>
          </p:nvPr>
        </p:nvSpPr>
        <p:spPr/>
        <p:txBody>
          <a:bodyPr/>
          <a:lstStyle/>
          <a:p>
            <a:fld id="{6E104857-92FE-44D8-9233-711AFE3D9D31}" type="slidenum">
              <a:rPr lang="en-GB" smtClean="0"/>
              <a:t>5</a:t>
            </a:fld>
            <a:endParaRPr lang="en-GB" dirty="0"/>
          </a:p>
        </p:txBody>
      </p:sp>
    </p:spTree>
    <p:extLst>
      <p:ext uri="{BB962C8B-B14F-4D97-AF65-F5344CB8AC3E}">
        <p14:creationId xmlns:p14="http://schemas.microsoft.com/office/powerpoint/2010/main" val="1241574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GB"/>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4186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dirty="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Date Placeholder 2"/>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2386602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GB"/>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2758653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13475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GB"/>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956627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GB"/>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20975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GB"/>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GB"/>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299624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3946419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3109474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199464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GB"/>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361831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1767955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1867117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190184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2834207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GB"/>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719072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GB"/>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dirty="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EFBD3DE-7A92-427A-B8C4-AFB317679F58}" type="datetimeFigureOut">
              <a:rPr lang="en-GB" smtClean="0"/>
              <a:t>05/05/2023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CA0FACD-4F0C-49D9-A849-31EDCE3C104F}" type="slidenum">
              <a:rPr lang="en-GB" smtClean="0"/>
              <a:t>‹#›</a:t>
            </a:fld>
            <a:endParaRPr lang="en-GB" dirty="0"/>
          </a:p>
        </p:txBody>
      </p:sp>
    </p:spTree>
    <p:extLst>
      <p:ext uri="{BB962C8B-B14F-4D97-AF65-F5344CB8AC3E}">
        <p14:creationId xmlns:p14="http://schemas.microsoft.com/office/powerpoint/2010/main" val="2139807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EFBD3DE-7A92-427A-B8C4-AFB317679F58}" type="datetimeFigureOut">
              <a:rPr lang="en-GB" smtClean="0"/>
              <a:t>05/05/2023</a:t>
            </a:fld>
            <a:endParaRPr lang="en-GB"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GB"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BCA0FACD-4F0C-49D9-A849-31EDCE3C104F}" type="slidenum">
              <a:rPr lang="en-GB" smtClean="0"/>
              <a:t>‹#›</a:t>
            </a:fld>
            <a:endParaRPr lang="en-GB" dirty="0"/>
          </a:p>
        </p:txBody>
      </p:sp>
    </p:spTree>
    <p:extLst>
      <p:ext uri="{BB962C8B-B14F-4D97-AF65-F5344CB8AC3E}">
        <p14:creationId xmlns:p14="http://schemas.microsoft.com/office/powerpoint/2010/main" val="1326649984"/>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85000">
              <a:srgbClr val="FF0000">
                <a:lumMod val="50000"/>
                <a:lumOff val="50000"/>
                <a:alpha val="50000"/>
              </a:srgbClr>
            </a:gs>
            <a:gs pos="100000">
              <a:schemeClr val="bg2">
                <a:shade val="94000"/>
                <a:hueMod val="22000"/>
                <a:satMod val="220000"/>
                <a:lumMod val="62000"/>
              </a:schemeClr>
            </a:gs>
          </a:gsLst>
          <a:lin ang="66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B003-DD47-F344-3F91-95958D0FB80C}"/>
              </a:ext>
            </a:extLst>
          </p:cNvPr>
          <p:cNvSpPr>
            <a:spLocks noGrp="1"/>
          </p:cNvSpPr>
          <p:nvPr>
            <p:ph type="ctrTitle"/>
          </p:nvPr>
        </p:nvSpPr>
        <p:spPr>
          <a:xfrm>
            <a:off x="684212" y="685799"/>
            <a:ext cx="7950741" cy="1256123"/>
          </a:xfrm>
        </p:spPr>
        <p:txBody>
          <a:bodyPr anchor="t">
            <a:normAutofit fontScale="90000"/>
          </a:bodyPr>
          <a:lstStyle/>
          <a:p>
            <a:r>
              <a:rPr lang="en-GB" dirty="0"/>
              <a:t>Small Cell Deployment – </a:t>
            </a:r>
          </a:p>
        </p:txBody>
      </p:sp>
      <p:sp>
        <p:nvSpPr>
          <p:cNvPr id="3" name="Subtitle 2">
            <a:extLst>
              <a:ext uri="{FF2B5EF4-FFF2-40B4-BE49-F238E27FC236}">
                <a16:creationId xmlns:a16="http://schemas.microsoft.com/office/drawing/2014/main" id="{8D4D55D3-0113-0759-5042-5ADF92E62742}"/>
              </a:ext>
            </a:extLst>
          </p:cNvPr>
          <p:cNvSpPr>
            <a:spLocks noGrp="1"/>
          </p:cNvSpPr>
          <p:nvPr>
            <p:ph type="subTitle" idx="1"/>
          </p:nvPr>
        </p:nvSpPr>
        <p:spPr>
          <a:xfrm>
            <a:off x="684212" y="2109335"/>
            <a:ext cx="6400800" cy="3155392"/>
          </a:xfrm>
        </p:spPr>
        <p:txBody>
          <a:bodyPr/>
          <a:lstStyle/>
          <a:p>
            <a:r>
              <a:rPr lang="en-GB" sz="3600" dirty="0"/>
              <a:t>What happens when the technology and the real world meet</a:t>
            </a:r>
          </a:p>
          <a:p>
            <a:endParaRPr lang="en-GB" dirty="0"/>
          </a:p>
          <a:p>
            <a:r>
              <a:rPr lang="en-GB" dirty="0"/>
              <a:t>Chris Stratton FRICS MRTPI</a:t>
            </a:r>
          </a:p>
        </p:txBody>
      </p:sp>
      <p:pic>
        <p:nvPicPr>
          <p:cNvPr id="5" name="Picture 4" descr="Diagram&#10;&#10;Description automatically generated with medium confidence">
            <a:extLst>
              <a:ext uri="{FF2B5EF4-FFF2-40B4-BE49-F238E27FC236}">
                <a16:creationId xmlns:a16="http://schemas.microsoft.com/office/drawing/2014/main" id="{B50B6B3E-0D1B-5461-EDCB-709ECA6DF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5706" y="87632"/>
            <a:ext cx="1662349" cy="598167"/>
          </a:xfrm>
          <a:prstGeom prst="rect">
            <a:avLst/>
          </a:prstGeom>
        </p:spPr>
      </p:pic>
      <p:pic>
        <p:nvPicPr>
          <p:cNvPr id="1026" name="Picture 2">
            <a:extLst>
              <a:ext uri="{FF2B5EF4-FFF2-40B4-BE49-F238E27FC236}">
                <a16:creationId xmlns:a16="http://schemas.microsoft.com/office/drawing/2014/main" id="{AECBB7C5-372B-1781-0EBC-498357286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05" y="6276805"/>
            <a:ext cx="1662350" cy="4502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picture containing logo, graphics, font, symbol&#10;&#10;Description automatically generated">
            <a:extLst>
              <a:ext uri="{FF2B5EF4-FFF2-40B4-BE49-F238E27FC236}">
                <a16:creationId xmlns:a16="http://schemas.microsoft.com/office/drawing/2014/main" id="{D29F38D7-665B-CBA3-11B1-46B7094AE6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945" y="5736453"/>
            <a:ext cx="990600" cy="990600"/>
          </a:xfrm>
          <a:prstGeom prst="rect">
            <a:avLst/>
          </a:prstGeom>
        </p:spPr>
      </p:pic>
    </p:spTree>
    <p:extLst>
      <p:ext uri="{BB962C8B-B14F-4D97-AF65-F5344CB8AC3E}">
        <p14:creationId xmlns:p14="http://schemas.microsoft.com/office/powerpoint/2010/main" val="3722416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85000">
              <a:srgbClr val="FF0000">
                <a:alpha val="50000"/>
                <a:lumMod val="50000"/>
                <a:lumOff val="50000"/>
              </a:srgbClr>
            </a:gs>
            <a:gs pos="100000">
              <a:schemeClr val="bg2">
                <a:shade val="94000"/>
                <a:hueMod val="22000"/>
                <a:satMod val="220000"/>
                <a:lumMod val="62000"/>
              </a:schemeClr>
            </a:gs>
          </a:gsLst>
          <a:lin ang="66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B003-DD47-F344-3F91-95958D0FB80C}"/>
              </a:ext>
            </a:extLst>
          </p:cNvPr>
          <p:cNvSpPr>
            <a:spLocks noGrp="1"/>
          </p:cNvSpPr>
          <p:nvPr>
            <p:ph type="ctrTitle"/>
          </p:nvPr>
        </p:nvSpPr>
        <p:spPr>
          <a:xfrm>
            <a:off x="684212" y="685799"/>
            <a:ext cx="9983788" cy="1256123"/>
          </a:xfrm>
        </p:spPr>
        <p:txBody>
          <a:bodyPr anchor="t">
            <a:normAutofit/>
          </a:bodyPr>
          <a:lstStyle/>
          <a:p>
            <a:r>
              <a:rPr lang="en-GB" sz="3200" dirty="0"/>
              <a:t>Outdoor Small Cell Network - BACKGROUND</a:t>
            </a:r>
          </a:p>
        </p:txBody>
      </p:sp>
      <p:sp>
        <p:nvSpPr>
          <p:cNvPr id="3" name="Subtitle 2">
            <a:extLst>
              <a:ext uri="{FF2B5EF4-FFF2-40B4-BE49-F238E27FC236}">
                <a16:creationId xmlns:a16="http://schemas.microsoft.com/office/drawing/2014/main" id="{8D4D55D3-0113-0759-5042-5ADF92E62742}"/>
              </a:ext>
            </a:extLst>
          </p:cNvPr>
          <p:cNvSpPr>
            <a:spLocks noGrp="1"/>
          </p:cNvSpPr>
          <p:nvPr>
            <p:ph type="subTitle" idx="1"/>
          </p:nvPr>
        </p:nvSpPr>
        <p:spPr>
          <a:xfrm>
            <a:off x="684212" y="2109335"/>
            <a:ext cx="8383588" cy="3155392"/>
          </a:xfrm>
        </p:spPr>
        <p:txBody>
          <a:bodyPr>
            <a:normAutofit fontScale="85000" lnSpcReduction="20000"/>
          </a:bodyPr>
          <a:lstStyle/>
          <a:p>
            <a:pPr marL="361950" indent="-361950">
              <a:buFont typeface="Arial" panose="020B0604020202020204" pitchFamily="34" charset="0"/>
              <a:buChar char="•"/>
            </a:pPr>
            <a:r>
              <a:rPr lang="en-GB" dirty="0"/>
              <a:t>Location sensitive – Lampposts are not always the answer</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Transmission – fibre or radio</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Limited Need – 2G &amp; 3G fills 4G &amp; 5G holes</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Too hard and too expensive</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Concentrate resources on macro layer</a:t>
            </a:r>
          </a:p>
        </p:txBody>
      </p:sp>
      <p:pic>
        <p:nvPicPr>
          <p:cNvPr id="5" name="Picture 4" descr="Diagram&#10;&#10;Description automatically generated with medium confidence">
            <a:extLst>
              <a:ext uri="{FF2B5EF4-FFF2-40B4-BE49-F238E27FC236}">
                <a16:creationId xmlns:a16="http://schemas.microsoft.com/office/drawing/2014/main" id="{B50B6B3E-0D1B-5461-EDCB-709ECA6DF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5706" y="87632"/>
            <a:ext cx="1662349" cy="598167"/>
          </a:xfrm>
          <a:prstGeom prst="rect">
            <a:avLst/>
          </a:prstGeom>
          <a:noFill/>
          <a:ln>
            <a:noFill/>
          </a:ln>
        </p:spPr>
      </p:pic>
      <p:pic>
        <p:nvPicPr>
          <p:cNvPr id="1026" name="Picture 2">
            <a:extLst>
              <a:ext uri="{FF2B5EF4-FFF2-40B4-BE49-F238E27FC236}">
                <a16:creationId xmlns:a16="http://schemas.microsoft.com/office/drawing/2014/main" id="{AECBB7C5-372B-1781-0EBC-498357286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05" y="6276805"/>
            <a:ext cx="1662350" cy="4502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logo, graphics, font, symbol&#10;&#10;Description automatically generated">
            <a:extLst>
              <a:ext uri="{FF2B5EF4-FFF2-40B4-BE49-F238E27FC236}">
                <a16:creationId xmlns:a16="http://schemas.microsoft.com/office/drawing/2014/main" id="{9C6560DB-6478-2ECC-D321-9ED46D3430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945" y="5736453"/>
            <a:ext cx="990600" cy="990600"/>
          </a:xfrm>
          <a:prstGeom prst="rect">
            <a:avLst/>
          </a:prstGeom>
          <a:noFill/>
        </p:spPr>
      </p:pic>
    </p:spTree>
    <p:extLst>
      <p:ext uri="{BB962C8B-B14F-4D97-AF65-F5344CB8AC3E}">
        <p14:creationId xmlns:p14="http://schemas.microsoft.com/office/powerpoint/2010/main" val="3322807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85000">
              <a:srgbClr val="FF0000">
                <a:alpha val="50000"/>
                <a:lumMod val="50000"/>
                <a:lumOff val="50000"/>
              </a:srgbClr>
            </a:gs>
            <a:gs pos="100000">
              <a:schemeClr val="bg2">
                <a:shade val="94000"/>
                <a:hueMod val="22000"/>
                <a:satMod val="220000"/>
                <a:lumMod val="62000"/>
              </a:schemeClr>
            </a:gs>
          </a:gsLst>
          <a:lin ang="66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B003-DD47-F344-3F91-95958D0FB80C}"/>
              </a:ext>
            </a:extLst>
          </p:cNvPr>
          <p:cNvSpPr>
            <a:spLocks noGrp="1"/>
          </p:cNvSpPr>
          <p:nvPr>
            <p:ph type="ctrTitle"/>
          </p:nvPr>
        </p:nvSpPr>
        <p:spPr>
          <a:xfrm>
            <a:off x="684212" y="685799"/>
            <a:ext cx="10059988" cy="1256123"/>
          </a:xfrm>
        </p:spPr>
        <p:txBody>
          <a:bodyPr anchor="t">
            <a:normAutofit/>
          </a:bodyPr>
          <a:lstStyle/>
          <a:p>
            <a:r>
              <a:rPr lang="en-GB" sz="3200" dirty="0"/>
              <a:t>Outdoor Small Cell Network - BACKGROUND</a:t>
            </a:r>
          </a:p>
        </p:txBody>
      </p:sp>
      <p:sp>
        <p:nvSpPr>
          <p:cNvPr id="3" name="Subtitle 2">
            <a:extLst>
              <a:ext uri="{FF2B5EF4-FFF2-40B4-BE49-F238E27FC236}">
                <a16:creationId xmlns:a16="http://schemas.microsoft.com/office/drawing/2014/main" id="{8D4D55D3-0113-0759-5042-5ADF92E62742}"/>
              </a:ext>
            </a:extLst>
          </p:cNvPr>
          <p:cNvSpPr>
            <a:spLocks noGrp="1"/>
          </p:cNvSpPr>
          <p:nvPr>
            <p:ph type="subTitle" idx="1"/>
          </p:nvPr>
        </p:nvSpPr>
        <p:spPr>
          <a:xfrm>
            <a:off x="684212" y="2109335"/>
            <a:ext cx="8383588" cy="3155392"/>
          </a:xfrm>
        </p:spPr>
        <p:txBody>
          <a:bodyPr>
            <a:normAutofit fontScale="85000" lnSpcReduction="20000"/>
          </a:bodyPr>
          <a:lstStyle/>
          <a:p>
            <a:pPr marL="361950" indent="-361950">
              <a:buFont typeface="Arial" panose="020B0604020202020204" pitchFamily="34" charset="0"/>
              <a:buChar char="•"/>
            </a:pPr>
            <a:r>
              <a:rPr lang="en-GB" dirty="0"/>
              <a:t>Location sensitive – Lampposts are not always the answer</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Transmission – fibre or radio</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Limited Need – 2G &amp; 3G fills 4G &amp; 5G holes</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Too hard and too expensive</a:t>
            </a:r>
          </a:p>
          <a:p>
            <a:pPr marL="361950" indent="-361950">
              <a:buFont typeface="Arial" panose="020B0604020202020204" pitchFamily="34" charset="0"/>
              <a:buChar char="•"/>
            </a:pPr>
            <a:endParaRPr lang="en-GB" dirty="0"/>
          </a:p>
          <a:p>
            <a:pPr marL="361950" indent="-361950">
              <a:buFont typeface="Arial" panose="020B0604020202020204" pitchFamily="34" charset="0"/>
              <a:buChar char="•"/>
            </a:pPr>
            <a:r>
              <a:rPr lang="en-GB" dirty="0"/>
              <a:t>Concentrate resources on macro layer</a:t>
            </a:r>
          </a:p>
        </p:txBody>
      </p:sp>
      <p:pic>
        <p:nvPicPr>
          <p:cNvPr id="5" name="Picture 4" descr="Diagram&#10;&#10;Description automatically generated with medium confidence">
            <a:extLst>
              <a:ext uri="{FF2B5EF4-FFF2-40B4-BE49-F238E27FC236}">
                <a16:creationId xmlns:a16="http://schemas.microsoft.com/office/drawing/2014/main" id="{B50B6B3E-0D1B-5461-EDCB-709ECA6DF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5706" y="87632"/>
            <a:ext cx="1662349" cy="598167"/>
          </a:xfrm>
          <a:prstGeom prst="rect">
            <a:avLst/>
          </a:prstGeom>
          <a:noFill/>
          <a:ln>
            <a:noFill/>
          </a:ln>
        </p:spPr>
      </p:pic>
      <p:pic>
        <p:nvPicPr>
          <p:cNvPr id="1026" name="Picture 2">
            <a:extLst>
              <a:ext uri="{FF2B5EF4-FFF2-40B4-BE49-F238E27FC236}">
                <a16:creationId xmlns:a16="http://schemas.microsoft.com/office/drawing/2014/main" id="{AECBB7C5-372B-1781-0EBC-498357286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05" y="6276805"/>
            <a:ext cx="1662350" cy="4502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logo, graphics, font, symbol&#10;&#10;Description automatically generated">
            <a:extLst>
              <a:ext uri="{FF2B5EF4-FFF2-40B4-BE49-F238E27FC236}">
                <a16:creationId xmlns:a16="http://schemas.microsoft.com/office/drawing/2014/main" id="{9C6560DB-6478-2ECC-D321-9ED46D3430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945" y="5736453"/>
            <a:ext cx="990600" cy="990600"/>
          </a:xfrm>
          <a:prstGeom prst="rect">
            <a:avLst/>
          </a:prstGeom>
          <a:noFill/>
        </p:spPr>
      </p:pic>
      <p:sp>
        <p:nvSpPr>
          <p:cNvPr id="4" name="Oval 3">
            <a:extLst>
              <a:ext uri="{FF2B5EF4-FFF2-40B4-BE49-F238E27FC236}">
                <a16:creationId xmlns:a16="http://schemas.microsoft.com/office/drawing/2014/main" id="{BF53E577-423B-5489-9F2D-8F27D3EAFD75}"/>
              </a:ext>
            </a:extLst>
          </p:cNvPr>
          <p:cNvSpPr/>
          <p:nvPr/>
        </p:nvSpPr>
        <p:spPr>
          <a:xfrm>
            <a:off x="942975" y="3981450"/>
            <a:ext cx="3571875" cy="7524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3127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85000">
              <a:srgbClr val="FF0000">
                <a:alpha val="50000"/>
                <a:lumMod val="50000"/>
                <a:lumOff val="50000"/>
              </a:srgbClr>
            </a:gs>
            <a:gs pos="100000">
              <a:schemeClr val="bg2">
                <a:shade val="94000"/>
                <a:hueMod val="22000"/>
                <a:satMod val="220000"/>
                <a:lumMod val="62000"/>
              </a:schemeClr>
            </a:gs>
          </a:gsLst>
          <a:lin ang="66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B003-DD47-F344-3F91-95958D0FB80C}"/>
              </a:ext>
            </a:extLst>
          </p:cNvPr>
          <p:cNvSpPr>
            <a:spLocks noGrp="1"/>
          </p:cNvSpPr>
          <p:nvPr>
            <p:ph type="ctrTitle"/>
          </p:nvPr>
        </p:nvSpPr>
        <p:spPr>
          <a:xfrm>
            <a:off x="684211" y="685799"/>
            <a:ext cx="9412289" cy="1256123"/>
          </a:xfrm>
        </p:spPr>
        <p:txBody>
          <a:bodyPr anchor="t">
            <a:normAutofit/>
          </a:bodyPr>
          <a:lstStyle/>
          <a:p>
            <a:r>
              <a:rPr lang="en-GB" sz="3200" dirty="0"/>
              <a:t>Outdoor Small Cell Network - CURRENT</a:t>
            </a:r>
          </a:p>
        </p:txBody>
      </p:sp>
      <p:sp>
        <p:nvSpPr>
          <p:cNvPr id="3" name="Subtitle 2">
            <a:extLst>
              <a:ext uri="{FF2B5EF4-FFF2-40B4-BE49-F238E27FC236}">
                <a16:creationId xmlns:a16="http://schemas.microsoft.com/office/drawing/2014/main" id="{8D4D55D3-0113-0759-5042-5ADF92E62742}"/>
              </a:ext>
            </a:extLst>
          </p:cNvPr>
          <p:cNvSpPr>
            <a:spLocks noGrp="1"/>
          </p:cNvSpPr>
          <p:nvPr>
            <p:ph type="subTitle" idx="1"/>
          </p:nvPr>
        </p:nvSpPr>
        <p:spPr>
          <a:xfrm>
            <a:off x="760412" y="1313860"/>
            <a:ext cx="9831388" cy="3872365"/>
          </a:xfrm>
        </p:spPr>
        <p:txBody>
          <a:bodyPr>
            <a:noAutofit/>
          </a:bodyPr>
          <a:lstStyle/>
          <a:p>
            <a:pPr marL="361950" indent="-361950">
              <a:buFont typeface="Arial" panose="020B0604020202020204" pitchFamily="34" charset="0"/>
              <a:buChar char="•"/>
              <a:tabLst>
                <a:tab pos="3590925" algn="l"/>
              </a:tabLst>
            </a:pPr>
            <a:r>
              <a:rPr lang="en-GB" sz="1800" dirty="0"/>
              <a:t>Burgeoning need developing – 2G &amp; 3G sunset horizon</a:t>
            </a:r>
          </a:p>
          <a:p>
            <a:pPr marL="361950" indent="-361950">
              <a:buFont typeface="Arial" panose="020B0604020202020204" pitchFamily="34" charset="0"/>
              <a:buChar char="•"/>
              <a:tabLst>
                <a:tab pos="3590925" algn="l"/>
              </a:tabLst>
            </a:pPr>
            <a:endParaRPr lang="en-GB" sz="1800" dirty="0"/>
          </a:p>
          <a:p>
            <a:pPr marL="361950" indent="-361950">
              <a:buFont typeface="Arial" panose="020B0604020202020204" pitchFamily="34" charset="0"/>
              <a:buChar char="•"/>
              <a:tabLst>
                <a:tab pos="3590925" algn="l"/>
              </a:tabLst>
            </a:pPr>
            <a:r>
              <a:rPr lang="en-GB" sz="1800" dirty="0"/>
              <a:t>Technology solutions  - Small Cells v RAN Extenders</a:t>
            </a:r>
          </a:p>
          <a:p>
            <a:pPr marL="361950" indent="-361950">
              <a:buFont typeface="Arial" panose="020B0604020202020204" pitchFamily="34" charset="0"/>
              <a:buChar char="•"/>
              <a:tabLst>
                <a:tab pos="3590925" algn="l"/>
              </a:tabLst>
            </a:pPr>
            <a:endParaRPr lang="en-GB" sz="1800" dirty="0"/>
          </a:p>
          <a:p>
            <a:pPr marL="361950" indent="-361950">
              <a:buFont typeface="Arial" panose="020B0604020202020204" pitchFamily="34" charset="0"/>
              <a:buChar char="•"/>
              <a:tabLst>
                <a:tab pos="3590925" algn="l"/>
              </a:tabLst>
            </a:pPr>
            <a:r>
              <a:rPr lang="en-GB" sz="1800" dirty="0"/>
              <a:t>Engineering Problem – Lamppost v Dedicated Mast v Building</a:t>
            </a:r>
          </a:p>
          <a:p>
            <a:pPr marL="361950" indent="-361950">
              <a:buFont typeface="Arial" panose="020B0604020202020204" pitchFamily="34" charset="0"/>
              <a:buChar char="•"/>
              <a:tabLst>
                <a:tab pos="3590925" algn="l"/>
              </a:tabLst>
            </a:pPr>
            <a:endParaRPr lang="en-GB" sz="1800" dirty="0"/>
          </a:p>
          <a:p>
            <a:pPr marL="361950" indent="-361950">
              <a:buFont typeface="Arial" panose="020B0604020202020204" pitchFamily="34" charset="0"/>
              <a:buChar char="•"/>
              <a:tabLst>
                <a:tab pos="3590925" algn="l"/>
              </a:tabLst>
            </a:pPr>
            <a:r>
              <a:rPr lang="en-GB" sz="1800" dirty="0"/>
              <a:t>Co-operative Site Providers 	 - Local Authorities (Govt Policy &amp; DCIA*)</a:t>
            </a:r>
          </a:p>
          <a:p>
            <a:pPr lvl="1" algn="l">
              <a:tabLst>
                <a:tab pos="3590925" algn="l"/>
              </a:tabLst>
            </a:pPr>
            <a:r>
              <a:rPr lang="en-GB" dirty="0"/>
              <a:t>		- Third Parties (with Code enforcement)</a:t>
            </a:r>
          </a:p>
          <a:p>
            <a:pPr lvl="1" algn="l">
              <a:tabLst>
                <a:tab pos="3590925" algn="l"/>
              </a:tabLst>
            </a:pPr>
            <a:r>
              <a:rPr lang="en-GB" dirty="0"/>
              <a:t>		- Planning permission granted (GPDO)</a:t>
            </a:r>
          </a:p>
          <a:p>
            <a:pPr lvl="1" algn="l">
              <a:tabLst>
                <a:tab pos="3590925" algn="l"/>
              </a:tabLst>
            </a:pPr>
            <a:endParaRPr lang="en-GB" dirty="0"/>
          </a:p>
          <a:p>
            <a:pPr marL="361950" lvl="1" indent="-361950" algn="l">
              <a:buFont typeface="Arial" panose="020B0604020202020204" pitchFamily="34" charset="0"/>
              <a:buChar char="•"/>
              <a:tabLst>
                <a:tab pos="3590925" algn="l"/>
              </a:tabLst>
            </a:pPr>
            <a:r>
              <a:rPr lang="en-GB" dirty="0"/>
              <a:t>Cost	- Existing Use Value + Compensation</a:t>
            </a:r>
          </a:p>
        </p:txBody>
      </p:sp>
      <p:pic>
        <p:nvPicPr>
          <p:cNvPr id="5" name="Picture 4" descr="Diagram&#10;&#10;Description automatically generated with medium confidence">
            <a:extLst>
              <a:ext uri="{FF2B5EF4-FFF2-40B4-BE49-F238E27FC236}">
                <a16:creationId xmlns:a16="http://schemas.microsoft.com/office/drawing/2014/main" id="{B50B6B3E-0D1B-5461-EDCB-709ECA6DF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5706" y="87632"/>
            <a:ext cx="1662349" cy="598167"/>
          </a:xfrm>
          <a:prstGeom prst="rect">
            <a:avLst/>
          </a:prstGeom>
          <a:noFill/>
          <a:ln>
            <a:noFill/>
          </a:ln>
        </p:spPr>
      </p:pic>
      <p:pic>
        <p:nvPicPr>
          <p:cNvPr id="1026" name="Picture 2">
            <a:extLst>
              <a:ext uri="{FF2B5EF4-FFF2-40B4-BE49-F238E27FC236}">
                <a16:creationId xmlns:a16="http://schemas.microsoft.com/office/drawing/2014/main" id="{AECBB7C5-372B-1781-0EBC-498357286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05" y="6276805"/>
            <a:ext cx="1662350" cy="4502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logo, graphics, font, symbol&#10;&#10;Description automatically generated">
            <a:extLst>
              <a:ext uri="{FF2B5EF4-FFF2-40B4-BE49-F238E27FC236}">
                <a16:creationId xmlns:a16="http://schemas.microsoft.com/office/drawing/2014/main" id="{F3E72652-7F3C-692F-07B8-0C31857429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945" y="5736453"/>
            <a:ext cx="990600" cy="990600"/>
          </a:xfrm>
          <a:prstGeom prst="rect">
            <a:avLst/>
          </a:prstGeom>
        </p:spPr>
      </p:pic>
      <p:sp>
        <p:nvSpPr>
          <p:cNvPr id="6" name="Footer Placeholder 5">
            <a:extLst>
              <a:ext uri="{FF2B5EF4-FFF2-40B4-BE49-F238E27FC236}">
                <a16:creationId xmlns:a16="http://schemas.microsoft.com/office/drawing/2014/main" id="{C8DF83D8-2FDC-E7B2-ED8E-C74421461E45}"/>
              </a:ext>
            </a:extLst>
          </p:cNvPr>
          <p:cNvSpPr>
            <a:spLocks noGrp="1"/>
          </p:cNvSpPr>
          <p:nvPr>
            <p:ph type="ftr" sz="quarter" idx="11"/>
          </p:nvPr>
        </p:nvSpPr>
        <p:spPr>
          <a:xfrm>
            <a:off x="1331912" y="6212704"/>
            <a:ext cx="7543800" cy="365125"/>
          </a:xfrm>
        </p:spPr>
        <p:txBody>
          <a:bodyPr/>
          <a:lstStyle/>
          <a:p>
            <a:r>
              <a:rPr lang="en-GB" dirty="0"/>
              <a:t>* https://www.gov.uk/guidance/digital-connectivity-infrastructure-accelerator-programme</a:t>
            </a:r>
          </a:p>
        </p:txBody>
      </p:sp>
    </p:spTree>
    <p:extLst>
      <p:ext uri="{BB962C8B-B14F-4D97-AF65-F5344CB8AC3E}">
        <p14:creationId xmlns:p14="http://schemas.microsoft.com/office/powerpoint/2010/main" val="424814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85000">
              <a:srgbClr val="FF0000">
                <a:alpha val="50000"/>
                <a:lumMod val="50000"/>
                <a:lumOff val="50000"/>
              </a:srgbClr>
            </a:gs>
            <a:gs pos="100000">
              <a:schemeClr val="bg2">
                <a:shade val="94000"/>
                <a:hueMod val="22000"/>
                <a:satMod val="220000"/>
                <a:lumMod val="62000"/>
              </a:schemeClr>
            </a:gs>
          </a:gsLst>
          <a:lin ang="660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B003-DD47-F344-3F91-95958D0FB80C}"/>
              </a:ext>
            </a:extLst>
          </p:cNvPr>
          <p:cNvSpPr>
            <a:spLocks noGrp="1"/>
          </p:cNvSpPr>
          <p:nvPr>
            <p:ph type="ctrTitle"/>
          </p:nvPr>
        </p:nvSpPr>
        <p:spPr>
          <a:xfrm>
            <a:off x="684212" y="685799"/>
            <a:ext cx="9145588" cy="1256123"/>
          </a:xfrm>
        </p:spPr>
        <p:txBody>
          <a:bodyPr anchor="t">
            <a:normAutofit/>
          </a:bodyPr>
          <a:lstStyle/>
          <a:p>
            <a:r>
              <a:rPr lang="en-GB" sz="3200" dirty="0"/>
              <a:t>Outdoor Small Cell Network - FUTURE</a:t>
            </a:r>
          </a:p>
        </p:txBody>
      </p:sp>
      <p:sp>
        <p:nvSpPr>
          <p:cNvPr id="3" name="Subtitle 2">
            <a:extLst>
              <a:ext uri="{FF2B5EF4-FFF2-40B4-BE49-F238E27FC236}">
                <a16:creationId xmlns:a16="http://schemas.microsoft.com/office/drawing/2014/main" id="{8D4D55D3-0113-0759-5042-5ADF92E62742}"/>
              </a:ext>
            </a:extLst>
          </p:cNvPr>
          <p:cNvSpPr>
            <a:spLocks noGrp="1"/>
          </p:cNvSpPr>
          <p:nvPr>
            <p:ph type="subTitle" idx="1"/>
          </p:nvPr>
        </p:nvSpPr>
        <p:spPr>
          <a:xfrm>
            <a:off x="684211" y="1667742"/>
            <a:ext cx="10717213" cy="3942483"/>
          </a:xfrm>
        </p:spPr>
        <p:txBody>
          <a:bodyPr>
            <a:normAutofit/>
          </a:bodyPr>
          <a:lstStyle/>
          <a:p>
            <a:pPr marL="342900" indent="-342900">
              <a:buFont typeface="Arial" panose="020B0604020202020204" pitchFamily="34" charset="0"/>
              <a:buChar char="•"/>
              <a:tabLst>
                <a:tab pos="2514600" algn="l"/>
              </a:tabLst>
            </a:pPr>
            <a:r>
              <a:rPr lang="en-GB" dirty="0"/>
              <a:t>Telecom Code		- Solved some problems but created others</a:t>
            </a:r>
          </a:p>
          <a:p>
            <a:pPr>
              <a:tabLst>
                <a:tab pos="2514600" algn="l"/>
              </a:tabLst>
            </a:pPr>
            <a:r>
              <a:rPr lang="en-GB" dirty="0"/>
              <a:t>		- Upper Lands Tribunal for dispute resolution                   ADR </a:t>
            </a:r>
          </a:p>
          <a:p>
            <a:pPr>
              <a:tabLst>
                <a:tab pos="2514600" algn="l"/>
              </a:tabLst>
            </a:pPr>
            <a:r>
              <a:rPr lang="en-GB" dirty="0"/>
              <a:t>		- Barrier Busting Workshops:</a:t>
            </a:r>
          </a:p>
          <a:p>
            <a:pPr>
              <a:tabLst>
                <a:tab pos="2867025" algn="l"/>
              </a:tabLst>
            </a:pPr>
            <a:r>
              <a:rPr lang="en-GB" dirty="0"/>
              <a:t>			- Functional Issues</a:t>
            </a:r>
          </a:p>
          <a:p>
            <a:pPr>
              <a:tabLst>
                <a:tab pos="2867025" algn="l"/>
              </a:tabLst>
            </a:pPr>
            <a:r>
              <a:rPr lang="en-GB" dirty="0"/>
              <a:t>			- Template Agreements for Fibre and for Mobile</a:t>
            </a:r>
          </a:p>
          <a:p>
            <a:pPr>
              <a:tabLst>
                <a:tab pos="2867025" algn="l"/>
              </a:tabLst>
            </a:pPr>
            <a:r>
              <a:rPr lang="en-GB" dirty="0"/>
              <a:t>			- Education &amp; Communication</a:t>
            </a:r>
          </a:p>
          <a:p>
            <a:pPr>
              <a:tabLst>
                <a:tab pos="2867025" algn="l"/>
              </a:tabLst>
            </a:pPr>
            <a:endParaRPr lang="en-GB" dirty="0"/>
          </a:p>
          <a:p>
            <a:pPr marL="342900" indent="-342900">
              <a:buFont typeface="Arial" panose="020B0604020202020204" pitchFamily="34" charset="0"/>
              <a:buChar char="•"/>
              <a:tabLst>
                <a:tab pos="2867025" algn="l"/>
              </a:tabLst>
            </a:pPr>
            <a:r>
              <a:rPr lang="en-GB" dirty="0"/>
              <a:t>National Connectivity Alliance</a:t>
            </a:r>
          </a:p>
          <a:p>
            <a:pPr marL="342900" indent="-342900">
              <a:buFont typeface="Arial" panose="020B0604020202020204" pitchFamily="34" charset="0"/>
              <a:buChar char="•"/>
              <a:tabLst>
                <a:tab pos="2867025" algn="l"/>
              </a:tabLst>
            </a:pPr>
            <a:endParaRPr lang="en-GB" dirty="0"/>
          </a:p>
          <a:p>
            <a:pPr marL="342900" indent="-342900">
              <a:buFont typeface="Arial" panose="020B0604020202020204" pitchFamily="34" charset="0"/>
              <a:buChar char="•"/>
              <a:tabLst>
                <a:tab pos="2867025" algn="l"/>
              </a:tabLst>
            </a:pPr>
            <a:endParaRPr lang="en-GB" dirty="0"/>
          </a:p>
        </p:txBody>
      </p:sp>
      <p:pic>
        <p:nvPicPr>
          <p:cNvPr id="5" name="Picture 4" descr="Diagram&#10;&#10;Description automatically generated with medium confidence">
            <a:extLst>
              <a:ext uri="{FF2B5EF4-FFF2-40B4-BE49-F238E27FC236}">
                <a16:creationId xmlns:a16="http://schemas.microsoft.com/office/drawing/2014/main" id="{B50B6B3E-0D1B-5461-EDCB-709ECA6DF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5706" y="87632"/>
            <a:ext cx="1662349" cy="598167"/>
          </a:xfrm>
          <a:prstGeom prst="rect">
            <a:avLst/>
          </a:prstGeom>
          <a:noFill/>
          <a:ln>
            <a:noFill/>
          </a:ln>
        </p:spPr>
      </p:pic>
      <p:pic>
        <p:nvPicPr>
          <p:cNvPr id="1026" name="Picture 2">
            <a:extLst>
              <a:ext uri="{FF2B5EF4-FFF2-40B4-BE49-F238E27FC236}">
                <a16:creationId xmlns:a16="http://schemas.microsoft.com/office/drawing/2014/main" id="{AECBB7C5-372B-1781-0EBC-498357286F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05" y="6276805"/>
            <a:ext cx="1662350" cy="4502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logo, graphics, font, symbol&#10;&#10;Description automatically generated">
            <a:extLst>
              <a:ext uri="{FF2B5EF4-FFF2-40B4-BE49-F238E27FC236}">
                <a16:creationId xmlns:a16="http://schemas.microsoft.com/office/drawing/2014/main" id="{804AE1B5-4879-C8B1-E359-DEB2FE7424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945" y="5736453"/>
            <a:ext cx="990600" cy="990600"/>
          </a:xfrm>
          <a:prstGeom prst="rect">
            <a:avLst/>
          </a:prstGeom>
        </p:spPr>
      </p:pic>
      <p:cxnSp>
        <p:nvCxnSpPr>
          <p:cNvPr id="7" name="Straight Arrow Connector 6">
            <a:extLst>
              <a:ext uri="{FF2B5EF4-FFF2-40B4-BE49-F238E27FC236}">
                <a16:creationId xmlns:a16="http://schemas.microsoft.com/office/drawing/2014/main" id="{1148D4DE-BC9B-37CA-CA96-D116DD688F21}"/>
              </a:ext>
            </a:extLst>
          </p:cNvPr>
          <p:cNvCxnSpPr>
            <a:cxnSpLocks/>
          </p:cNvCxnSpPr>
          <p:nvPr/>
        </p:nvCxnSpPr>
        <p:spPr>
          <a:xfrm>
            <a:off x="9420225" y="2371725"/>
            <a:ext cx="866775" cy="0"/>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5492848"/>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450</TotalTime>
  <Words>1280</Words>
  <Application>Microsoft Office PowerPoint</Application>
  <PresentationFormat>Widescreen</PresentationFormat>
  <Paragraphs>89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Century Gothic</vt:lpstr>
      <vt:lpstr>Wingdings 3</vt:lpstr>
      <vt:lpstr>Slice</vt:lpstr>
      <vt:lpstr>Small Cell Deployment – </vt:lpstr>
      <vt:lpstr>Outdoor Small Cell Network - BACKGROUND</vt:lpstr>
      <vt:lpstr>Outdoor Small Cell Network - BACKGROUND</vt:lpstr>
      <vt:lpstr>Outdoor Small Cell Network - CURRENT</vt:lpstr>
      <vt:lpstr>Outdoor Small Cell Network -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 Cell Deployment – </dc:title>
  <dc:creator>Chris Stratton</dc:creator>
  <cp:lastModifiedBy>Chris Stratton</cp:lastModifiedBy>
  <cp:revision>1</cp:revision>
  <dcterms:created xsi:type="dcterms:W3CDTF">2023-04-18T10:27:25Z</dcterms:created>
  <dcterms:modified xsi:type="dcterms:W3CDTF">2023-05-05T10:27:43Z</dcterms:modified>
</cp:coreProperties>
</file>