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951" r:id="rId6"/>
    <p:sldId id="2134096132" r:id="rId7"/>
    <p:sldId id="2144327434" r:id="rId8"/>
    <p:sldId id="2144327440" r:id="rId9"/>
    <p:sldId id="2144327444" r:id="rId10"/>
    <p:sldId id="2144327441" r:id="rId11"/>
    <p:sldId id="2144327442" r:id="rId12"/>
    <p:sldId id="2144327445" r:id="rId13"/>
    <p:sldId id="2144327446" r:id="rId14"/>
    <p:sldId id="16119" r:id="rId15"/>
    <p:sldId id="2144327443" r:id="rId16"/>
    <p:sldId id="213409608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934E2A10-CF67-5249-9412-E55A5C63F373}">
          <p14:sldIdLst>
            <p14:sldId id="951"/>
            <p14:sldId id="2134096132"/>
            <p14:sldId id="2144327434"/>
            <p14:sldId id="2144327440"/>
            <p14:sldId id="2144327444"/>
            <p14:sldId id="2144327441"/>
            <p14:sldId id="2144327442"/>
            <p14:sldId id="2144327445"/>
            <p14:sldId id="2144327446"/>
            <p14:sldId id="16119"/>
            <p14:sldId id="2144327443"/>
            <p14:sldId id="21340960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352" userDrawn="1">
          <p15:clr>
            <a:srgbClr val="A4A3A4"/>
          </p15:clr>
        </p15:guide>
        <p15:guide id="3" pos="45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hael Lokenberg" initials="ML" lastIdx="3" clrIdx="6">
    <p:extLst>
      <p:ext uri="{19B8F6BF-5375-455C-9EA6-DF929625EA0E}">
        <p15:presenceInfo xmlns:p15="http://schemas.microsoft.com/office/powerpoint/2012/main" userId="S::ml001993@radisys.com::154b8a14-ee2d-40f6-a0d3-ab7c91f01f0d" providerId="AD"/>
      </p:ext>
    </p:extLst>
  </p:cmAuthor>
  <p:cmAuthor id="4" name="Author" initials="A" lastIdx="1" clrIdx="3"/>
  <p:cmAuthor id="5" name="Arun Bhikshesvaran" initials="AB" lastIdx="3" clrIdx="4">
    <p:extLst>
      <p:ext uri="{19B8F6BF-5375-455C-9EA6-DF929625EA0E}">
        <p15:presenceInfo xmlns:p15="http://schemas.microsoft.com/office/powerpoint/2012/main" userId="S::abhikshe@radisys.com::6eced9cd-ea9e-4388-9943-4f579ccc6dbc" providerId="AD"/>
      </p:ext>
    </p:extLst>
  </p:cmAuthor>
  <p:cmAuthor id="6" name="Keisha" initials="K" lastIdx="1" clrIdx="5">
    <p:extLst>
      <p:ext uri="{19B8F6BF-5375-455C-9EA6-DF929625EA0E}">
        <p15:presenceInfo xmlns:p15="http://schemas.microsoft.com/office/powerpoint/2012/main" userId="S::krivers@radisys.com::0b6af481-cde7-478d-ae5e-7b4fb5887c5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1A0"/>
    <a:srgbClr val="4C00BC"/>
    <a:srgbClr val="6600FF"/>
    <a:srgbClr val="177CCF"/>
    <a:srgbClr val="1081A0"/>
    <a:srgbClr val="3895D3"/>
    <a:srgbClr val="33C0F3"/>
    <a:srgbClr val="FF00FF"/>
    <a:srgbClr val="E3D8F6"/>
    <a:srgbClr val="2A9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C399C0-B14F-4BA5-AED9-CEE62A3EAAD8}" v="15" dt="2023-05-23T06:44:38.1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7"/>
    <p:restoredTop sz="94651"/>
  </p:normalViewPr>
  <p:slideViewPr>
    <p:cSldViewPr snapToGrid="0">
      <p:cViewPr varScale="1">
        <p:scale>
          <a:sx n="91" d="100"/>
          <a:sy n="91" d="100"/>
        </p:scale>
        <p:origin x="1254" y="96"/>
      </p:cViewPr>
      <p:guideLst>
        <p:guide orient="horz" pos="2160"/>
        <p:guide pos="2352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2376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FF83B-5476-4F9F-A3F0-FAD0372743C3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48F82-20DF-45A8-B322-782551D9A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21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8A801-3FAA-4070-9C0F-EFDBC5D9466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C8E57-0849-436A-9B16-CD4F79073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9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88425" y="3873863"/>
            <a:ext cx="4077478" cy="1138404"/>
          </a:xfrm>
        </p:spPr>
        <p:txBody>
          <a:bodyPr anchor="t" anchorCtr="0">
            <a:normAutofit/>
          </a:bodyPr>
          <a:lstStyle>
            <a:lvl1pPr algn="ctr">
              <a:lnSpc>
                <a:spcPts val="2300"/>
              </a:lnSpc>
              <a:defRPr sz="18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presentation title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688425" y="5119113"/>
            <a:ext cx="40774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91601" y="5232409"/>
            <a:ext cx="4074302" cy="10334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date or authors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2149EC-F179-7949-AB51-5DF01DEAE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65" t="16682" r="11026" b="15725"/>
          <a:stretch/>
        </p:blipFill>
        <p:spPr>
          <a:xfrm>
            <a:off x="7648669" y="2498330"/>
            <a:ext cx="4206706" cy="113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1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7AF87E-A37F-044A-AFBE-687B76FCC4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38415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8215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72FE04-832C-704F-943D-0FB0EA160E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DAA849A-6C7C-4E4B-9328-C6E28A6BEF2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21024" y="3632306"/>
            <a:ext cx="7854629" cy="634866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a Section Title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830BA2A9-1E43-7E48-9D63-E0B61B6E7A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43182" y="4315041"/>
            <a:ext cx="7832471" cy="1363383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a section subhead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244675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7AF87E-A37F-044A-AFBE-687B76FCC4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55629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38415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8215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C5C12F9-2BCE-0A4D-B46C-285CFDAE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D97BC97B-5CF1-4D4F-A84F-16A5D17B27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566" y="2082408"/>
            <a:ext cx="10978320" cy="634866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a Section Title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3B175BCB-D792-AA46-8D71-2CA0EACD7C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724" y="2765144"/>
            <a:ext cx="10956162" cy="769298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a section subhead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2528537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538415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8215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C6D528-5897-2C43-990F-BE8A53163D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8899" y="158547"/>
            <a:ext cx="1478847" cy="39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3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370215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B35F60D-403B-F649-B2A3-8A95631C86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958" y="987425"/>
            <a:ext cx="3932237" cy="5250247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photo or diagram caption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22" name="Content Placeholder 2"/>
          <p:cNvSpPr>
            <a:spLocks noGrp="1"/>
          </p:cNvSpPr>
          <p:nvPr userDrawn="1">
            <p:ph idx="1" hasCustomPrompt="1"/>
          </p:nvPr>
        </p:nvSpPr>
        <p:spPr>
          <a:xfrm>
            <a:off x="4270309" y="989044"/>
            <a:ext cx="7672875" cy="5248470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AB5B4C-AF29-9941-8195-FBA4D052A4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97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1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1257" y="924025"/>
            <a:ext cx="11681927" cy="57720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 page title</a:t>
            </a:r>
          </a:p>
        </p:txBody>
      </p:sp>
      <p:sp>
        <p:nvSpPr>
          <p:cNvPr id="1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20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251958" y="1593915"/>
            <a:ext cx="3932237" cy="466805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photo or diagram caption</a:t>
            </a:r>
          </a:p>
        </p:txBody>
      </p:sp>
      <p:sp>
        <p:nvSpPr>
          <p:cNvPr id="21" name="Content Placeholder 2"/>
          <p:cNvSpPr>
            <a:spLocks noGrp="1"/>
          </p:cNvSpPr>
          <p:nvPr userDrawn="1">
            <p:ph idx="1" hasCustomPrompt="1"/>
          </p:nvPr>
        </p:nvSpPr>
        <p:spPr>
          <a:xfrm>
            <a:off x="4270309" y="1595534"/>
            <a:ext cx="7672875" cy="4666474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4E6C45-1000-404B-91D8-C25990295E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9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0591" y="971852"/>
            <a:ext cx="7735078" cy="5363633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11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251958" y="987425"/>
            <a:ext cx="3932237" cy="533693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photo or diagram caption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FD4508-DAEB-5641-B17C-312E95AD22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89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4B7EF4-745D-1349-9336-F81A3CCB4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2918460" y="2981657"/>
            <a:ext cx="63550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4B6B19-190A-8C43-83F8-A241E1F2EE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65" t="16682" r="11026" b="15725"/>
          <a:stretch/>
        </p:blipFill>
        <p:spPr>
          <a:xfrm>
            <a:off x="3693333" y="1279342"/>
            <a:ext cx="4805334" cy="130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17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538415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8215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4BAF563-DFAD-4698-BFA3-B50ADF5D1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9191" y="54864"/>
            <a:ext cx="1934947" cy="598563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D501B97A-E54C-4307-AF9B-E7F53BFD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425458"/>
            <a:ext cx="5709439" cy="1101636"/>
          </a:xfrm>
        </p:spPr>
        <p:txBody>
          <a:bodyPr wrap="none" anchor="t" anchorCtr="0">
            <a:noAutofit/>
          </a:bodyPr>
          <a:lstStyle>
            <a:lvl1pPr>
              <a:defRPr b="1"/>
            </a:lvl1pPr>
          </a:lstStyle>
          <a:p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4087470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7416-C44D-4788-AE82-AF3D1327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1694"/>
            <a:ext cx="10972800" cy="119982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68FF6-8FD0-4E13-A01B-AB7AF941C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7056"/>
            <a:ext cx="10972800" cy="46899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1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40">
          <p15:clr>
            <a:srgbClr val="FBAE40"/>
          </p15:clr>
        </p15:guide>
        <p15:guide id="3" pos="71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88425" y="3873863"/>
            <a:ext cx="4077478" cy="1138404"/>
          </a:xfrm>
        </p:spPr>
        <p:txBody>
          <a:bodyPr anchor="t" anchorCtr="0">
            <a:normAutofit/>
          </a:bodyPr>
          <a:lstStyle>
            <a:lvl1pPr algn="ctr">
              <a:lnSpc>
                <a:spcPts val="2300"/>
              </a:lnSpc>
              <a:defRPr sz="18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presentation title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688425" y="5119113"/>
            <a:ext cx="40774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91601" y="5232409"/>
            <a:ext cx="4074302" cy="10334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date or authors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43D022-D37E-490A-A08D-183195D2AC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95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Secondary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2">
            <a:extLst>
              <a:ext uri="{FF2B5EF4-FFF2-40B4-BE49-F238E27FC236}">
                <a16:creationId xmlns:a16="http://schemas.microsoft.com/office/drawing/2014/main" id="{F00FD2CA-AEB4-3143-B99C-D31D160BB0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688425" y="5119113"/>
            <a:ext cx="40774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91601" y="5232409"/>
            <a:ext cx="4074302" cy="10334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date or authors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688425" y="3873863"/>
            <a:ext cx="4077478" cy="1138404"/>
          </a:xfrm>
        </p:spPr>
        <p:txBody>
          <a:bodyPr anchor="t" anchorCtr="0">
            <a:normAutofit/>
          </a:bodyPr>
          <a:lstStyle>
            <a:lvl1pPr algn="ctr">
              <a:lnSpc>
                <a:spcPts val="2300"/>
              </a:lnSpc>
              <a:defRPr sz="18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presentation title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4" hasCustomPrompt="1"/>
          </p:nvPr>
        </p:nvSpPr>
        <p:spPr>
          <a:xfrm>
            <a:off x="7688425" y="1553440"/>
            <a:ext cx="4077478" cy="2263775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add customer logo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20E26A-A11A-284C-B73F-598FA51FF7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65" t="16682" r="11026" b="15725"/>
          <a:stretch/>
        </p:blipFill>
        <p:spPr>
          <a:xfrm>
            <a:off x="9362363" y="263014"/>
            <a:ext cx="2436350" cy="65994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97875C3-114B-924A-9D3B-82A0A6E179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9485" y="961053"/>
            <a:ext cx="11495089" cy="5304280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D70EEA-CC1B-5444-BE60-1ECF768E4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4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95A950-4B51-CE48-A3F1-C22F18FF4C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00"/>
            <a:ext cx="12192000" cy="127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9485" y="1427335"/>
            <a:ext cx="11495089" cy="4837998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-8811" y="135877"/>
            <a:ext cx="10347130" cy="537120"/>
          </a:xfrm>
        </p:spPr>
        <p:txBody>
          <a:bodyPr lIns="27432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D70EEA-CC1B-5444-BE60-1ECF768E4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  <p:sp>
        <p:nvSpPr>
          <p:cNvPr id="7" name="Text Placeholder 6" descr="Click">
            <a:extLst>
              <a:ext uri="{FF2B5EF4-FFF2-40B4-BE49-F238E27FC236}">
                <a16:creationId xmlns:a16="http://schemas.microsoft.com/office/drawing/2014/main" id="{F1B8F226-8A2A-3D46-95DD-25931FD90B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2350" y="792879"/>
            <a:ext cx="10164823" cy="395287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400">
                <a:solidFill>
                  <a:schemeClr val="bg2"/>
                </a:solidFill>
              </a:defRPr>
            </a:lvl2pPr>
            <a:lvl3pPr marL="914400" indent="0">
              <a:buNone/>
              <a:defRPr sz="2400">
                <a:solidFill>
                  <a:schemeClr val="bg2"/>
                </a:solidFill>
              </a:defRPr>
            </a:lvl3pPr>
            <a:lvl4pPr marL="1371600" indent="0">
              <a:buNone/>
              <a:defRPr sz="2400">
                <a:solidFill>
                  <a:schemeClr val="bg2"/>
                </a:solidFill>
              </a:defRPr>
            </a:lvl4pPr>
            <a:lvl5pPr marL="1828800" indent="0">
              <a:buNone/>
              <a:defRPr sz="2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add a subhead</a:t>
            </a:r>
          </a:p>
        </p:txBody>
      </p:sp>
    </p:spTree>
    <p:extLst>
      <p:ext uri="{BB962C8B-B14F-4D97-AF65-F5344CB8AC3E}">
        <p14:creationId xmlns:p14="http://schemas.microsoft.com/office/powerpoint/2010/main" val="276477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144" y="1567543"/>
            <a:ext cx="11495089" cy="4697789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58145" y="924025"/>
            <a:ext cx="11495088" cy="57720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a Subhead Page Title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474551-2208-E740-B332-A2BD68BF31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5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0369" y="924026"/>
            <a:ext cx="5581262" cy="5252938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 baseline="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22" name="Content Placeholder 2"/>
          <p:cNvSpPr>
            <a:spLocks noGrp="1"/>
          </p:cNvSpPr>
          <p:nvPr userDrawn="1">
            <p:ph sz="half" idx="12" hasCustomPrompt="1"/>
          </p:nvPr>
        </p:nvSpPr>
        <p:spPr>
          <a:xfrm>
            <a:off x="6305939" y="924026"/>
            <a:ext cx="5581262" cy="5252938"/>
          </a:xfrm>
        </p:spPr>
        <p:txBody>
          <a:bodyPr/>
          <a:lstStyle>
            <a:lvl1pPr>
              <a:spcAft>
                <a:spcPts val="300"/>
              </a:spcAft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300"/>
              </a:spcAft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first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AEE5D8-020B-644D-A616-8E7B3CF628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6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1288" y="933755"/>
            <a:ext cx="5589004" cy="82391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comparison title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6537944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19977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2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26" name="Content Placeholder 2"/>
          <p:cNvSpPr>
            <a:spLocks noGrp="1"/>
          </p:cNvSpPr>
          <p:nvPr userDrawn="1">
            <p:ph sz="half" idx="12"/>
          </p:nvPr>
        </p:nvSpPr>
        <p:spPr>
          <a:xfrm>
            <a:off x="259700" y="1856792"/>
            <a:ext cx="5581262" cy="4320172"/>
          </a:xfrm>
        </p:spPr>
        <p:txBody>
          <a:bodyPr/>
          <a:lstStyle>
            <a:lvl1pPr>
              <a:spcAft>
                <a:spcPts val="300"/>
              </a:spcAft>
              <a:defRPr sz="2400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  <a:lvl2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Content Placeholder 2"/>
          <p:cNvSpPr>
            <a:spLocks noGrp="1"/>
          </p:cNvSpPr>
          <p:nvPr userDrawn="1">
            <p:ph sz="half" idx="13"/>
          </p:nvPr>
        </p:nvSpPr>
        <p:spPr>
          <a:xfrm>
            <a:off x="6361925" y="1856792"/>
            <a:ext cx="5581262" cy="4320172"/>
          </a:xfrm>
        </p:spPr>
        <p:txBody>
          <a:bodyPr/>
          <a:lstStyle>
            <a:lvl1pPr>
              <a:spcAft>
                <a:spcPts val="300"/>
              </a:spcAft>
              <a:defRPr sz="2400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  <a:lvl2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>
              <a:spcAft>
                <a:spcPts val="300"/>
              </a:spcAft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ext Placeholder 2"/>
          <p:cNvSpPr>
            <a:spLocks noGrp="1"/>
          </p:cNvSpPr>
          <p:nvPr userDrawn="1">
            <p:ph type="body" idx="14" hasCustomPrompt="1"/>
          </p:nvPr>
        </p:nvSpPr>
        <p:spPr>
          <a:xfrm>
            <a:off x="6354180" y="933755"/>
            <a:ext cx="561699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comparison title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1350C22-3ED9-314C-94CF-3FE6BFF5B2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62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0811" cy="6354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38415"/>
            <a:ext cx="12192000" cy="326212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28215"/>
            <a:ext cx="4572000" cy="365125"/>
          </a:xfrm>
        </p:spPr>
        <p:txBody>
          <a:bodyPr lIns="274320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936224" y="6586284"/>
            <a:ext cx="10728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1FECE1-0BD3-D343-939B-B1E74A9862C0}" type="slidenum">
              <a:rPr lang="en-US" sz="1050" smtClean="0"/>
              <a:pPr algn="r"/>
              <a:t>‹#›</a:t>
            </a:fld>
            <a:endParaRPr lang="en-US" sz="105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-8811" y="0"/>
            <a:ext cx="10347130" cy="634865"/>
          </a:xfrm>
        </p:spPr>
        <p:txBody>
          <a:bodyPr lIns="27432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8267F8-B956-4846-A080-AC22637EBF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273" y="157335"/>
            <a:ext cx="1495837" cy="40518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0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941832"/>
            <a:ext cx="11768328" cy="5321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2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66788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Radisys Corporation - 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473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5" r:id="rId2"/>
    <p:sldLayoutId id="2147483686" r:id="rId3"/>
    <p:sldLayoutId id="2147483668" r:id="rId4"/>
    <p:sldLayoutId id="2147483692" r:id="rId5"/>
    <p:sldLayoutId id="2147483684" r:id="rId6"/>
    <p:sldLayoutId id="2147483652" r:id="rId7"/>
    <p:sldLayoutId id="2147483653" r:id="rId8"/>
    <p:sldLayoutId id="2147483685" r:id="rId9"/>
    <p:sldLayoutId id="2147483693" r:id="rId10"/>
    <p:sldLayoutId id="2147483694" r:id="rId11"/>
    <p:sldLayoutId id="2147483691" r:id="rId12"/>
    <p:sldLayoutId id="2147483655" r:id="rId13"/>
    <p:sldLayoutId id="2147483656" r:id="rId14"/>
    <p:sldLayoutId id="2147483672" r:id="rId15"/>
    <p:sldLayoutId id="2147483657" r:id="rId16"/>
    <p:sldLayoutId id="2147483669" r:id="rId17"/>
    <p:sldLayoutId id="2147483716" r:id="rId18"/>
    <p:sldLayoutId id="2147483717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80000"/>
        </a:lnSpc>
        <a:spcBef>
          <a:spcPts val="1000"/>
        </a:spcBef>
        <a:buClr>
          <a:schemeClr val="accent6"/>
        </a:buClr>
        <a:buFont typeface="Arial" panose="020B0604020202020204" pitchFamily="34" charset="0"/>
        <a:buChar char="•"/>
        <a:defRPr sz="2400" b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8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8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8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8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876DF-D91B-436E-8191-7798B20AB4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152" y="3691913"/>
            <a:ext cx="7311146" cy="11555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1" dirty="0"/>
              <a:t>Getting Real About </a:t>
            </a:r>
            <a:r>
              <a:rPr lang="en-US" sz="3200" b="1" dirty="0" err="1"/>
              <a:t>vRAN</a:t>
            </a:r>
            <a:br>
              <a:rPr lang="en-US" sz="3200" b="1" dirty="0"/>
            </a:br>
            <a:r>
              <a:rPr lang="en-US" sz="3200" b="1" dirty="0"/>
              <a:t> </a:t>
            </a:r>
            <a:r>
              <a:rPr lang="en-US" sz="2000" dirty="0"/>
              <a:t>May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25D75-AFE4-4AD9-B7D8-2F483F08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68809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77E54E45-016E-1A99-EBFB-88C1D63BD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6843" y="1145206"/>
            <a:ext cx="4784935" cy="284608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F59611-2FB1-45A5-83E6-42B826D9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Open, Intelligent and Automated RAN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601E8F-119D-41C5-A933-3FE9C6844947}"/>
              </a:ext>
            </a:extLst>
          </p:cNvPr>
          <p:cNvSpPr/>
          <p:nvPr/>
        </p:nvSpPr>
        <p:spPr>
          <a:xfrm>
            <a:off x="3917162" y="3334578"/>
            <a:ext cx="1145569" cy="916969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98F2D15-DDF4-462C-A21F-48A3AA623E82}"/>
              </a:ext>
            </a:extLst>
          </p:cNvPr>
          <p:cNvSpPr/>
          <p:nvPr/>
        </p:nvSpPr>
        <p:spPr>
          <a:xfrm>
            <a:off x="430486" y="4368511"/>
            <a:ext cx="777411" cy="754451"/>
          </a:xfrm>
          <a:prstGeom prst="ellipse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RU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72B72F-397B-4690-8940-B4F139FD1EEE}"/>
              </a:ext>
            </a:extLst>
          </p:cNvPr>
          <p:cNvSpPr/>
          <p:nvPr/>
        </p:nvSpPr>
        <p:spPr>
          <a:xfrm>
            <a:off x="8871" y="3470105"/>
            <a:ext cx="777411" cy="754451"/>
          </a:xfrm>
          <a:prstGeom prst="ellipse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RU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D219B8E-3335-4C5A-9A74-2C4C536D32C2}"/>
              </a:ext>
            </a:extLst>
          </p:cNvPr>
          <p:cNvSpPr/>
          <p:nvPr/>
        </p:nvSpPr>
        <p:spPr>
          <a:xfrm>
            <a:off x="1678068" y="756259"/>
            <a:ext cx="1106184" cy="1068111"/>
          </a:xfrm>
          <a:prstGeom prst="ellipse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Small Cell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DDB7853-449B-47B7-82A9-ADDEBE6BA932}"/>
              </a:ext>
            </a:extLst>
          </p:cNvPr>
          <p:cNvSpPr/>
          <p:nvPr/>
        </p:nvSpPr>
        <p:spPr>
          <a:xfrm>
            <a:off x="1595920" y="2665392"/>
            <a:ext cx="986319" cy="754452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DU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51589BB-C805-4A07-8309-6565A0A13438}"/>
              </a:ext>
            </a:extLst>
          </p:cNvPr>
          <p:cNvSpPr/>
          <p:nvPr/>
        </p:nvSpPr>
        <p:spPr>
          <a:xfrm>
            <a:off x="3337265" y="756259"/>
            <a:ext cx="1106184" cy="1068111"/>
          </a:xfrm>
          <a:prstGeom prst="ellipse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Small Cell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D44ACB4-0847-40D0-8A39-36D40E58ECB8}"/>
              </a:ext>
            </a:extLst>
          </p:cNvPr>
          <p:cNvSpPr/>
          <p:nvPr/>
        </p:nvSpPr>
        <p:spPr>
          <a:xfrm>
            <a:off x="172387" y="776348"/>
            <a:ext cx="1106184" cy="1068111"/>
          </a:xfrm>
          <a:prstGeom prst="ellipse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Small Cell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98AA761-5641-432E-B6CB-70956CC09E9E}"/>
              </a:ext>
            </a:extLst>
          </p:cNvPr>
          <p:cNvCxnSpPr>
            <a:cxnSpLocks/>
          </p:cNvCxnSpPr>
          <p:nvPr/>
        </p:nvCxnSpPr>
        <p:spPr>
          <a:xfrm flipV="1">
            <a:off x="1097807" y="3031076"/>
            <a:ext cx="498112" cy="133743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A2830D8-C70C-4190-A0AD-43276C4A4E9C}"/>
              </a:ext>
            </a:extLst>
          </p:cNvPr>
          <p:cNvCxnSpPr>
            <a:cxnSpLocks/>
            <a:stCxn id="14" idx="6"/>
            <a:endCxn id="26" idx="1"/>
          </p:cNvCxnSpPr>
          <p:nvPr/>
        </p:nvCxnSpPr>
        <p:spPr>
          <a:xfrm flipV="1">
            <a:off x="786282" y="3042618"/>
            <a:ext cx="809638" cy="8047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0A959AC-33AA-4DBF-A9E2-F8CCDCB85BE0}"/>
              </a:ext>
            </a:extLst>
          </p:cNvPr>
          <p:cNvCxnSpPr>
            <a:cxnSpLocks/>
            <a:stCxn id="26" idx="3"/>
            <a:endCxn id="7" idx="1"/>
          </p:cNvCxnSpPr>
          <p:nvPr/>
        </p:nvCxnSpPr>
        <p:spPr>
          <a:xfrm>
            <a:off x="2582239" y="3042618"/>
            <a:ext cx="1334923" cy="750445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FDB664A-DF04-4410-BEF5-280F56F5292B}"/>
              </a:ext>
            </a:extLst>
          </p:cNvPr>
          <p:cNvCxnSpPr>
            <a:cxnSpLocks/>
          </p:cNvCxnSpPr>
          <p:nvPr/>
        </p:nvCxnSpPr>
        <p:spPr>
          <a:xfrm flipV="1">
            <a:off x="5062731" y="1558897"/>
            <a:ext cx="1491162" cy="2219088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245B4F5-287D-4984-B6AF-33F4C10EC86C}"/>
              </a:ext>
            </a:extLst>
          </p:cNvPr>
          <p:cNvCxnSpPr>
            <a:cxnSpLocks/>
          </p:cNvCxnSpPr>
          <p:nvPr/>
        </p:nvCxnSpPr>
        <p:spPr>
          <a:xfrm flipV="1">
            <a:off x="661180" y="2147361"/>
            <a:ext cx="5513588" cy="72028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D766F55-3356-4E15-BF23-CADEA098493E}"/>
              </a:ext>
            </a:extLst>
          </p:cNvPr>
          <p:cNvCxnSpPr/>
          <p:nvPr/>
        </p:nvCxnSpPr>
        <p:spPr>
          <a:xfrm>
            <a:off x="661180" y="1844459"/>
            <a:ext cx="0" cy="377763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F3F3EA6-E918-4336-8DE1-DABC980D3288}"/>
              </a:ext>
            </a:extLst>
          </p:cNvPr>
          <p:cNvCxnSpPr/>
          <p:nvPr/>
        </p:nvCxnSpPr>
        <p:spPr>
          <a:xfrm>
            <a:off x="2286000" y="1824370"/>
            <a:ext cx="0" cy="377763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B9E3976-6DF6-44AD-A245-176A2C9F6905}"/>
              </a:ext>
            </a:extLst>
          </p:cNvPr>
          <p:cNvCxnSpPr/>
          <p:nvPr/>
        </p:nvCxnSpPr>
        <p:spPr>
          <a:xfrm>
            <a:off x="3917162" y="1824369"/>
            <a:ext cx="0" cy="377763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396A68E2-9A48-43DF-9F37-5CF89CD47746}"/>
              </a:ext>
            </a:extLst>
          </p:cNvPr>
          <p:cNvSpPr txBox="1"/>
          <p:nvPr/>
        </p:nvSpPr>
        <p:spPr>
          <a:xfrm>
            <a:off x="127125" y="5980281"/>
            <a:ext cx="11937750" cy="369332"/>
          </a:xfrm>
          <a:prstGeom prst="rect">
            <a:avLst/>
          </a:prstGeom>
          <a:solidFill>
            <a:srgbClr val="1261A0"/>
          </a:solidFill>
          <a:ln>
            <a:solidFill>
              <a:srgbClr val="C0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Open interfaces: </a:t>
            </a:r>
            <a:r>
              <a:rPr lang="en-US" sz="1600" b="1" dirty="0"/>
              <a:t>Multi-vendor RAN, </a:t>
            </a:r>
            <a:r>
              <a:rPr lang="en-US" sz="1600" b="1" dirty="0">
                <a:solidFill>
                  <a:srgbClr val="FFFF00"/>
                </a:solidFill>
              </a:rPr>
              <a:t>Intelligence</a:t>
            </a:r>
            <a:r>
              <a:rPr lang="en-US" b="1" dirty="0">
                <a:solidFill>
                  <a:srgbClr val="FFFF00"/>
                </a:solidFill>
              </a:rPr>
              <a:t>:</a:t>
            </a:r>
            <a:r>
              <a:rPr lang="en-US" b="1" dirty="0"/>
              <a:t> </a:t>
            </a:r>
            <a:r>
              <a:rPr lang="en-US" sz="1600" b="1" dirty="0"/>
              <a:t>AI/ML in RIC, </a:t>
            </a:r>
            <a:r>
              <a:rPr lang="en-US" b="1" dirty="0">
                <a:solidFill>
                  <a:srgbClr val="FFFF00"/>
                </a:solidFill>
              </a:rPr>
              <a:t>Automation: </a:t>
            </a:r>
            <a:r>
              <a:rPr lang="en-US" b="1" dirty="0" err="1">
                <a:solidFill>
                  <a:schemeClr val="bg1"/>
                </a:solidFill>
              </a:rPr>
              <a:t>Mgmt</a:t>
            </a:r>
            <a:r>
              <a:rPr lang="en-US" b="1" dirty="0">
                <a:solidFill>
                  <a:schemeClr val="bg1"/>
                </a:solidFill>
              </a:rPr>
              <a:t> and Orchestration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21D5D00-B558-4BC4-B98B-2721EDEA9382}"/>
              </a:ext>
            </a:extLst>
          </p:cNvPr>
          <p:cNvSpPr txBox="1"/>
          <p:nvPr/>
        </p:nvSpPr>
        <p:spPr>
          <a:xfrm>
            <a:off x="8330079" y="958732"/>
            <a:ext cx="3872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Open RAN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All Virtualized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Best in breed components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Hardware/Software Decoupling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63471-DF94-4C5E-8B3C-BA6DBE6B4FB9}"/>
              </a:ext>
            </a:extLst>
          </p:cNvPr>
          <p:cNvSpPr/>
          <p:nvPr/>
        </p:nvSpPr>
        <p:spPr>
          <a:xfrm>
            <a:off x="6174769" y="3428055"/>
            <a:ext cx="1145569" cy="916969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Near RT RIC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F7B5CE-8CF7-443E-B9D2-013AC1F6B7EA}"/>
              </a:ext>
            </a:extLst>
          </p:cNvPr>
          <p:cNvSpPr/>
          <p:nvPr/>
        </p:nvSpPr>
        <p:spPr>
          <a:xfrm>
            <a:off x="8587902" y="3438967"/>
            <a:ext cx="1145569" cy="916969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Non RT RIC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14987D-7506-45AD-937B-DD63E1740AE7}"/>
              </a:ext>
            </a:extLst>
          </p:cNvPr>
          <p:cNvSpPr/>
          <p:nvPr/>
        </p:nvSpPr>
        <p:spPr>
          <a:xfrm>
            <a:off x="3917161" y="5010633"/>
            <a:ext cx="6079593" cy="577363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SMO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BEFE7B1-3CC3-4B0E-B382-6F356CE5978D}"/>
              </a:ext>
            </a:extLst>
          </p:cNvPr>
          <p:cNvCxnSpPr>
            <a:cxnSpLocks/>
          </p:cNvCxnSpPr>
          <p:nvPr/>
        </p:nvCxnSpPr>
        <p:spPr>
          <a:xfrm>
            <a:off x="7320337" y="3916575"/>
            <a:ext cx="125519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9F717F-D7D5-4AAB-8335-2BDCEC0140FD}"/>
              </a:ext>
            </a:extLst>
          </p:cNvPr>
          <p:cNvCxnSpPr>
            <a:cxnSpLocks/>
          </p:cNvCxnSpPr>
          <p:nvPr/>
        </p:nvCxnSpPr>
        <p:spPr>
          <a:xfrm>
            <a:off x="5062731" y="3962088"/>
            <a:ext cx="111203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7CECC9A-6164-41F5-A7CB-AFF6B9FACDD3}"/>
              </a:ext>
            </a:extLst>
          </p:cNvPr>
          <p:cNvCxnSpPr>
            <a:cxnSpLocks/>
          </p:cNvCxnSpPr>
          <p:nvPr/>
        </p:nvCxnSpPr>
        <p:spPr>
          <a:xfrm>
            <a:off x="2296149" y="3438967"/>
            <a:ext cx="2092834" cy="159136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776234C-AA55-41FD-89DA-1611C2DE92C0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4443449" y="4251547"/>
            <a:ext cx="46498" cy="77821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AD3A97-B86F-4729-A09D-3DDBD8D66DD2}"/>
              </a:ext>
            </a:extLst>
          </p:cNvPr>
          <p:cNvCxnSpPr>
            <a:cxnSpLocks/>
          </p:cNvCxnSpPr>
          <p:nvPr/>
        </p:nvCxnSpPr>
        <p:spPr>
          <a:xfrm>
            <a:off x="6693814" y="4355936"/>
            <a:ext cx="1" cy="64378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Arrow: Striped Right 47">
            <a:extLst>
              <a:ext uri="{FF2B5EF4-FFF2-40B4-BE49-F238E27FC236}">
                <a16:creationId xmlns:a16="http://schemas.microsoft.com/office/drawing/2014/main" id="{59566810-AF67-4FDF-9E52-C2E513903853}"/>
              </a:ext>
            </a:extLst>
          </p:cNvPr>
          <p:cNvSpPr/>
          <p:nvPr/>
        </p:nvSpPr>
        <p:spPr>
          <a:xfrm rot="16200000">
            <a:off x="8951358" y="4294017"/>
            <a:ext cx="577363" cy="739443"/>
          </a:xfrm>
          <a:prstGeom prst="stripedRightArrow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A25821D8-B346-484B-8537-1097E3779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5473" y="375410"/>
            <a:ext cx="2291976" cy="136326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CCE23A78-999D-449A-864F-C8919D2C89DC}"/>
              </a:ext>
            </a:extLst>
          </p:cNvPr>
          <p:cNvSpPr txBox="1"/>
          <p:nvPr/>
        </p:nvSpPr>
        <p:spPr>
          <a:xfrm>
            <a:off x="6077881" y="1066211"/>
            <a:ext cx="162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5GCN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A00BCB-C92A-4A72-81B1-5A43D834A16F}"/>
              </a:ext>
            </a:extLst>
          </p:cNvPr>
          <p:cNvCxnSpPr>
            <a:cxnSpLocks/>
          </p:cNvCxnSpPr>
          <p:nvPr/>
        </p:nvCxnSpPr>
        <p:spPr>
          <a:xfrm>
            <a:off x="412394" y="5299314"/>
            <a:ext cx="76913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1616C9B-DEAB-4D13-9A4C-1A56DC650192}"/>
              </a:ext>
            </a:extLst>
          </p:cNvPr>
          <p:cNvSpPr txBox="1"/>
          <p:nvPr/>
        </p:nvSpPr>
        <p:spPr>
          <a:xfrm>
            <a:off x="1305897" y="5102413"/>
            <a:ext cx="1571813" cy="3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O-RAN interface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369FB80-76B4-4D6E-8F3C-E15D3B2E5427}"/>
              </a:ext>
            </a:extLst>
          </p:cNvPr>
          <p:cNvSpPr txBox="1"/>
          <p:nvPr/>
        </p:nvSpPr>
        <p:spPr>
          <a:xfrm>
            <a:off x="1303172" y="5485206"/>
            <a:ext cx="1571813" cy="3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3GPP interface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706475B-8FA4-4408-9C47-59955AC537A6}"/>
              </a:ext>
            </a:extLst>
          </p:cNvPr>
          <p:cNvCxnSpPr>
            <a:cxnSpLocks/>
          </p:cNvCxnSpPr>
          <p:nvPr/>
        </p:nvCxnSpPr>
        <p:spPr>
          <a:xfrm>
            <a:off x="373998" y="5603056"/>
            <a:ext cx="845926" cy="1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7A226A8-C83A-4212-ACE4-64273ED3AC82}"/>
              </a:ext>
            </a:extLst>
          </p:cNvPr>
          <p:cNvSpPr txBox="1"/>
          <p:nvPr/>
        </p:nvSpPr>
        <p:spPr>
          <a:xfrm>
            <a:off x="5270628" y="3628763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E2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EC26717-68AD-4CC1-A097-B2BFC1BA933C}"/>
              </a:ext>
            </a:extLst>
          </p:cNvPr>
          <p:cNvCxnSpPr>
            <a:cxnSpLocks/>
          </p:cNvCxnSpPr>
          <p:nvPr/>
        </p:nvCxnSpPr>
        <p:spPr>
          <a:xfrm>
            <a:off x="2582239" y="2877413"/>
            <a:ext cx="3537118" cy="75025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F449D86-0CFF-439B-9C05-10F7BAD2C3AF}"/>
              </a:ext>
            </a:extLst>
          </p:cNvPr>
          <p:cNvSpPr txBox="1"/>
          <p:nvPr/>
        </p:nvSpPr>
        <p:spPr>
          <a:xfrm>
            <a:off x="6077881" y="4649258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01A77C-8314-4117-9E09-DB084682358D}"/>
              </a:ext>
            </a:extLst>
          </p:cNvPr>
          <p:cNvSpPr txBox="1"/>
          <p:nvPr/>
        </p:nvSpPr>
        <p:spPr>
          <a:xfrm>
            <a:off x="3378346" y="4687642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2C4E7F-CEA6-424A-AE7A-46BAAB96E354}"/>
              </a:ext>
            </a:extLst>
          </p:cNvPr>
          <p:cNvSpPr txBox="1"/>
          <p:nvPr/>
        </p:nvSpPr>
        <p:spPr>
          <a:xfrm>
            <a:off x="4435629" y="4627638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000DA1-10DC-484C-A3F8-AC7DABA3A9EE}"/>
              </a:ext>
            </a:extLst>
          </p:cNvPr>
          <p:cNvSpPr txBox="1"/>
          <p:nvPr/>
        </p:nvSpPr>
        <p:spPr>
          <a:xfrm>
            <a:off x="3115040" y="3284531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4EB566-9496-4C60-9B8B-E69686D2DA47}"/>
              </a:ext>
            </a:extLst>
          </p:cNvPr>
          <p:cNvSpPr txBox="1"/>
          <p:nvPr/>
        </p:nvSpPr>
        <p:spPr>
          <a:xfrm>
            <a:off x="7499173" y="4012598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03F6B4-E03C-45BC-BF13-551D0DFBB02C}"/>
              </a:ext>
            </a:extLst>
          </p:cNvPr>
          <p:cNvSpPr txBox="1"/>
          <p:nvPr/>
        </p:nvSpPr>
        <p:spPr>
          <a:xfrm>
            <a:off x="6046314" y="2103486"/>
            <a:ext cx="768333" cy="34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BB26EF-6FBF-4AAE-B88D-724FC1549E0B}"/>
              </a:ext>
            </a:extLst>
          </p:cNvPr>
          <p:cNvSpPr txBox="1"/>
          <p:nvPr/>
        </p:nvSpPr>
        <p:spPr>
          <a:xfrm>
            <a:off x="732894" y="3796551"/>
            <a:ext cx="144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O-RAN Fronthaul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7F93A8-B5C8-48E0-B728-333CD7CBC71F}"/>
              </a:ext>
            </a:extLst>
          </p:cNvPr>
          <p:cNvSpPr/>
          <p:nvPr/>
        </p:nvSpPr>
        <p:spPr>
          <a:xfrm>
            <a:off x="6174768" y="3024266"/>
            <a:ext cx="1145569" cy="378120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xApps</a:t>
            </a:r>
            <a:endParaRPr lang="en-US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0ADCED-C98C-458A-806C-9970A3E5EC46}"/>
              </a:ext>
            </a:extLst>
          </p:cNvPr>
          <p:cNvSpPr/>
          <p:nvPr/>
        </p:nvSpPr>
        <p:spPr>
          <a:xfrm>
            <a:off x="8575527" y="3031076"/>
            <a:ext cx="1145569" cy="378120"/>
          </a:xfrm>
          <a:prstGeom prst="rect">
            <a:avLst/>
          </a:prstGeom>
          <a:solidFill>
            <a:srgbClr val="0099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rApps</a:t>
            </a:r>
            <a:endParaRPr lang="en-US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FA3753-FB64-F259-BB0B-ADCBCB02145D}"/>
              </a:ext>
            </a:extLst>
          </p:cNvPr>
          <p:cNvSpPr txBox="1"/>
          <p:nvPr/>
        </p:nvSpPr>
        <p:spPr>
          <a:xfrm>
            <a:off x="2738499" y="2404088"/>
            <a:ext cx="156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vRAN</a:t>
            </a:r>
            <a:r>
              <a:rPr lang="en-US" b="1" dirty="0"/>
              <a:t> Cloud</a:t>
            </a:r>
          </a:p>
        </p:txBody>
      </p:sp>
    </p:spTree>
    <p:extLst>
      <p:ext uri="{BB962C8B-B14F-4D97-AF65-F5344CB8AC3E}">
        <p14:creationId xmlns:p14="http://schemas.microsoft.com/office/powerpoint/2010/main" val="3231228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930131-26FB-F0AE-32CB-F2B1DDE6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79A19C-9FF4-BA62-AF8A-90E8167D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Road Ahead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91B7E69-8605-71A3-E9DB-82D3EA5FA18F}"/>
              </a:ext>
            </a:extLst>
          </p:cNvPr>
          <p:cNvSpPr txBox="1">
            <a:spLocks/>
          </p:cNvSpPr>
          <p:nvPr/>
        </p:nvSpPr>
        <p:spPr>
          <a:xfrm>
            <a:off x="239485" y="961053"/>
            <a:ext cx="11495089" cy="5304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Ongoing standardization in O-RAN Alliance</a:t>
            </a:r>
          </a:p>
          <a:p>
            <a:pPr lvl="1"/>
            <a:r>
              <a:rPr lang="en-US" dirty="0"/>
              <a:t>O1 and O2 interfaces </a:t>
            </a:r>
          </a:p>
          <a:p>
            <a:r>
              <a:rPr lang="en-US" dirty="0"/>
              <a:t>Evolution in hardware accelerators: PHY, encryption, </a:t>
            </a:r>
            <a:r>
              <a:rPr lang="en-US" dirty="0" err="1"/>
              <a:t>SmartNICs</a:t>
            </a:r>
            <a:endParaRPr lang="en-US" dirty="0"/>
          </a:p>
          <a:p>
            <a:r>
              <a:rPr lang="en-US" dirty="0"/>
              <a:t>Targeted enhancements in cloud platforms and tools for RAN use cases</a:t>
            </a:r>
          </a:p>
          <a:p>
            <a:r>
              <a:rPr lang="en-US" dirty="0"/>
              <a:t>Deployment across multiple use cases in public and private networks</a:t>
            </a:r>
          </a:p>
        </p:txBody>
      </p:sp>
    </p:spTree>
    <p:extLst>
      <p:ext uri="{BB962C8B-B14F-4D97-AF65-F5344CB8AC3E}">
        <p14:creationId xmlns:p14="http://schemas.microsoft.com/office/powerpoint/2010/main" val="1284490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76C0DF-D19B-9140-AE49-19599907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2377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E46E92-084C-463B-860F-CFED5700B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689EF3-D42C-495D-8D53-4B39022F1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48" y="164527"/>
            <a:ext cx="11045682" cy="598492"/>
          </a:xfrm>
        </p:spPr>
        <p:txBody>
          <a:bodyPr/>
          <a:lstStyle/>
          <a:p>
            <a:pPr algn="just"/>
            <a:r>
              <a:rPr lang="en-US" sz="2800"/>
              <a:t>  DNA of Open Telecom Solutions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F5AFF1-9432-4472-2647-E509DF43882E}"/>
              </a:ext>
            </a:extLst>
          </p:cNvPr>
          <p:cNvGrpSpPr/>
          <p:nvPr/>
        </p:nvGrpSpPr>
        <p:grpSpPr>
          <a:xfrm>
            <a:off x="291635" y="742756"/>
            <a:ext cx="11679553" cy="4229482"/>
            <a:chOff x="13840" y="742756"/>
            <a:chExt cx="11679553" cy="422948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87FFDF-ADA8-4385-ADC7-97404EFEA74D}"/>
                </a:ext>
              </a:extLst>
            </p:cNvPr>
            <p:cNvSpPr/>
            <p:nvPr/>
          </p:nvSpPr>
          <p:spPr>
            <a:xfrm>
              <a:off x="6411816" y="1364875"/>
              <a:ext cx="5204061" cy="12593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371600" rtlCol="0" anchor="t" anchorCtr="0"/>
            <a:lstStyle/>
            <a:p>
              <a:pPr marL="403225" lvl="1" indent="-28575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Leader of 5G nFAPI standardization</a:t>
              </a:r>
            </a:p>
            <a:p>
              <a:pPr marL="403225" lvl="1" indent="-28575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Awarded for Open RAN contributions 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– 2020, 2021, 2022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80BA9D9-EDBA-473E-BA28-568A632E61BB}"/>
                </a:ext>
              </a:extLst>
            </p:cNvPr>
            <p:cNvSpPr/>
            <p:nvPr/>
          </p:nvSpPr>
          <p:spPr>
            <a:xfrm>
              <a:off x="13840" y="1492755"/>
              <a:ext cx="5653203" cy="13299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Ins="1371600" rtlCol="0" anchor="t" anchorCtr="0"/>
            <a:lstStyle/>
            <a:p>
              <a:pPr marL="403225" lvl="1" indent="-28575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LTE </a:t>
              </a:r>
              <a:r>
                <a:rPr lang="en-US" sz="1400" err="1">
                  <a:solidFill>
                    <a:schemeClr val="tx1"/>
                  </a:solidFill>
                </a:rPr>
                <a:t>eNB</a:t>
              </a:r>
              <a:r>
                <a:rPr lang="en-US" sz="1400">
                  <a:solidFill>
                    <a:schemeClr val="tx1"/>
                  </a:solidFill>
                </a:rPr>
                <a:t> RAN system integrator in TIP</a:t>
              </a:r>
            </a:p>
            <a:p>
              <a:pPr marL="403225" lvl="1" indent="-28575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Projects at Menlo Park, SKT, TIM (Italy)</a:t>
              </a:r>
            </a:p>
            <a:p>
              <a:pPr marL="403225" lvl="1" indent="-28575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5G Open RAN community lab contribution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0962D3A-D578-4A9C-84D9-0C1FD0413D9F}"/>
                </a:ext>
              </a:extLst>
            </p:cNvPr>
            <p:cNvSpPr/>
            <p:nvPr/>
          </p:nvSpPr>
          <p:spPr>
            <a:xfrm>
              <a:off x="23449" y="742958"/>
              <a:ext cx="6226694" cy="62191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tlCol="0" anchor="ctr"/>
            <a:lstStyle/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Telecom Infra Project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DE69716-2D1A-4ADC-84BB-380DDF27CDD3}"/>
                </a:ext>
              </a:extLst>
            </p:cNvPr>
            <p:cNvSpPr/>
            <p:nvPr/>
          </p:nvSpPr>
          <p:spPr>
            <a:xfrm>
              <a:off x="6334302" y="742756"/>
              <a:ext cx="5281577" cy="637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tlCol="0" anchor="ctr"/>
            <a:lstStyle/>
            <a:p>
              <a:r>
                <a:rPr lang="en-US" b="1">
                  <a:solidFill>
                    <a:schemeClr val="bg1"/>
                  </a:solidFill>
                </a:rPr>
                <a:t>Small Cell Forum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DEC516D-7591-4EFD-8688-F7FFE4315997}"/>
                </a:ext>
              </a:extLst>
            </p:cNvPr>
            <p:cNvSpPr/>
            <p:nvPr/>
          </p:nvSpPr>
          <p:spPr>
            <a:xfrm>
              <a:off x="23448" y="2800275"/>
              <a:ext cx="6310854" cy="5984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tlCol="0" anchor="ctr"/>
            <a:lstStyle/>
            <a:p>
              <a:r>
                <a:rPr lang="en-US" b="1">
                  <a:solidFill>
                    <a:schemeClr val="bg1"/>
                  </a:solidFill>
                </a:rPr>
                <a:t>O-RAN Alliance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76DA0C2-3AF7-4426-BC7D-C03A9917D796}"/>
                </a:ext>
              </a:extLst>
            </p:cNvPr>
            <p:cNvSpPr/>
            <p:nvPr/>
          </p:nvSpPr>
          <p:spPr>
            <a:xfrm>
              <a:off x="6411816" y="2804235"/>
              <a:ext cx="5204061" cy="622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tlCol="0" anchor="ctr"/>
            <a:lstStyle/>
            <a:p>
              <a:r>
                <a:rPr lang="en-US" b="1">
                  <a:solidFill>
                    <a:schemeClr val="bg1"/>
                  </a:solidFill>
                </a:rPr>
                <a:t>Open Networking Foundation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28DE54E-DE75-4BAF-812B-BE37DFFA8301}"/>
                </a:ext>
              </a:extLst>
            </p:cNvPr>
            <p:cNvSpPr/>
            <p:nvPr/>
          </p:nvSpPr>
          <p:spPr>
            <a:xfrm>
              <a:off x="13840" y="3400894"/>
              <a:ext cx="6236303" cy="15713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Ins="1371600" rtlCol="0" anchor="t" anchorCtr="0"/>
            <a:lstStyle/>
            <a:p>
              <a:pPr marL="182880" lvl="1" indent="-182880"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Co-chair of O-RAN WG8 since 2019</a:t>
              </a:r>
            </a:p>
            <a:p>
              <a:pPr marL="182880" lvl="1" indent="-182880"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Key contributions to WG3: E2SM and E2AP </a:t>
              </a:r>
            </a:p>
            <a:p>
              <a:pPr marL="182880" lvl="1" indent="-182880"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TIFG test specification contributions</a:t>
              </a:r>
            </a:p>
            <a:p>
              <a:pPr marL="182880" lvl="1" indent="-182880"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Project lead of Open source 5G DU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CB10ADA-D4F9-4638-82FE-43041B15D6B2}"/>
                </a:ext>
              </a:extLst>
            </p:cNvPr>
            <p:cNvSpPr/>
            <p:nvPr/>
          </p:nvSpPr>
          <p:spPr>
            <a:xfrm>
              <a:off x="6411816" y="3452375"/>
              <a:ext cx="5281577" cy="15198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Ins="1371600" rtlCol="0" anchor="t" anchorCtr="0"/>
            <a:lstStyle/>
            <a:p>
              <a:pPr marL="182880" lvl="1" indent="-18288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Open-source EPC contribution to M-CORD</a:t>
              </a:r>
            </a:p>
            <a:p>
              <a:pPr marL="182880" lvl="1" indent="-18288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Multiple CORD based projects with Tier-1 operators</a:t>
              </a:r>
            </a:p>
            <a:p>
              <a:pPr marL="182880" lvl="1" indent="-182880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CC"/>
                </a:buClr>
                <a:buFont typeface="Arial" panose="020B0604020202020204" pitchFamily="34" charset="0"/>
                <a:buChar char="•"/>
              </a:pPr>
              <a:r>
                <a:rPr lang="en-US" sz="1400">
                  <a:solidFill>
                    <a:schemeClr val="tx1"/>
                  </a:solidFill>
                </a:rPr>
                <a:t>Founder member of SD-RAN: Integration with ONF near RT RIC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1FE5B7E-5739-4676-B5E7-B1672BF5F104}"/>
                </a:ext>
              </a:extLst>
            </p:cNvPr>
            <p:cNvGrpSpPr/>
            <p:nvPr/>
          </p:nvGrpSpPr>
          <p:grpSpPr>
            <a:xfrm>
              <a:off x="4789400" y="1360279"/>
              <a:ext cx="1432070" cy="1329909"/>
              <a:chOff x="4599486" y="1309712"/>
              <a:chExt cx="1254970" cy="125497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DA06E29-BD7A-4A0F-B477-F069E0D0E3D0}"/>
                  </a:ext>
                </a:extLst>
              </p:cNvPr>
              <p:cNvSpPr/>
              <p:nvPr/>
            </p:nvSpPr>
            <p:spPr>
              <a:xfrm>
                <a:off x="4599486" y="1309712"/>
                <a:ext cx="1254970" cy="12549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4" descr="lookaside.fbsbx.com/lookaside/crawler/media/?me...">
                <a:extLst>
                  <a:ext uri="{FF2B5EF4-FFF2-40B4-BE49-F238E27FC236}">
                    <a16:creationId xmlns:a16="http://schemas.microsoft.com/office/drawing/2014/main" id="{DD7A9D56-3D09-4028-80B5-24328FE400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1330" y="1371556"/>
                <a:ext cx="1131281" cy="11312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608FEFE-2317-4129-AA49-32D608D3C956}"/>
                </a:ext>
              </a:extLst>
            </p:cNvPr>
            <p:cNvGrpSpPr/>
            <p:nvPr/>
          </p:nvGrpSpPr>
          <p:grpSpPr>
            <a:xfrm>
              <a:off x="10307158" y="3498086"/>
              <a:ext cx="1308719" cy="1319573"/>
              <a:chOff x="10392597" y="3763642"/>
              <a:chExt cx="1254970" cy="1254970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2B1A4AF-1E6F-46B9-9477-AB0A28DBC34B}"/>
                  </a:ext>
                </a:extLst>
              </p:cNvPr>
              <p:cNvSpPr/>
              <p:nvPr/>
            </p:nvSpPr>
            <p:spPr>
              <a:xfrm>
                <a:off x="10392597" y="3763642"/>
                <a:ext cx="1254970" cy="12549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Picture 8" descr="Open Networking Foundation (ONF)">
                <a:extLst>
                  <a:ext uri="{FF2B5EF4-FFF2-40B4-BE49-F238E27FC236}">
                    <a16:creationId xmlns:a16="http://schemas.microsoft.com/office/drawing/2014/main" id="{67AFCDB7-FC03-49F5-B513-7C5E670424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53802" y="3794244"/>
                <a:ext cx="1193765" cy="11937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49D910B-77BD-41E9-AA32-A2A1F01F679C}"/>
                </a:ext>
              </a:extLst>
            </p:cNvPr>
            <p:cNvGrpSpPr/>
            <p:nvPr/>
          </p:nvGrpSpPr>
          <p:grpSpPr>
            <a:xfrm>
              <a:off x="4828671" y="3415860"/>
              <a:ext cx="1474329" cy="1276540"/>
              <a:chOff x="4599486" y="3763642"/>
              <a:chExt cx="1254970" cy="1254970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867FC7C1-E083-4FB1-B0E3-82156C5545C4}"/>
                  </a:ext>
                </a:extLst>
              </p:cNvPr>
              <p:cNvSpPr/>
              <p:nvPr/>
            </p:nvSpPr>
            <p:spPr>
              <a:xfrm>
                <a:off x="4599486" y="3763642"/>
                <a:ext cx="1254970" cy="12549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4" name="Picture 6" descr="O-RAN ALLIANCE">
                <a:extLst>
                  <a:ext uri="{FF2B5EF4-FFF2-40B4-BE49-F238E27FC236}">
                    <a16:creationId xmlns:a16="http://schemas.microsoft.com/office/drawing/2014/main" id="{0425B0AA-8064-4C26-888C-4DFBBE3125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54865" y="4156807"/>
                <a:ext cx="1199591" cy="5141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581398F2-2F17-4DB8-8327-94E7025977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7159" y="1414553"/>
              <a:ext cx="1272923" cy="118218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Chevron 35">
            <a:extLst>
              <a:ext uri="{FF2B5EF4-FFF2-40B4-BE49-F238E27FC236}">
                <a16:creationId xmlns:a16="http://schemas.microsoft.com/office/drawing/2014/main" id="{9763C1BD-4E8B-F14B-B52B-7F415EB088C0}"/>
              </a:ext>
            </a:extLst>
          </p:cNvPr>
          <p:cNvSpPr/>
          <p:nvPr/>
        </p:nvSpPr>
        <p:spPr>
          <a:xfrm>
            <a:off x="-1" y="6215890"/>
            <a:ext cx="11770913" cy="579307"/>
          </a:xfrm>
          <a:custGeom>
            <a:avLst/>
            <a:gdLst>
              <a:gd name="connsiteX0" fmla="*/ 0 w 3931921"/>
              <a:gd name="connsiteY0" fmla="*/ 0 h 579307"/>
              <a:gd name="connsiteX1" fmla="*/ 3642268 w 3931921"/>
              <a:gd name="connsiteY1" fmla="*/ 0 h 579307"/>
              <a:gd name="connsiteX2" fmla="*/ 3931921 w 3931921"/>
              <a:gd name="connsiteY2" fmla="*/ 289654 h 579307"/>
              <a:gd name="connsiteX3" fmla="*/ 3642268 w 3931921"/>
              <a:gd name="connsiteY3" fmla="*/ 579307 h 579307"/>
              <a:gd name="connsiteX4" fmla="*/ 0 w 3931921"/>
              <a:gd name="connsiteY4" fmla="*/ 579307 h 579307"/>
              <a:gd name="connsiteX5" fmla="*/ 289654 w 3931921"/>
              <a:gd name="connsiteY5" fmla="*/ 289654 h 579307"/>
              <a:gd name="connsiteX6" fmla="*/ 0 w 3931921"/>
              <a:gd name="connsiteY6" fmla="*/ 0 h 579307"/>
              <a:gd name="connsiteX0" fmla="*/ 0 w 3931921"/>
              <a:gd name="connsiteY0" fmla="*/ 0 h 579307"/>
              <a:gd name="connsiteX1" fmla="*/ 3642268 w 3931921"/>
              <a:gd name="connsiteY1" fmla="*/ 0 h 579307"/>
              <a:gd name="connsiteX2" fmla="*/ 3931921 w 3931921"/>
              <a:gd name="connsiteY2" fmla="*/ 289654 h 579307"/>
              <a:gd name="connsiteX3" fmla="*/ 3642268 w 3931921"/>
              <a:gd name="connsiteY3" fmla="*/ 579307 h 579307"/>
              <a:gd name="connsiteX4" fmla="*/ 0 w 3931921"/>
              <a:gd name="connsiteY4" fmla="*/ 579307 h 579307"/>
              <a:gd name="connsiteX5" fmla="*/ 294295 w 3931921"/>
              <a:gd name="connsiteY5" fmla="*/ 285012 h 579307"/>
              <a:gd name="connsiteX6" fmla="*/ 0 w 3931921"/>
              <a:gd name="connsiteY6" fmla="*/ 0 h 579307"/>
              <a:gd name="connsiteX0" fmla="*/ 0 w 3931921"/>
              <a:gd name="connsiteY0" fmla="*/ 0 h 579307"/>
              <a:gd name="connsiteX1" fmla="*/ 3642268 w 3931921"/>
              <a:gd name="connsiteY1" fmla="*/ 0 h 579307"/>
              <a:gd name="connsiteX2" fmla="*/ 3931921 w 3931921"/>
              <a:gd name="connsiteY2" fmla="*/ 289654 h 579307"/>
              <a:gd name="connsiteX3" fmla="*/ 3642268 w 3931921"/>
              <a:gd name="connsiteY3" fmla="*/ 579307 h 579307"/>
              <a:gd name="connsiteX4" fmla="*/ 0 w 3931921"/>
              <a:gd name="connsiteY4" fmla="*/ 579307 h 579307"/>
              <a:gd name="connsiteX5" fmla="*/ 0 w 3931921"/>
              <a:gd name="connsiteY5" fmla="*/ 0 h 57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31921" h="579307">
                <a:moveTo>
                  <a:pt x="0" y="0"/>
                </a:moveTo>
                <a:lnTo>
                  <a:pt x="3642268" y="0"/>
                </a:lnTo>
                <a:lnTo>
                  <a:pt x="3931921" y="289654"/>
                </a:lnTo>
                <a:lnTo>
                  <a:pt x="3642268" y="579307"/>
                </a:lnTo>
                <a:lnTo>
                  <a:pt x="0" y="57930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>
                <a:solidFill>
                  <a:srgbClr val="FFFFFF"/>
                </a:solidFill>
                <a:latin typeface="Arial" panose="020B0604020202020204"/>
              </a:rPr>
              <a:t>Open Platforms | Open Architectures | Open Source |  Open Integration </a:t>
            </a:r>
            <a:endParaRPr kumimoji="0" lang="en-US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6" name="Picture 45" descr="Logo, company name&#10;&#10;Description automatically generated">
            <a:extLst>
              <a:ext uri="{FF2B5EF4-FFF2-40B4-BE49-F238E27FC236}">
                <a16:creationId xmlns:a16="http://schemas.microsoft.com/office/drawing/2014/main" id="{780D6CFA-D30A-1D44-A2EA-9EEFB4031A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5" b="13858"/>
          <a:stretch/>
        </p:blipFill>
        <p:spPr>
          <a:xfrm>
            <a:off x="447417" y="5593973"/>
            <a:ext cx="1123770" cy="621917"/>
          </a:xfrm>
          <a:prstGeom prst="rect">
            <a:avLst/>
          </a:prstGeom>
        </p:spPr>
      </p:pic>
      <p:pic>
        <p:nvPicPr>
          <p:cNvPr id="47" name="Picture 2" descr="logo">
            <a:extLst>
              <a:ext uri="{FF2B5EF4-FFF2-40B4-BE49-F238E27FC236}">
                <a16:creationId xmlns:a16="http://schemas.microsoft.com/office/drawing/2014/main" id="{798FD29F-D285-3B49-9ED7-B49E187FB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16" y="5593973"/>
            <a:ext cx="1511529" cy="51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Image result for vran alliance logo">
            <a:extLst>
              <a:ext uri="{FF2B5EF4-FFF2-40B4-BE49-F238E27FC236}">
                <a16:creationId xmlns:a16="http://schemas.microsoft.com/office/drawing/2014/main" id="{DDD5477D-2A1C-994C-A257-76F70EE03C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2" r="5740"/>
          <a:stretch/>
        </p:blipFill>
        <p:spPr bwMode="auto">
          <a:xfrm>
            <a:off x="9156833" y="5647339"/>
            <a:ext cx="1347069" cy="4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Image result for linux foundation logo">
            <a:extLst>
              <a:ext uri="{FF2B5EF4-FFF2-40B4-BE49-F238E27FC236}">
                <a16:creationId xmlns:a16="http://schemas.microsoft.com/office/drawing/2014/main" id="{BB0128AD-E95D-3C42-8357-B29B2962D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047" y="5647339"/>
            <a:ext cx="1466209" cy="43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8125DF-348F-40AA-9850-85D75FD664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44522" y="117476"/>
            <a:ext cx="1534531" cy="42682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47F7FDD5-7B14-6144-B854-ED8C51E387E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9331" t="7356" r="10007" b="15481"/>
          <a:stretch/>
        </p:blipFill>
        <p:spPr>
          <a:xfrm>
            <a:off x="10503902" y="144654"/>
            <a:ext cx="1575151" cy="46612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92EE1E0-FC70-46B9-AEC9-0906E0853769}"/>
              </a:ext>
            </a:extLst>
          </p:cNvPr>
          <p:cNvSpPr/>
          <p:nvPr/>
        </p:nvSpPr>
        <p:spPr>
          <a:xfrm>
            <a:off x="-1" y="5016116"/>
            <a:ext cx="12192001" cy="552342"/>
          </a:xfrm>
          <a:prstGeom prst="rect">
            <a:avLst/>
          </a:prstGeom>
          <a:solidFill>
            <a:srgbClr val="CC3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Additional Key Organizations</a:t>
            </a:r>
          </a:p>
        </p:txBody>
      </p:sp>
    </p:spTree>
    <p:extLst>
      <p:ext uri="{BB962C8B-B14F-4D97-AF65-F5344CB8AC3E}">
        <p14:creationId xmlns:p14="http://schemas.microsoft.com/office/powerpoint/2010/main" val="230108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613265-EEAE-48DF-8A2E-741C931A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996A17-84DC-4818-A6E9-805A47455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66447"/>
            <a:ext cx="10662701" cy="634865"/>
          </a:xfrm>
        </p:spPr>
        <p:txBody>
          <a:bodyPr>
            <a:noAutofit/>
          </a:bodyPr>
          <a:lstStyle/>
          <a:p>
            <a:r>
              <a:rPr lang="en-US" dirty="0"/>
              <a:t>Flexible and Scalable Open RAN Software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4CE08C-E800-46F4-A573-E1B13D912D4E}"/>
              </a:ext>
            </a:extLst>
          </p:cNvPr>
          <p:cNvSpPr/>
          <p:nvPr/>
        </p:nvSpPr>
        <p:spPr>
          <a:xfrm>
            <a:off x="205804" y="1253447"/>
            <a:ext cx="4644693" cy="2506895"/>
          </a:xfrm>
          <a:prstGeom prst="rect">
            <a:avLst/>
          </a:prstGeom>
          <a:solidFill>
            <a:schemeClr val="tx1">
              <a:lumMod val="20000"/>
              <a:lumOff val="80000"/>
              <a:alpha val="61000"/>
            </a:schemeClr>
          </a:solidFill>
          <a:ln>
            <a:solidFill>
              <a:schemeClr val="tx1">
                <a:lumMod val="20000"/>
                <a:lumOff val="80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BC236-5057-4F81-A417-0AC75D9AC95E}"/>
              </a:ext>
            </a:extLst>
          </p:cNvPr>
          <p:cNvSpPr/>
          <p:nvPr/>
        </p:nvSpPr>
        <p:spPr>
          <a:xfrm>
            <a:off x="4988060" y="1253447"/>
            <a:ext cx="7045319" cy="250689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7865D25-AAE7-4DF5-9002-1813FDE2A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8872" y="1834238"/>
            <a:ext cx="767058" cy="7670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D301D1-9FAB-4CAA-BB60-ED14EEA5BBBC}"/>
              </a:ext>
            </a:extLst>
          </p:cNvPr>
          <p:cNvSpPr txBox="1"/>
          <p:nvPr/>
        </p:nvSpPr>
        <p:spPr>
          <a:xfrm>
            <a:off x="223290" y="2787898"/>
            <a:ext cx="2229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/>
              <a:t>Network in a box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/>
              <a:t>Femtocell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/>
              <a:t>16/32 UEs, &gt;1 Gbps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A0F219-AB82-4686-BC90-9BDC265AF729}"/>
              </a:ext>
            </a:extLst>
          </p:cNvPr>
          <p:cNvSpPr txBox="1"/>
          <p:nvPr/>
        </p:nvSpPr>
        <p:spPr>
          <a:xfrm>
            <a:off x="2308165" y="2787898"/>
            <a:ext cx="2361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/>
              <a:t>Enterprise small cell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/>
              <a:t>Indoor DU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/>
              <a:t>64/128 UEs. 2Gbps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AFE862-5DA7-43FD-9DC8-B0C2CE1D566F}"/>
              </a:ext>
            </a:extLst>
          </p:cNvPr>
          <p:cNvSpPr txBox="1"/>
          <p:nvPr/>
        </p:nvSpPr>
        <p:spPr>
          <a:xfrm>
            <a:off x="4973722" y="2787898"/>
            <a:ext cx="2797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 dirty="0"/>
              <a:t>Outdoor Micro CU+DU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dirty="0"/>
              <a:t>256 UEs, 2 Gbps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89B0D8-DB7B-488D-9D4E-98D4F8AD08ED}"/>
              </a:ext>
            </a:extLst>
          </p:cNvPr>
          <p:cNvSpPr txBox="1"/>
          <p:nvPr/>
        </p:nvSpPr>
        <p:spPr>
          <a:xfrm>
            <a:off x="10015597" y="2787898"/>
            <a:ext cx="1926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 b="1"/>
              <a:t>vCU an vDU (CNF)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/>
              <a:t>Multi cell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/>
              <a:t>Multi Gbps</a:t>
            </a:r>
          </a:p>
          <a:p>
            <a:pPr marL="182880" indent="-91440">
              <a:buFont typeface="Arial" panose="020B0604020202020204" pitchFamily="34" charset="0"/>
              <a:buChar char="•"/>
            </a:pPr>
            <a:r>
              <a:rPr lang="en-US" sz="1400"/>
              <a:t>Scale in/out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2908EB-7DEE-4937-8E3C-54362E6CFDD0}"/>
              </a:ext>
            </a:extLst>
          </p:cNvPr>
          <p:cNvSpPr txBox="1"/>
          <p:nvPr/>
        </p:nvSpPr>
        <p:spPr>
          <a:xfrm>
            <a:off x="7369713" y="2787898"/>
            <a:ext cx="28736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91440">
              <a:buFont typeface="Arial" panose="020B0604020202020204" pitchFamily="34" charset="0"/>
              <a:buChar char="•"/>
            </a:pPr>
            <a:r>
              <a:rPr lang="en-US" sz="1400" b="1"/>
              <a:t>Tower bottom CU+DU</a:t>
            </a:r>
          </a:p>
          <a:p>
            <a:pPr marL="182880" indent="91440">
              <a:buFont typeface="Arial" panose="020B0604020202020204" pitchFamily="34" charset="0"/>
              <a:buChar char="•"/>
            </a:pPr>
            <a:r>
              <a:rPr lang="en-US" sz="1400"/>
              <a:t>3 cells per DU</a:t>
            </a:r>
          </a:p>
          <a:p>
            <a:pPr marL="182880" indent="91440">
              <a:buFont typeface="Arial" panose="020B0604020202020204" pitchFamily="34" charset="0"/>
              <a:buChar char="•"/>
            </a:pPr>
            <a:r>
              <a:rPr lang="en-US" sz="1400"/>
              <a:t>Per cell: 512 UEs, 2Gbps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9DA65B-6AEB-4357-8D8F-D6EABBBF9C4E}"/>
              </a:ext>
            </a:extLst>
          </p:cNvPr>
          <p:cNvSpPr txBox="1"/>
          <p:nvPr/>
        </p:nvSpPr>
        <p:spPr>
          <a:xfrm>
            <a:off x="130436" y="3896361"/>
            <a:ext cx="4843286" cy="250689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74320" tIns="182880" rIns="274320" rtlCol="0">
            <a:noAutofit/>
          </a:bodyPr>
          <a:lstStyle/>
          <a:p>
            <a:r>
              <a:rPr lang="en-US" sz="2400" b="1" dirty="0"/>
              <a:t>Flexible Architecture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/>
              <a:t>All-in-one </a:t>
            </a:r>
            <a:r>
              <a:rPr lang="en-US" dirty="0" err="1"/>
              <a:t>gNB</a:t>
            </a:r>
            <a:endParaRPr lang="en-US" dirty="0"/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/>
              <a:t>Option 2 CU/DU/RU split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/>
              <a:t>Option 2 CU, DU+RU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/>
              <a:t>LLS option 6 split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/>
              <a:t>LLS option 7.2a/b split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63D501-E394-4B8B-9111-40CFE486A7BC}"/>
              </a:ext>
            </a:extLst>
          </p:cNvPr>
          <p:cNvSpPr txBox="1"/>
          <p:nvPr/>
        </p:nvSpPr>
        <p:spPr>
          <a:xfrm>
            <a:off x="5016245" y="3901429"/>
            <a:ext cx="7045319" cy="250182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74320" tIns="182880" rIns="274320" rtlCol="0">
            <a:noAutofit/>
          </a:bodyPr>
          <a:lstStyle/>
          <a:p>
            <a:r>
              <a:rPr lang="en-US" sz="2000" b="1" dirty="0" err="1"/>
              <a:t>vRAN</a:t>
            </a:r>
            <a:r>
              <a:rPr lang="en-US" sz="2000" b="1" dirty="0"/>
              <a:t> (</a:t>
            </a:r>
            <a:r>
              <a:rPr lang="en-US" sz="2000" b="1" dirty="0" err="1"/>
              <a:t>vDU</a:t>
            </a:r>
            <a:r>
              <a:rPr lang="en-US" sz="2000" b="1" dirty="0"/>
              <a:t> and </a:t>
            </a:r>
            <a:r>
              <a:rPr lang="en-US" sz="2000" b="1" dirty="0" err="1"/>
              <a:t>vCU</a:t>
            </a:r>
            <a:r>
              <a:rPr lang="en-US" sz="2000" b="1" dirty="0"/>
              <a:t>)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Containerization (Docker, Kubernetes)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Red Hat </a:t>
            </a:r>
            <a:r>
              <a:rPr lang="en-US" sz="1600" dirty="0" err="1"/>
              <a:t>Openshift</a:t>
            </a:r>
            <a:r>
              <a:rPr lang="en-US" sz="1600" dirty="0"/>
              <a:t> Cloud Platform (OCP), </a:t>
            </a:r>
            <a:r>
              <a:rPr lang="en-US" sz="1600" dirty="0" err="1"/>
              <a:t>Windriver</a:t>
            </a:r>
            <a:r>
              <a:rPr lang="en-US" sz="1600" dirty="0"/>
              <a:t> Cloud Platform (WRCP)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CUPS (CU-CP and CU-UP) architecture 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PNF equivalent performance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Optimized scale-in and scale-out as per #cells, layers and throughput</a:t>
            </a:r>
          </a:p>
          <a:p>
            <a:pPr marL="182880" indent="-182880">
              <a:lnSpc>
                <a:spcPct val="114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Energy savings feature on Intel Xeon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134F39-DFE2-4227-8C89-561956A67B6D}"/>
              </a:ext>
            </a:extLst>
          </p:cNvPr>
          <p:cNvSpPr/>
          <p:nvPr/>
        </p:nvSpPr>
        <p:spPr>
          <a:xfrm>
            <a:off x="205806" y="711283"/>
            <a:ext cx="11813236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>
                <a:solidFill>
                  <a:schemeClr val="bg1"/>
                </a:solidFill>
              </a:rPr>
              <a:t>Integrated </a:t>
            </a: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on Multiple SoCs, Hardware and Cloud Platforms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688CED6F-CE37-4C1E-899F-56F236A124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9181" y="1890590"/>
            <a:ext cx="824056" cy="824056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6930FB27-7DBE-4313-88DD-C2EEA0AECD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55711" y="1745782"/>
            <a:ext cx="997108" cy="997108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6DE21BE9-3BE2-4D2C-8B6F-BCBA164288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65194" y="1654771"/>
            <a:ext cx="997108" cy="99710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9F028FD-8FA5-40A0-A0E9-0A60DC9CDFAC}"/>
              </a:ext>
            </a:extLst>
          </p:cNvPr>
          <p:cNvGrpSpPr/>
          <p:nvPr/>
        </p:nvGrpSpPr>
        <p:grpSpPr>
          <a:xfrm>
            <a:off x="10413443" y="1852267"/>
            <a:ext cx="1088965" cy="749029"/>
            <a:chOff x="10385593" y="1852267"/>
            <a:chExt cx="1088965" cy="749029"/>
          </a:xfrm>
        </p:grpSpPr>
        <p:sp>
          <p:nvSpPr>
            <p:cNvPr id="28" name="Graphic 35">
              <a:extLst>
                <a:ext uri="{FF2B5EF4-FFF2-40B4-BE49-F238E27FC236}">
                  <a16:creationId xmlns:a16="http://schemas.microsoft.com/office/drawing/2014/main" id="{2D2482FB-F093-44E0-BC71-B726F1C22764}"/>
                </a:ext>
              </a:extLst>
            </p:cNvPr>
            <p:cNvSpPr/>
            <p:nvPr/>
          </p:nvSpPr>
          <p:spPr>
            <a:xfrm>
              <a:off x="10385593" y="1852267"/>
              <a:ext cx="1088965" cy="731000"/>
            </a:xfrm>
            <a:custGeom>
              <a:avLst/>
              <a:gdLst>
                <a:gd name="connsiteX0" fmla="*/ 829881 w 1063025"/>
                <a:gd name="connsiteY0" fmla="*/ 713588 h 713587"/>
                <a:gd name="connsiteX1" fmla="*/ 232854 w 1063025"/>
                <a:gd name="connsiteY1" fmla="*/ 713588 h 713587"/>
                <a:gd name="connsiteX2" fmla="*/ 0 w 1063025"/>
                <a:gd name="connsiteY2" fmla="*/ 480860 h 713587"/>
                <a:gd name="connsiteX3" fmla="*/ 68262 w 1063025"/>
                <a:gd name="connsiteY3" fmla="*/ 316110 h 713587"/>
                <a:gd name="connsiteX4" fmla="*/ 127889 w 1063025"/>
                <a:gd name="connsiteY4" fmla="*/ 272866 h 713587"/>
                <a:gd name="connsiteX5" fmla="*/ 127889 w 1063025"/>
                <a:gd name="connsiteY5" fmla="*/ 269628 h 713587"/>
                <a:gd name="connsiteX6" fmla="*/ 315203 w 1063025"/>
                <a:gd name="connsiteY6" fmla="*/ 82992 h 713587"/>
                <a:gd name="connsiteX7" fmla="*/ 435070 w 1063025"/>
                <a:gd name="connsiteY7" fmla="*/ 126753 h 713587"/>
                <a:gd name="connsiteX8" fmla="*/ 763182 w 1063025"/>
                <a:gd name="connsiteY8" fmla="*/ 29288 h 713587"/>
                <a:gd name="connsiteX9" fmla="*/ 889889 w 1063025"/>
                <a:gd name="connsiteY9" fmla="*/ 241815 h 713587"/>
                <a:gd name="connsiteX10" fmla="*/ 889889 w 1063025"/>
                <a:gd name="connsiteY10" fmla="*/ 255626 h 713587"/>
                <a:gd name="connsiteX11" fmla="*/ 1055157 w 1063025"/>
                <a:gd name="connsiteY11" fmla="*/ 540509 h 713587"/>
                <a:gd name="connsiteX12" fmla="*/ 830262 w 1063025"/>
                <a:gd name="connsiteY12" fmla="*/ 713588 h 71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3025" h="713587">
                  <a:moveTo>
                    <a:pt x="829881" y="713588"/>
                  </a:moveTo>
                  <a:lnTo>
                    <a:pt x="232854" y="713588"/>
                  </a:lnTo>
                  <a:cubicBezTo>
                    <a:pt x="104288" y="713626"/>
                    <a:pt x="35" y="609427"/>
                    <a:pt x="0" y="480860"/>
                  </a:cubicBezTo>
                  <a:cubicBezTo>
                    <a:pt x="-17" y="419060"/>
                    <a:pt x="24541" y="359788"/>
                    <a:pt x="68262" y="316110"/>
                  </a:cubicBezTo>
                  <a:cubicBezTo>
                    <a:pt x="85749" y="298660"/>
                    <a:pt x="105870" y="284068"/>
                    <a:pt x="127889" y="272866"/>
                  </a:cubicBezTo>
                  <a:lnTo>
                    <a:pt x="127889" y="269628"/>
                  </a:lnTo>
                  <a:cubicBezTo>
                    <a:pt x="128076" y="166364"/>
                    <a:pt x="211940" y="82804"/>
                    <a:pt x="315203" y="82992"/>
                  </a:cubicBezTo>
                  <a:cubicBezTo>
                    <a:pt x="359055" y="83072"/>
                    <a:pt x="401482" y="98562"/>
                    <a:pt x="435070" y="126753"/>
                  </a:cubicBezTo>
                  <a:cubicBezTo>
                    <a:pt x="498762" y="9232"/>
                    <a:pt x="645663" y="-34404"/>
                    <a:pt x="763182" y="29288"/>
                  </a:cubicBezTo>
                  <a:cubicBezTo>
                    <a:pt x="841174" y="71557"/>
                    <a:pt x="889792" y="153105"/>
                    <a:pt x="889889" y="241815"/>
                  </a:cubicBezTo>
                  <a:cubicBezTo>
                    <a:pt x="889889" y="246672"/>
                    <a:pt x="889889" y="251340"/>
                    <a:pt x="889889" y="255626"/>
                  </a:cubicBezTo>
                  <a:cubicBezTo>
                    <a:pt x="1014190" y="288657"/>
                    <a:pt x="1088190" y="416203"/>
                    <a:pt x="1055157" y="540509"/>
                  </a:cubicBezTo>
                  <a:cubicBezTo>
                    <a:pt x="1028058" y="642489"/>
                    <a:pt x="935780" y="713502"/>
                    <a:pt x="830262" y="71358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tIns="182880" rtlCol="0" anchor="ctr"/>
            <a:lstStyle/>
            <a:p>
              <a:pPr algn="ctr"/>
              <a:endParaRPr lang="en-US" sz="1200" b="1">
                <a:solidFill>
                  <a:schemeClr val="bg1"/>
                </a:solidFill>
              </a:endParaRP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62DFBC8-6529-44CA-A262-392029177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634851" y="1982171"/>
              <a:ext cx="619125" cy="619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112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CA08F1-A23E-A701-C012-86D54A84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ACBD47-EE23-D850-8413-555F7B9BC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vRAN</a:t>
            </a:r>
            <a:r>
              <a:rPr lang="en-US" dirty="0"/>
              <a:t> adoption growing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B9A84F-DBB7-8A70-1807-B26E5C879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088" y="935665"/>
            <a:ext cx="4910950" cy="302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A78E2A25-67B1-486A-A06D-701EABDD1338}"/>
              </a:ext>
            </a:extLst>
          </p:cNvPr>
          <p:cNvSpPr txBox="1">
            <a:spLocks/>
          </p:cNvSpPr>
          <p:nvPr/>
        </p:nvSpPr>
        <p:spPr>
          <a:xfrm>
            <a:off x="239486" y="961052"/>
            <a:ext cx="6438716" cy="36006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Enabled by adoption of Open RAN and COTS hardware</a:t>
            </a:r>
          </a:p>
          <a:p>
            <a:r>
              <a:rPr lang="en-US" dirty="0"/>
              <a:t>Multiple deployments across geographies</a:t>
            </a:r>
          </a:p>
          <a:p>
            <a:r>
              <a:rPr lang="en-US" dirty="0"/>
              <a:t>Convergence with edge use cases</a:t>
            </a:r>
          </a:p>
          <a:p>
            <a:r>
              <a:rPr lang="en-US" dirty="0"/>
              <a:t>AI/ML enabled private network use cases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B7099-DEA2-27C9-F9C1-7C83C6F88EE8}"/>
              </a:ext>
            </a:extLst>
          </p:cNvPr>
          <p:cNvSpPr txBox="1"/>
          <p:nvPr/>
        </p:nvSpPr>
        <p:spPr>
          <a:xfrm>
            <a:off x="239486" y="5435501"/>
            <a:ext cx="8123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656565"/>
                </a:solidFill>
                <a:effectLst/>
                <a:latin typeface="-apple-system"/>
              </a:rPr>
              <a:t>Heavy Reading's </a:t>
            </a:r>
            <a:r>
              <a:rPr lang="en-US" b="0" i="1" dirty="0">
                <a:solidFill>
                  <a:srgbClr val="656565"/>
                </a:solidFill>
                <a:effectLst/>
                <a:latin typeface="-apple-system"/>
              </a:rPr>
              <a:t>Open RAN Platforms and Architectures Operator Survey Report 2023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083C83-1157-400F-DE7D-8D6616A11061}"/>
              </a:ext>
            </a:extLst>
          </p:cNvPr>
          <p:cNvSpPr txBox="1"/>
          <p:nvPr/>
        </p:nvSpPr>
        <p:spPr>
          <a:xfrm>
            <a:off x="6923088" y="3934992"/>
            <a:ext cx="51182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https://www.lightcounting.com/report/march-2023-open-vran-market-216</a:t>
            </a:r>
          </a:p>
        </p:txBody>
      </p:sp>
    </p:spTree>
    <p:extLst>
      <p:ext uri="{BB962C8B-B14F-4D97-AF65-F5344CB8AC3E}">
        <p14:creationId xmlns:p14="http://schemas.microsoft.com/office/powerpoint/2010/main" val="2809355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36485E-F3B7-7A27-5B10-6E5395D0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3C6F1-01C7-1197-1F01-F671A10FB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Deploying </a:t>
            </a:r>
            <a:r>
              <a:rPr lang="en-US" dirty="0" err="1"/>
              <a:t>vRAN</a:t>
            </a:r>
            <a:r>
              <a:rPr lang="en-US" dirty="0"/>
              <a:t> in many configurations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3003EC-076F-A9B5-E96D-CA8DBCDE1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546" y="987207"/>
            <a:ext cx="6304908" cy="47667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4571D0-9029-6EE7-DA52-49CB86526E40}"/>
              </a:ext>
            </a:extLst>
          </p:cNvPr>
          <p:cNvSpPr txBox="1"/>
          <p:nvPr/>
        </p:nvSpPr>
        <p:spPr>
          <a:xfrm>
            <a:off x="2181546" y="6017147"/>
            <a:ext cx="7445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u="none" strike="noStrike" baseline="0" dirty="0">
                <a:latin typeface="CIDFont+F1"/>
              </a:rPr>
              <a:t>Source: O-RAN WG6 Cloud Architecture and Deployment Scenarios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182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930131-26FB-F0AE-32CB-F2B1DDE6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79A19C-9FF4-BA62-AF8A-90E8167D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vRAN</a:t>
            </a:r>
            <a:r>
              <a:rPr lang="en-US" dirty="0"/>
              <a:t> Hallmarks: Performance, Scale, Reliability and Efficiency 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91B7E69-8605-71A3-E9DB-82D3EA5FA18F}"/>
              </a:ext>
            </a:extLst>
          </p:cNvPr>
          <p:cNvSpPr txBox="1">
            <a:spLocks/>
          </p:cNvSpPr>
          <p:nvPr/>
        </p:nvSpPr>
        <p:spPr>
          <a:xfrm>
            <a:off x="239485" y="961053"/>
            <a:ext cx="11495089" cy="5304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PNF equivalent performance in multiple deployment configurations</a:t>
            </a:r>
          </a:p>
          <a:p>
            <a:pPr lvl="1"/>
            <a:r>
              <a:rPr lang="en-US" dirty="0"/>
              <a:t>Enabled by underlying high performance compute and cloud/container infra</a:t>
            </a:r>
          </a:p>
          <a:p>
            <a:pPr lvl="1"/>
            <a:r>
              <a:rPr lang="en-US" dirty="0"/>
              <a:t>Virtualization of accelerators</a:t>
            </a:r>
          </a:p>
          <a:p>
            <a:r>
              <a:rPr lang="en-US" dirty="0"/>
              <a:t>Dynamical scaling via orchestrators as per network traffic </a:t>
            </a:r>
          </a:p>
          <a:p>
            <a:pPr lvl="1"/>
            <a:r>
              <a:rPr lang="en-US" dirty="0"/>
              <a:t>Independent scaling of control and user plane (CUPS)</a:t>
            </a:r>
          </a:p>
          <a:p>
            <a:pPr lvl="1"/>
            <a:r>
              <a:rPr lang="en-US" dirty="0"/>
              <a:t>Multi-instancing  - Scale in/out</a:t>
            </a:r>
          </a:p>
          <a:p>
            <a:r>
              <a:rPr lang="en-US" dirty="0"/>
              <a:t>Reliability and Redundancy: Ability to withstand failure HW/SW components</a:t>
            </a:r>
          </a:p>
          <a:p>
            <a:pPr lvl="1"/>
            <a:r>
              <a:rPr lang="en-US" dirty="0"/>
              <a:t>Load balancing and monitoring </a:t>
            </a:r>
          </a:p>
          <a:p>
            <a:pPr lvl="1"/>
            <a:r>
              <a:rPr lang="en-US" dirty="0"/>
              <a:t>Resiliency</a:t>
            </a:r>
          </a:p>
          <a:p>
            <a:r>
              <a:rPr lang="en-US" dirty="0"/>
              <a:t>Higher efficiency in CPU utilization and energy use</a:t>
            </a:r>
          </a:p>
          <a:p>
            <a:pPr lvl="1"/>
            <a:r>
              <a:rPr lang="en-US" dirty="0"/>
              <a:t>Efficient scaling and CPU utilization</a:t>
            </a:r>
          </a:p>
          <a:p>
            <a:pPr lvl="1"/>
            <a:r>
              <a:rPr lang="en-US" dirty="0"/>
              <a:t>Energy savings through platform features</a:t>
            </a:r>
          </a:p>
        </p:txBody>
      </p:sp>
    </p:spTree>
    <p:extLst>
      <p:ext uri="{BB962C8B-B14F-4D97-AF65-F5344CB8AC3E}">
        <p14:creationId xmlns:p14="http://schemas.microsoft.com/office/powerpoint/2010/main" val="1061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930131-26FB-F0AE-32CB-F2B1DDE6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79A19C-9FF4-BA62-AF8A-90E8167D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Containerized RAN for high performance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91B7E69-8605-71A3-E9DB-82D3EA5FA18F}"/>
              </a:ext>
            </a:extLst>
          </p:cNvPr>
          <p:cNvSpPr txBox="1">
            <a:spLocks/>
          </p:cNvSpPr>
          <p:nvPr/>
        </p:nvSpPr>
        <p:spPr>
          <a:xfrm>
            <a:off x="239485" y="961053"/>
            <a:ext cx="11495089" cy="5304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 constraints and low latency processing in 5G NR</a:t>
            </a:r>
          </a:p>
          <a:p>
            <a:pPr lvl="1"/>
            <a:r>
              <a:rPr lang="en-US" dirty="0"/>
              <a:t>Need PNF equivalent performance</a:t>
            </a:r>
          </a:p>
          <a:p>
            <a:pPr lvl="1"/>
            <a:r>
              <a:rPr lang="en-US" dirty="0"/>
              <a:t>OS with real time processing kernel</a:t>
            </a:r>
          </a:p>
          <a:p>
            <a:r>
              <a:rPr lang="en-US" dirty="0"/>
              <a:t>Containers for near real time processing</a:t>
            </a:r>
          </a:p>
          <a:p>
            <a:pPr lvl="1"/>
            <a:r>
              <a:rPr lang="en-US" dirty="0"/>
              <a:t>Multiple options: Bare metal, CaaS/Cloud platforms</a:t>
            </a:r>
          </a:p>
          <a:p>
            <a:r>
              <a:rPr lang="en-US" dirty="0"/>
              <a:t>Accessing accelerators via virtualized functions</a:t>
            </a:r>
          </a:p>
          <a:p>
            <a:pPr lvl="1"/>
            <a:r>
              <a:rPr lang="en-US" dirty="0"/>
              <a:t>Pooling and resiliency</a:t>
            </a:r>
          </a:p>
          <a:p>
            <a:r>
              <a:rPr lang="en-US" dirty="0"/>
              <a:t>Fast path data processing </a:t>
            </a:r>
          </a:p>
          <a:p>
            <a:pPr lvl="1"/>
            <a:r>
              <a:rPr lang="en-US" dirty="0"/>
              <a:t>Enabled by multiple open source projects: DPDK, VPP, </a:t>
            </a:r>
            <a:r>
              <a:rPr lang="en-US" dirty="0" err="1"/>
              <a:t>eBPF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8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930131-26FB-F0AE-32CB-F2B1DDE6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79A19C-9FF4-BA62-AF8A-90E8167D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vRAN</a:t>
            </a:r>
            <a:r>
              <a:rPr lang="en-US" dirty="0"/>
              <a:t> software challenges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91B7E69-8605-71A3-E9DB-82D3EA5FA18F}"/>
              </a:ext>
            </a:extLst>
          </p:cNvPr>
          <p:cNvSpPr txBox="1">
            <a:spLocks/>
          </p:cNvSpPr>
          <p:nvPr/>
        </p:nvSpPr>
        <p:spPr>
          <a:xfrm>
            <a:off x="239485" y="961053"/>
            <a:ext cx="11495089" cy="297394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8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Moving away from monolithic SW architecture </a:t>
            </a:r>
          </a:p>
          <a:p>
            <a:pPr lvl="1"/>
            <a:r>
              <a:rPr lang="en-US" dirty="0"/>
              <a:t>CP/UP separation</a:t>
            </a:r>
          </a:p>
          <a:p>
            <a:r>
              <a:rPr lang="en-US" dirty="0"/>
              <a:t>Microservices or not?</a:t>
            </a:r>
          </a:p>
          <a:p>
            <a:pPr lvl="1"/>
            <a:r>
              <a:rPr lang="en-US" dirty="0"/>
              <a:t>Challenges of applying “web scale” design principles</a:t>
            </a:r>
          </a:p>
          <a:p>
            <a:pPr lvl="1"/>
            <a:r>
              <a:rPr lang="en-US" dirty="0"/>
              <a:t>Concurrency and </a:t>
            </a:r>
            <a:r>
              <a:rPr lang="en-US" dirty="0" err="1"/>
              <a:t>statefulness</a:t>
            </a:r>
            <a:r>
              <a:rPr lang="en-US" dirty="0"/>
              <a:t> in CU/DU</a:t>
            </a:r>
          </a:p>
          <a:p>
            <a:r>
              <a:rPr lang="en-US" dirty="0"/>
              <a:t>Rethinking resiliency and redundancy</a:t>
            </a:r>
          </a:p>
          <a:p>
            <a:r>
              <a:rPr lang="en-US" dirty="0"/>
              <a:t>Reaping the benefits of pooling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337696-02A5-C306-7A44-588B4CFF43F6}"/>
              </a:ext>
            </a:extLst>
          </p:cNvPr>
          <p:cNvSpPr/>
          <p:nvPr/>
        </p:nvSpPr>
        <p:spPr>
          <a:xfrm>
            <a:off x="719191" y="5291191"/>
            <a:ext cx="10315254" cy="4828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vRAN</a:t>
            </a:r>
            <a:r>
              <a:rPr lang="en-US" b="1" dirty="0"/>
              <a:t> adds more complexity to SW architecture in CU and DU</a:t>
            </a:r>
          </a:p>
        </p:txBody>
      </p:sp>
    </p:spTree>
    <p:extLst>
      <p:ext uri="{BB962C8B-B14F-4D97-AF65-F5344CB8AC3E}">
        <p14:creationId xmlns:p14="http://schemas.microsoft.com/office/powerpoint/2010/main" val="4051392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1EC32C-D5A5-E54A-ACE2-FE93CB9A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Radisys Corporation -  CONFIDENTIAL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7FDE33-DEBF-3F16-110D-47510C710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Deploying </a:t>
            </a:r>
            <a:r>
              <a:rPr lang="en-US" dirty="0" err="1"/>
              <a:t>vRAN</a:t>
            </a:r>
            <a:r>
              <a:rPr lang="en-US" dirty="0"/>
              <a:t> with orchestrators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460B1D-7F5C-78B9-9534-972C8744DD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15" y="1250858"/>
            <a:ext cx="8815448" cy="3387532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156B7F-22B5-5986-3F48-9649E8E21F17}"/>
              </a:ext>
            </a:extLst>
          </p:cNvPr>
          <p:cNvSpPr txBox="1"/>
          <p:nvPr/>
        </p:nvSpPr>
        <p:spPr>
          <a:xfrm>
            <a:off x="3301429" y="4815071"/>
            <a:ext cx="7445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u="none" strike="noStrike" baseline="0" dirty="0">
                <a:latin typeface="CIDFont+F1"/>
              </a:rPr>
              <a:t>Source: O-RAN WG6 O2 Interface General Aspects and Principles</a:t>
            </a:r>
            <a:endParaRPr lang="en-US" sz="16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ABDCA5-8919-51B7-102F-BBACCB3604C1}"/>
              </a:ext>
            </a:extLst>
          </p:cNvPr>
          <p:cNvSpPr/>
          <p:nvPr/>
        </p:nvSpPr>
        <p:spPr>
          <a:xfrm>
            <a:off x="708916" y="5530095"/>
            <a:ext cx="10315254" cy="4828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Evolution in progress: Standards, open source projects and commercial products</a:t>
            </a:r>
          </a:p>
        </p:txBody>
      </p:sp>
    </p:spTree>
    <p:extLst>
      <p:ext uri="{BB962C8B-B14F-4D97-AF65-F5344CB8AC3E}">
        <p14:creationId xmlns:p14="http://schemas.microsoft.com/office/powerpoint/2010/main" val="25580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adisys2017">
      <a:dk1>
        <a:srgbClr val="414041"/>
      </a:dk1>
      <a:lt1>
        <a:srgbClr val="FFFFFF"/>
      </a:lt1>
      <a:dk2>
        <a:srgbClr val="000000"/>
      </a:dk2>
      <a:lt2>
        <a:srgbClr val="C7C8CA"/>
      </a:lt2>
      <a:accent1>
        <a:srgbClr val="304B9F"/>
      </a:accent1>
      <a:accent2>
        <a:srgbClr val="008C44"/>
      </a:accent2>
      <a:accent3>
        <a:srgbClr val="F8BF37"/>
      </a:accent3>
      <a:accent4>
        <a:srgbClr val="939598"/>
      </a:accent4>
      <a:accent5>
        <a:srgbClr val="753ED1"/>
      </a:accent5>
      <a:accent6>
        <a:srgbClr val="DF1C4C"/>
      </a:accent6>
      <a:hlink>
        <a:srgbClr val="304B9F"/>
      </a:hlink>
      <a:folHlink>
        <a:srgbClr val="DF1C4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adisys_powerpoint_v062019 (002).pptx [Read-Only]" id="{94010064-9E55-4554-9104-A7F62C78BD75}" vid="{4E86F429-74D1-460D-845E-23CB7F53C6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bf725da4-ac94-4c62-88f9-0c5beb16f041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342CFB4FE8C94B91AA02C99A1CCD98" ma:contentTypeVersion="18" ma:contentTypeDescription="Create a new document." ma:contentTypeScope="" ma:versionID="c011cd2f3a573c1351f7705ce23602ea">
  <xsd:schema xmlns:xsd="http://www.w3.org/2001/XMLSchema" xmlns:xs="http://www.w3.org/2001/XMLSchema" xmlns:p="http://schemas.microsoft.com/office/2006/metadata/properties" xmlns:ns1="http://schemas.microsoft.com/sharepoint/v3" xmlns:ns3="9dddf761-4ed5-44ef-bdfc-7bb741e5d3c6" xmlns:ns4="21be7858-09c4-4a82-8b64-5826f12311b5" targetNamespace="http://schemas.microsoft.com/office/2006/metadata/properties" ma:root="true" ma:fieldsID="aaa1f9035d65a9e6dabe2b61bb12ca29" ns1:_="" ns3:_="" ns4:_="">
    <xsd:import namespace="http://schemas.microsoft.com/sharepoint/v3"/>
    <xsd:import namespace="9dddf761-4ed5-44ef-bdfc-7bb741e5d3c6"/>
    <xsd:import namespace="21be7858-09c4-4a82-8b64-5826f12311b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df761-4ed5-44ef-bdfc-7bb741e5d3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be7858-09c4-4a82-8b64-5826f12311b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1AE9A3-8B60-4DE6-B06F-EF61B0B0815F}">
  <ds:schemaRefs>
    <ds:schemaRef ds:uri="http://schemas.microsoft.com/sharepoint/v3"/>
    <ds:schemaRef ds:uri="http://purl.org/dc/elements/1.1/"/>
    <ds:schemaRef ds:uri="http://purl.org/dc/dcmitype/"/>
    <ds:schemaRef ds:uri="9dddf761-4ed5-44ef-bdfc-7bb741e5d3c6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21be7858-09c4-4a82-8b64-5826f12311b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A534DF9-D293-4182-913E-DD6BD7006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FA0749-1C46-4C84-AF55-92355B3B8BB0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1C5555CF-1982-4E01-B210-19B5E9980E55}">
  <ds:schemaRefs>
    <ds:schemaRef ds:uri="21be7858-09c4-4a82-8b64-5826f12311b5"/>
    <ds:schemaRef ds:uri="9dddf761-4ed5-44ef-bdfc-7bb741e5d3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1987</TotalTime>
  <Words>743</Words>
  <Application>Microsoft Office PowerPoint</Application>
  <PresentationFormat>Widescreen</PresentationFormat>
  <Paragraphs>141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CIDFont+F1</vt:lpstr>
      <vt:lpstr>Wingdings</vt:lpstr>
      <vt:lpstr>Office Theme</vt:lpstr>
      <vt:lpstr>Getting Real About vRAN  May 2023</vt:lpstr>
      <vt:lpstr>  DNA of Open Telecom Solutions</vt:lpstr>
      <vt:lpstr>Flexible and Scalable Open RAN Software</vt:lpstr>
      <vt:lpstr>vRAN adoption growing</vt:lpstr>
      <vt:lpstr>Deploying vRAN in many configurations</vt:lpstr>
      <vt:lpstr>vRAN Hallmarks: Performance, Scale, Reliability and Efficiency </vt:lpstr>
      <vt:lpstr>Containerized RAN for high performance</vt:lpstr>
      <vt:lpstr>vRAN software challenges</vt:lpstr>
      <vt:lpstr>Deploying vRAN with orchestrators  </vt:lpstr>
      <vt:lpstr>Open, Intelligent and Automated RAN</vt:lpstr>
      <vt:lpstr>The Road Ahead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Prashant Viswanathan</dc:creator>
  <cp:keywords/>
  <dc:description/>
  <cp:lastModifiedBy>Alex Elwart</cp:lastModifiedBy>
  <cp:revision>4</cp:revision>
  <dcterms:created xsi:type="dcterms:W3CDTF">2021-02-26T14:18:16Z</dcterms:created>
  <dcterms:modified xsi:type="dcterms:W3CDTF">2023-05-23T15:15:06Z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a00c31-701e-4223-8b9c-13bd86c6a24f_Enabled">
    <vt:lpwstr>true</vt:lpwstr>
  </property>
  <property fmtid="{D5CDD505-2E9C-101B-9397-08002B2CF9AE}" pid="3" name="MSIP_Label_8aa00c31-701e-4223-8b9c-13bd86c6a24f_SetDate">
    <vt:lpwstr>2021-03-01T09:43:59Z</vt:lpwstr>
  </property>
  <property fmtid="{D5CDD505-2E9C-101B-9397-08002B2CF9AE}" pid="4" name="MSIP_Label_8aa00c31-701e-4223-8b9c-13bd86c6a24f_Method">
    <vt:lpwstr>Standard</vt:lpwstr>
  </property>
  <property fmtid="{D5CDD505-2E9C-101B-9397-08002B2CF9AE}" pid="5" name="MSIP_Label_8aa00c31-701e-4223-8b9c-13bd86c6a24f_Name">
    <vt:lpwstr>8aa00c31-701e-4223-8b9c-13bd86c6a24f</vt:lpwstr>
  </property>
  <property fmtid="{D5CDD505-2E9C-101B-9397-08002B2CF9AE}" pid="6" name="MSIP_Label_8aa00c31-701e-4223-8b9c-13bd86c6a24f_SiteId">
    <vt:lpwstr>d05e4a96-dcd9-4c15-a71a-9c868da4f308</vt:lpwstr>
  </property>
  <property fmtid="{D5CDD505-2E9C-101B-9397-08002B2CF9AE}" pid="7" name="MSIP_Label_8aa00c31-701e-4223-8b9c-13bd86c6a24f_ActionId">
    <vt:lpwstr>91a5bd55-9ee1-4faf-909f-270d68727677</vt:lpwstr>
  </property>
  <property fmtid="{D5CDD505-2E9C-101B-9397-08002B2CF9AE}" pid="8" name="MSIP_Label_8aa00c31-701e-4223-8b9c-13bd86c6a24f_ContentBits">
    <vt:lpwstr>0</vt:lpwstr>
  </property>
  <property fmtid="{D5CDD505-2E9C-101B-9397-08002B2CF9AE}" pid="9" name="ContentTypeId">
    <vt:lpwstr>0x010100D1342CFB4FE8C94B91AA02C99A1CCD98</vt:lpwstr>
  </property>
</Properties>
</file>