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141169796" r:id="rId3"/>
    <p:sldId id="264" r:id="rId4"/>
    <p:sldId id="265" r:id="rId5"/>
    <p:sldId id="266" r:id="rId6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7F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5" autoAdjust="0"/>
    <p:restoredTop sz="86483" autoAdjust="0"/>
  </p:normalViewPr>
  <p:slideViewPr>
    <p:cSldViewPr snapToGrid="0" showGuides="1">
      <p:cViewPr varScale="1">
        <p:scale>
          <a:sx n="66" d="100"/>
          <a:sy n="66" d="100"/>
        </p:scale>
        <p:origin x="534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7" d="100"/>
          <a:sy n="47" d="100"/>
        </p:scale>
        <p:origin x="273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894521-D97B-418C-8976-28ACCD064584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03D04F2-D456-49BF-B89D-3373407DC9D7}">
      <dgm:prSet/>
      <dgm:spPr>
        <a:gradFill rotWithShape="0">
          <a:gsLst>
            <a:gs pos="0">
              <a:schemeClr val="accent2">
                <a:lumMod val="98000"/>
                <a:lumOff val="2000"/>
              </a:schemeClr>
            </a:gs>
            <a:gs pos="50000">
              <a:schemeClr val="accent2"/>
            </a:gs>
            <a:gs pos="100000">
              <a:schemeClr val="accent2"/>
            </a:gs>
          </a:gsLst>
          <a:lin ang="5400000" scaled="0"/>
        </a:gradFill>
        <a:ln w="25400">
          <a:solidFill>
            <a:schemeClr val="bg1"/>
          </a:solidFill>
        </a:ln>
      </dgm:spPr>
      <dgm:t>
        <a:bodyPr/>
        <a:lstStyle/>
        <a:p>
          <a:r>
            <a:rPr lang="en-US" dirty="0"/>
            <a:t>RF &amp; PHY chipsets</a:t>
          </a:r>
        </a:p>
      </dgm:t>
    </dgm:pt>
    <dgm:pt modelId="{464FAF0B-668F-4874-9585-EE8CB0EEE837}" type="parTrans" cxnId="{FE9E5CCD-7373-4498-9526-7E59A53C6F41}">
      <dgm:prSet/>
      <dgm:spPr/>
      <dgm:t>
        <a:bodyPr/>
        <a:lstStyle/>
        <a:p>
          <a:endParaRPr lang="en-US"/>
        </a:p>
      </dgm:t>
    </dgm:pt>
    <dgm:pt modelId="{4214340D-7C58-47AB-89AF-CB96A5724687}" type="sibTrans" cxnId="{FE9E5CCD-7373-4498-9526-7E59A53C6F41}">
      <dgm:prSet/>
      <dgm:spPr/>
      <dgm:t>
        <a:bodyPr/>
        <a:lstStyle/>
        <a:p>
          <a:endParaRPr lang="en-US"/>
        </a:p>
      </dgm:t>
    </dgm:pt>
    <dgm:pt modelId="{D54B324C-6F72-4F02-8E91-A44CCB566A49}">
      <dgm:prSet/>
      <dgm:spPr>
        <a:solidFill>
          <a:schemeClr val="accent1"/>
        </a:solidFill>
        <a:ln w="25400">
          <a:solidFill>
            <a:schemeClr val="bg1"/>
          </a:solidFill>
        </a:ln>
      </dgm:spPr>
      <dgm:t>
        <a:bodyPr/>
        <a:lstStyle/>
        <a:p>
          <a:r>
            <a:rPr lang="en-US" dirty="0"/>
            <a:t>PHY SW</a:t>
          </a:r>
        </a:p>
      </dgm:t>
    </dgm:pt>
    <dgm:pt modelId="{4CAC147F-70AD-4407-97DB-7C436296A76E}" type="parTrans" cxnId="{7BD567BC-5893-4D14-9C80-6DEE269073B2}">
      <dgm:prSet/>
      <dgm:spPr/>
      <dgm:t>
        <a:bodyPr/>
        <a:lstStyle/>
        <a:p>
          <a:endParaRPr lang="en-US"/>
        </a:p>
      </dgm:t>
    </dgm:pt>
    <dgm:pt modelId="{27312D42-0700-4222-AD98-1470F291B6C9}" type="sibTrans" cxnId="{7BD567BC-5893-4D14-9C80-6DEE269073B2}">
      <dgm:prSet/>
      <dgm:spPr/>
      <dgm:t>
        <a:bodyPr/>
        <a:lstStyle/>
        <a:p>
          <a:endParaRPr lang="en-US"/>
        </a:p>
      </dgm:t>
    </dgm:pt>
    <dgm:pt modelId="{282F6240-F8E3-4730-9D78-D2C8DF30F38A}">
      <dgm:prSet/>
      <dgm:spPr>
        <a:ln w="25400">
          <a:solidFill>
            <a:schemeClr val="bg1"/>
          </a:solidFill>
        </a:ln>
      </dgm:spPr>
      <dgm:t>
        <a:bodyPr/>
        <a:lstStyle/>
        <a:p>
          <a:r>
            <a:rPr lang="en-US" dirty="0"/>
            <a:t>L2/L3 SW </a:t>
          </a:r>
        </a:p>
      </dgm:t>
    </dgm:pt>
    <dgm:pt modelId="{D772B9DB-BE71-4C1E-841F-00D21C1480C4}" type="parTrans" cxnId="{91C901C6-7A90-45C7-BAD5-C480ACC0AD53}">
      <dgm:prSet/>
      <dgm:spPr/>
      <dgm:t>
        <a:bodyPr/>
        <a:lstStyle/>
        <a:p>
          <a:endParaRPr lang="en-US"/>
        </a:p>
      </dgm:t>
    </dgm:pt>
    <dgm:pt modelId="{58A257C4-4854-47E3-B7E4-688854E5F869}" type="sibTrans" cxnId="{91C901C6-7A90-45C7-BAD5-C480ACC0AD53}">
      <dgm:prSet/>
      <dgm:spPr/>
      <dgm:t>
        <a:bodyPr/>
        <a:lstStyle/>
        <a:p>
          <a:endParaRPr lang="en-US"/>
        </a:p>
      </dgm:t>
    </dgm:pt>
    <dgm:pt modelId="{DDF0C32E-9B56-48A9-B9DA-9844CE62A6BA}">
      <dgm:prSet/>
      <dgm:spPr>
        <a:ln w="25400">
          <a:solidFill>
            <a:schemeClr val="bg1"/>
          </a:solidFill>
        </a:ln>
      </dgm:spPr>
      <dgm:t>
        <a:bodyPr/>
        <a:lstStyle/>
        <a:p>
          <a:r>
            <a:rPr lang="en-US" dirty="0"/>
            <a:t>OEM</a:t>
          </a:r>
        </a:p>
      </dgm:t>
    </dgm:pt>
    <dgm:pt modelId="{16A05C54-C06F-403C-AD0A-7796DCA0322B}" type="parTrans" cxnId="{38D0F525-943A-480A-B89F-6B2E9C1D38D3}">
      <dgm:prSet/>
      <dgm:spPr/>
      <dgm:t>
        <a:bodyPr/>
        <a:lstStyle/>
        <a:p>
          <a:endParaRPr lang="en-US"/>
        </a:p>
      </dgm:t>
    </dgm:pt>
    <dgm:pt modelId="{7267253A-D1FC-4FBE-BF5C-E02E5E1B33F1}" type="sibTrans" cxnId="{38D0F525-943A-480A-B89F-6B2E9C1D38D3}">
      <dgm:prSet/>
      <dgm:spPr/>
      <dgm:t>
        <a:bodyPr/>
        <a:lstStyle/>
        <a:p>
          <a:endParaRPr lang="en-US"/>
        </a:p>
      </dgm:t>
    </dgm:pt>
    <dgm:pt modelId="{28931C73-EEE6-440D-9A01-7291E47D30C2}">
      <dgm:prSet/>
      <dgm:spPr>
        <a:ln w="25400">
          <a:solidFill>
            <a:schemeClr val="bg1"/>
          </a:solidFill>
        </a:ln>
      </dgm:spPr>
      <dgm:t>
        <a:bodyPr/>
        <a:lstStyle/>
        <a:p>
          <a:r>
            <a:rPr lang="en-US" dirty="0"/>
            <a:t>MNO</a:t>
          </a:r>
        </a:p>
      </dgm:t>
    </dgm:pt>
    <dgm:pt modelId="{77D7CA04-4742-47E0-AD70-A2012F859D10}" type="parTrans" cxnId="{3FCB56DF-F566-4FF2-91F9-AA8CC63BCD8C}">
      <dgm:prSet/>
      <dgm:spPr/>
      <dgm:t>
        <a:bodyPr/>
        <a:lstStyle/>
        <a:p>
          <a:endParaRPr lang="en-US"/>
        </a:p>
      </dgm:t>
    </dgm:pt>
    <dgm:pt modelId="{0E0AABA6-4383-4A1D-945A-46AABA7B347D}" type="sibTrans" cxnId="{3FCB56DF-F566-4FF2-91F9-AA8CC63BCD8C}">
      <dgm:prSet/>
      <dgm:spPr/>
      <dgm:t>
        <a:bodyPr/>
        <a:lstStyle/>
        <a:p>
          <a:endParaRPr lang="en-US"/>
        </a:p>
      </dgm:t>
    </dgm:pt>
    <dgm:pt modelId="{727AA425-F1AB-004C-A39C-66D2F64DD45B}" type="pres">
      <dgm:prSet presAssocID="{84894521-D97B-418C-8976-28ACCD064584}" presName="Name0" presStyleCnt="0">
        <dgm:presLayoutVars>
          <dgm:dir/>
          <dgm:resizeHandles val="exact"/>
        </dgm:presLayoutVars>
      </dgm:prSet>
      <dgm:spPr/>
    </dgm:pt>
    <dgm:pt modelId="{D08742FD-AB93-EE46-80B0-30A8258172B8}" type="pres">
      <dgm:prSet presAssocID="{003D04F2-D456-49BF-B89D-3373407DC9D7}" presName="parTxOnly" presStyleLbl="node1" presStyleIdx="0" presStyleCnt="5">
        <dgm:presLayoutVars>
          <dgm:bulletEnabled val="1"/>
        </dgm:presLayoutVars>
      </dgm:prSet>
      <dgm:spPr/>
    </dgm:pt>
    <dgm:pt modelId="{0884A941-D0DA-4F40-8650-A9860C82AC68}" type="pres">
      <dgm:prSet presAssocID="{4214340D-7C58-47AB-89AF-CB96A5724687}" presName="parSpace" presStyleCnt="0"/>
      <dgm:spPr/>
    </dgm:pt>
    <dgm:pt modelId="{DCE9A029-6242-134C-ADE6-6E66A9C093DF}" type="pres">
      <dgm:prSet presAssocID="{D54B324C-6F72-4F02-8E91-A44CCB566A49}" presName="parTxOnly" presStyleLbl="node1" presStyleIdx="1" presStyleCnt="5">
        <dgm:presLayoutVars>
          <dgm:bulletEnabled val="1"/>
        </dgm:presLayoutVars>
      </dgm:prSet>
      <dgm:spPr/>
    </dgm:pt>
    <dgm:pt modelId="{F2A7B0F8-1152-7D4D-84CA-CF1945730A79}" type="pres">
      <dgm:prSet presAssocID="{27312D42-0700-4222-AD98-1470F291B6C9}" presName="parSpace" presStyleCnt="0"/>
      <dgm:spPr/>
    </dgm:pt>
    <dgm:pt modelId="{725E56D6-79C3-024C-9099-5533577AC715}" type="pres">
      <dgm:prSet presAssocID="{282F6240-F8E3-4730-9D78-D2C8DF30F38A}" presName="parTxOnly" presStyleLbl="node1" presStyleIdx="2" presStyleCnt="5">
        <dgm:presLayoutVars>
          <dgm:bulletEnabled val="1"/>
        </dgm:presLayoutVars>
      </dgm:prSet>
      <dgm:spPr/>
    </dgm:pt>
    <dgm:pt modelId="{4FA3CC50-0698-1C40-B5C3-C1571B628D59}" type="pres">
      <dgm:prSet presAssocID="{58A257C4-4854-47E3-B7E4-688854E5F869}" presName="parSpace" presStyleCnt="0"/>
      <dgm:spPr/>
    </dgm:pt>
    <dgm:pt modelId="{9942F85B-FD51-F44B-B953-82BC24B07500}" type="pres">
      <dgm:prSet presAssocID="{DDF0C32E-9B56-48A9-B9DA-9844CE62A6BA}" presName="parTxOnly" presStyleLbl="node1" presStyleIdx="3" presStyleCnt="5">
        <dgm:presLayoutVars>
          <dgm:bulletEnabled val="1"/>
        </dgm:presLayoutVars>
      </dgm:prSet>
      <dgm:spPr/>
    </dgm:pt>
    <dgm:pt modelId="{05CE998E-B3AD-9E4C-B4F1-3ECB17CF9916}" type="pres">
      <dgm:prSet presAssocID="{7267253A-D1FC-4FBE-BF5C-E02E5E1B33F1}" presName="parSpace" presStyleCnt="0"/>
      <dgm:spPr/>
    </dgm:pt>
    <dgm:pt modelId="{1E9F8948-9F63-4341-AFA8-75E561163F24}" type="pres">
      <dgm:prSet presAssocID="{28931C73-EEE6-440D-9A01-7291E47D30C2}" presName="parTxOnly" presStyleLbl="node1" presStyleIdx="4" presStyleCnt="5">
        <dgm:presLayoutVars>
          <dgm:bulletEnabled val="1"/>
        </dgm:presLayoutVars>
      </dgm:prSet>
      <dgm:spPr/>
    </dgm:pt>
  </dgm:ptLst>
  <dgm:cxnLst>
    <dgm:cxn modelId="{38D0F525-943A-480A-B89F-6B2E9C1D38D3}" srcId="{84894521-D97B-418C-8976-28ACCD064584}" destId="{DDF0C32E-9B56-48A9-B9DA-9844CE62A6BA}" srcOrd="3" destOrd="0" parTransId="{16A05C54-C06F-403C-AD0A-7796DCA0322B}" sibTransId="{7267253A-D1FC-4FBE-BF5C-E02E5E1B33F1}"/>
    <dgm:cxn modelId="{25196145-0FFC-C144-8E26-34AACA41675F}" type="presOf" srcId="{84894521-D97B-418C-8976-28ACCD064584}" destId="{727AA425-F1AB-004C-A39C-66D2F64DD45B}" srcOrd="0" destOrd="0" presId="urn:microsoft.com/office/officeart/2005/8/layout/hChevron3"/>
    <dgm:cxn modelId="{4E800266-56BD-194E-A7C4-CBD2FB60A3F1}" type="presOf" srcId="{282F6240-F8E3-4730-9D78-D2C8DF30F38A}" destId="{725E56D6-79C3-024C-9099-5533577AC715}" srcOrd="0" destOrd="0" presId="urn:microsoft.com/office/officeart/2005/8/layout/hChevron3"/>
    <dgm:cxn modelId="{46D19C73-023B-A94D-869E-50953E8896D0}" type="presOf" srcId="{003D04F2-D456-49BF-B89D-3373407DC9D7}" destId="{D08742FD-AB93-EE46-80B0-30A8258172B8}" srcOrd="0" destOrd="0" presId="urn:microsoft.com/office/officeart/2005/8/layout/hChevron3"/>
    <dgm:cxn modelId="{D4B4727E-ED57-264B-A979-91FC76E92079}" type="presOf" srcId="{28931C73-EEE6-440D-9A01-7291E47D30C2}" destId="{1E9F8948-9F63-4341-AFA8-75E561163F24}" srcOrd="0" destOrd="0" presId="urn:microsoft.com/office/officeart/2005/8/layout/hChevron3"/>
    <dgm:cxn modelId="{AAAED0A0-EFDA-574C-9F76-67C9975B876F}" type="presOf" srcId="{DDF0C32E-9B56-48A9-B9DA-9844CE62A6BA}" destId="{9942F85B-FD51-F44B-B953-82BC24B07500}" srcOrd="0" destOrd="0" presId="urn:microsoft.com/office/officeart/2005/8/layout/hChevron3"/>
    <dgm:cxn modelId="{7BD567BC-5893-4D14-9C80-6DEE269073B2}" srcId="{84894521-D97B-418C-8976-28ACCD064584}" destId="{D54B324C-6F72-4F02-8E91-A44CCB566A49}" srcOrd="1" destOrd="0" parTransId="{4CAC147F-70AD-4407-97DB-7C436296A76E}" sibTransId="{27312D42-0700-4222-AD98-1470F291B6C9}"/>
    <dgm:cxn modelId="{91C901C6-7A90-45C7-BAD5-C480ACC0AD53}" srcId="{84894521-D97B-418C-8976-28ACCD064584}" destId="{282F6240-F8E3-4730-9D78-D2C8DF30F38A}" srcOrd="2" destOrd="0" parTransId="{D772B9DB-BE71-4C1E-841F-00D21C1480C4}" sibTransId="{58A257C4-4854-47E3-B7E4-688854E5F869}"/>
    <dgm:cxn modelId="{FE9E5CCD-7373-4498-9526-7E59A53C6F41}" srcId="{84894521-D97B-418C-8976-28ACCD064584}" destId="{003D04F2-D456-49BF-B89D-3373407DC9D7}" srcOrd="0" destOrd="0" parTransId="{464FAF0B-668F-4874-9585-EE8CB0EEE837}" sibTransId="{4214340D-7C58-47AB-89AF-CB96A5724687}"/>
    <dgm:cxn modelId="{3FCB56DF-F566-4FF2-91F9-AA8CC63BCD8C}" srcId="{84894521-D97B-418C-8976-28ACCD064584}" destId="{28931C73-EEE6-440D-9A01-7291E47D30C2}" srcOrd="4" destOrd="0" parTransId="{77D7CA04-4742-47E0-AD70-A2012F859D10}" sibTransId="{0E0AABA6-4383-4A1D-945A-46AABA7B347D}"/>
    <dgm:cxn modelId="{955050EF-4373-2647-9502-D53F8CEB1823}" type="presOf" srcId="{D54B324C-6F72-4F02-8E91-A44CCB566A49}" destId="{DCE9A029-6242-134C-ADE6-6E66A9C093DF}" srcOrd="0" destOrd="0" presId="urn:microsoft.com/office/officeart/2005/8/layout/hChevron3"/>
    <dgm:cxn modelId="{A3C8997E-97DB-9041-9523-35A40C4B5BB0}" type="presParOf" srcId="{727AA425-F1AB-004C-A39C-66D2F64DD45B}" destId="{D08742FD-AB93-EE46-80B0-30A8258172B8}" srcOrd="0" destOrd="0" presId="urn:microsoft.com/office/officeart/2005/8/layout/hChevron3"/>
    <dgm:cxn modelId="{2C15699A-A8DE-A445-9143-1B8BFA56A2C0}" type="presParOf" srcId="{727AA425-F1AB-004C-A39C-66D2F64DD45B}" destId="{0884A941-D0DA-4F40-8650-A9860C82AC68}" srcOrd="1" destOrd="0" presId="urn:microsoft.com/office/officeart/2005/8/layout/hChevron3"/>
    <dgm:cxn modelId="{2D55E157-55D8-7E4A-91BF-A212014EEE54}" type="presParOf" srcId="{727AA425-F1AB-004C-A39C-66D2F64DD45B}" destId="{DCE9A029-6242-134C-ADE6-6E66A9C093DF}" srcOrd="2" destOrd="0" presId="urn:microsoft.com/office/officeart/2005/8/layout/hChevron3"/>
    <dgm:cxn modelId="{4B87F160-9A0F-6B48-9855-3E8FBBD76115}" type="presParOf" srcId="{727AA425-F1AB-004C-A39C-66D2F64DD45B}" destId="{F2A7B0F8-1152-7D4D-84CA-CF1945730A79}" srcOrd="3" destOrd="0" presId="urn:microsoft.com/office/officeart/2005/8/layout/hChevron3"/>
    <dgm:cxn modelId="{13B16CC1-9828-8341-9CAE-03AC9524C89E}" type="presParOf" srcId="{727AA425-F1AB-004C-A39C-66D2F64DD45B}" destId="{725E56D6-79C3-024C-9099-5533577AC715}" srcOrd="4" destOrd="0" presId="urn:microsoft.com/office/officeart/2005/8/layout/hChevron3"/>
    <dgm:cxn modelId="{55005AB0-740D-F443-8542-2929C1E8E783}" type="presParOf" srcId="{727AA425-F1AB-004C-A39C-66D2F64DD45B}" destId="{4FA3CC50-0698-1C40-B5C3-C1571B628D59}" srcOrd="5" destOrd="0" presId="urn:microsoft.com/office/officeart/2005/8/layout/hChevron3"/>
    <dgm:cxn modelId="{E826BB0D-9FC3-D442-B6FA-D76A5AD590B4}" type="presParOf" srcId="{727AA425-F1AB-004C-A39C-66D2F64DD45B}" destId="{9942F85B-FD51-F44B-B953-82BC24B07500}" srcOrd="6" destOrd="0" presId="urn:microsoft.com/office/officeart/2005/8/layout/hChevron3"/>
    <dgm:cxn modelId="{CA38CE7C-DC72-D24E-93A7-668682C2CA2B}" type="presParOf" srcId="{727AA425-F1AB-004C-A39C-66D2F64DD45B}" destId="{05CE998E-B3AD-9E4C-B4F1-3ECB17CF9916}" srcOrd="7" destOrd="0" presId="urn:microsoft.com/office/officeart/2005/8/layout/hChevron3"/>
    <dgm:cxn modelId="{578B6150-3C3F-094C-98EC-FB46213D8C75}" type="presParOf" srcId="{727AA425-F1AB-004C-A39C-66D2F64DD45B}" destId="{1E9F8948-9F63-4341-AFA8-75E561163F24}" srcOrd="8" destOrd="0" presId="urn:microsoft.com/office/officeart/2005/8/layout/hChevron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8742FD-AB93-EE46-80B0-30A8258172B8}">
      <dsp:nvSpPr>
        <dsp:cNvPr id="0" name=""/>
        <dsp:cNvSpPr/>
      </dsp:nvSpPr>
      <dsp:spPr>
        <a:xfrm>
          <a:off x="991" y="344582"/>
          <a:ext cx="1933679" cy="773471"/>
        </a:xfrm>
        <a:prstGeom prst="homePlate">
          <a:avLst/>
        </a:prstGeom>
        <a:gradFill rotWithShape="0">
          <a:gsLst>
            <a:gs pos="0">
              <a:schemeClr val="accent2">
                <a:lumMod val="98000"/>
                <a:lumOff val="2000"/>
              </a:schemeClr>
            </a:gs>
            <a:gs pos="50000">
              <a:schemeClr val="accent2"/>
            </a:gs>
            <a:gs pos="100000">
              <a:schemeClr val="accent2"/>
            </a:gs>
          </a:gsLst>
          <a:lin ang="5400000" scaled="0"/>
        </a:gradFill>
        <a:ln w="254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4008" rIns="32004" bIns="640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RF &amp; PHY chipsets</a:t>
          </a:r>
        </a:p>
      </dsp:txBody>
      <dsp:txXfrm>
        <a:off x="991" y="344582"/>
        <a:ext cx="1740311" cy="773471"/>
      </dsp:txXfrm>
    </dsp:sp>
    <dsp:sp modelId="{DCE9A029-6242-134C-ADE6-6E66A9C093DF}">
      <dsp:nvSpPr>
        <dsp:cNvPr id="0" name=""/>
        <dsp:cNvSpPr/>
      </dsp:nvSpPr>
      <dsp:spPr>
        <a:xfrm>
          <a:off x="1547935" y="344582"/>
          <a:ext cx="1933679" cy="773471"/>
        </a:xfrm>
        <a:prstGeom prst="chevron">
          <a:avLst/>
        </a:prstGeom>
        <a:solidFill>
          <a:schemeClr val="accent1"/>
        </a:solidFill>
        <a:ln w="254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64008" rIns="32004" bIns="640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PHY SW</a:t>
          </a:r>
        </a:p>
      </dsp:txBody>
      <dsp:txXfrm>
        <a:off x="1934671" y="344582"/>
        <a:ext cx="1160208" cy="773471"/>
      </dsp:txXfrm>
    </dsp:sp>
    <dsp:sp modelId="{725E56D6-79C3-024C-9099-5533577AC715}">
      <dsp:nvSpPr>
        <dsp:cNvPr id="0" name=""/>
        <dsp:cNvSpPr/>
      </dsp:nvSpPr>
      <dsp:spPr>
        <a:xfrm>
          <a:off x="3094878" y="344582"/>
          <a:ext cx="1933679" cy="77347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64008" rIns="32004" bIns="640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L2/L3 SW </a:t>
          </a:r>
        </a:p>
      </dsp:txBody>
      <dsp:txXfrm>
        <a:off x="3481614" y="344582"/>
        <a:ext cx="1160208" cy="773471"/>
      </dsp:txXfrm>
    </dsp:sp>
    <dsp:sp modelId="{9942F85B-FD51-F44B-B953-82BC24B07500}">
      <dsp:nvSpPr>
        <dsp:cNvPr id="0" name=""/>
        <dsp:cNvSpPr/>
      </dsp:nvSpPr>
      <dsp:spPr>
        <a:xfrm>
          <a:off x="4641822" y="344582"/>
          <a:ext cx="1933679" cy="77347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64008" rIns="32004" bIns="640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OEM</a:t>
          </a:r>
        </a:p>
      </dsp:txBody>
      <dsp:txXfrm>
        <a:off x="5028558" y="344582"/>
        <a:ext cx="1160208" cy="773471"/>
      </dsp:txXfrm>
    </dsp:sp>
    <dsp:sp modelId="{1E9F8948-9F63-4341-AFA8-75E561163F24}">
      <dsp:nvSpPr>
        <dsp:cNvPr id="0" name=""/>
        <dsp:cNvSpPr/>
      </dsp:nvSpPr>
      <dsp:spPr>
        <a:xfrm>
          <a:off x="6188765" y="344582"/>
          <a:ext cx="1933679" cy="773471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64008" rIns="32004" bIns="640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MNO</a:t>
          </a:r>
        </a:p>
      </dsp:txBody>
      <dsp:txXfrm>
        <a:off x="6575501" y="344582"/>
        <a:ext cx="1160208" cy="773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2C9AA3-1FD7-4014-BA0C-C73E27453BC8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40DB8-4807-4880-984A-2D410B0FCF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2380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Level Setting: Jio, </a:t>
            </a:r>
            <a:r>
              <a:rPr lang="en-US" dirty="0" err="1"/>
              <a:t>Mavenir</a:t>
            </a:r>
            <a:r>
              <a:rPr lang="en-US" dirty="0"/>
              <a:t>, Qualcomm (2 min x 3 = 6 mins)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A40DB8-4807-4880-984A-2D410B0FCF0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137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Products, Use Cases &amp; Roadmap: All: (3 mins x 6 = 18 mins)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A40DB8-4807-4880-984A-2D410B0FCF0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748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Jio:  2 mins x 1 = 2 mins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A40DB8-4807-4880-984A-2D410B0FCF0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034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F0D89FB-F7D4-3743-972A-A278DB0AB191}"/>
              </a:ext>
            </a:extLst>
          </p:cNvPr>
          <p:cNvGrpSpPr/>
          <p:nvPr userDrawn="1"/>
        </p:nvGrpSpPr>
        <p:grpSpPr>
          <a:xfrm>
            <a:off x="0" y="465137"/>
            <a:ext cx="9144000" cy="3434233"/>
            <a:chOff x="0" y="465137"/>
            <a:chExt cx="9144000" cy="343423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FB1D9BF-5C9D-2E43-B786-82DD2473BB7B}"/>
                </a:ext>
              </a:extLst>
            </p:cNvPr>
            <p:cNvSpPr/>
            <p:nvPr userDrawn="1"/>
          </p:nvSpPr>
          <p:spPr>
            <a:xfrm>
              <a:off x="0" y="465137"/>
              <a:ext cx="9144000" cy="34342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C021B39-E4CA-A141-B8F0-61FCE752BF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03357" y="465137"/>
              <a:ext cx="6640643" cy="3434233"/>
            </a:xfrm>
            <a:prstGeom prst="rect">
              <a:avLst/>
            </a:prstGeom>
          </p:spPr>
        </p:pic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9261" y="2680902"/>
            <a:ext cx="5439015" cy="279313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8000" y="1728503"/>
            <a:ext cx="6312441" cy="719847"/>
          </a:xfrm>
        </p:spPr>
        <p:txBody>
          <a:bodyPr anchor="b" anchorCtr="0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pic>
        <p:nvPicPr>
          <p:cNvPr id="6" name="Picture 5" descr="A purple and tan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FE6858CF-10C2-1022-B60C-C6AA49B9172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42" y="4115590"/>
            <a:ext cx="3123501" cy="843976"/>
          </a:xfrm>
          <a:prstGeom prst="rect">
            <a:avLst/>
          </a:prstGeom>
        </p:spPr>
      </p:pic>
      <p:pic>
        <p:nvPicPr>
          <p:cNvPr id="12" name="Picture 11" descr="A picture containing font, circle, symbol, number&#10;&#10;Description automatically generated">
            <a:extLst>
              <a:ext uri="{FF2B5EF4-FFF2-40B4-BE49-F238E27FC236}">
                <a16:creationId xmlns:a16="http://schemas.microsoft.com/office/drawing/2014/main" id="{AA84814D-F744-9F5C-B5F4-34CA230C36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851" y="4115590"/>
            <a:ext cx="843976" cy="84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468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B1D9BF-5C9D-2E43-B786-82DD2473BB7B}"/>
              </a:ext>
            </a:extLst>
          </p:cNvPr>
          <p:cNvSpPr/>
          <p:nvPr userDrawn="1"/>
        </p:nvSpPr>
        <p:spPr>
          <a:xfrm>
            <a:off x="0" y="465137"/>
            <a:ext cx="9144000" cy="34342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021B39-E4CA-A141-B8F0-61FCE752BF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3357" y="465137"/>
            <a:ext cx="6640643" cy="343423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9261" y="2680902"/>
            <a:ext cx="5439015" cy="279313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180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8000" y="1728503"/>
            <a:ext cx="6312441" cy="719847"/>
          </a:xfrm>
        </p:spPr>
        <p:txBody>
          <a:bodyPr anchor="b" anchorCtr="0">
            <a:normAutofit/>
          </a:bodyPr>
          <a:lstStyle>
            <a:lvl1pPr algn="l">
              <a:defRPr sz="2400" b="1">
                <a:solidFill>
                  <a:schemeClr val="accent5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pic>
        <p:nvPicPr>
          <p:cNvPr id="5" name="Picture 4" descr="A purple and tan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75CA2646-C57C-73B1-71D6-C6EDEC048E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42" y="4115590"/>
            <a:ext cx="3123501" cy="843976"/>
          </a:xfrm>
          <a:prstGeom prst="rect">
            <a:avLst/>
          </a:prstGeom>
        </p:spPr>
      </p:pic>
      <p:pic>
        <p:nvPicPr>
          <p:cNvPr id="6" name="Picture 5" descr="A picture containing font, circle, symbol, number&#10;&#10;Description automatically generated">
            <a:extLst>
              <a:ext uri="{FF2B5EF4-FFF2-40B4-BE49-F238E27FC236}">
                <a16:creationId xmlns:a16="http://schemas.microsoft.com/office/drawing/2014/main" id="{146DD562-95C3-06B8-0AFA-9D88D952A6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851" y="4115590"/>
            <a:ext cx="843976" cy="84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325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smallcells.world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167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1458913"/>
            <a:ext cx="3886200" cy="3142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smallcells.world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>
          <a:xfrm>
            <a:off x="4812736" y="1458913"/>
            <a:ext cx="3886200" cy="3142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8078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smallcells.world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55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smallcells.world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668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913" y="1458913"/>
            <a:ext cx="8254800" cy="3142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2911" y="323996"/>
            <a:ext cx="7290577" cy="80645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15162" y="4838700"/>
            <a:ext cx="1683773" cy="217038"/>
          </a:xfrm>
          <a:prstGeom prst="rect">
            <a:avLst/>
          </a:prstGeom>
        </p:spPr>
        <p:txBody>
          <a:bodyPr lIns="0" rIns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 b="1" dirty="0" smtClean="0">
                <a:solidFill>
                  <a:schemeClr val="accent5"/>
                </a:solidFill>
                <a:latin typeface="+mn-lt"/>
                <a:ea typeface="+mn-ea"/>
                <a:cs typeface="Verdana"/>
              </a:defRPr>
            </a:lvl1pPr>
          </a:lstStyle>
          <a:p>
            <a:pPr>
              <a:defRPr/>
            </a:pPr>
            <a:r>
              <a:rPr lang="en-US" dirty="0" err="1"/>
              <a:t>smallcells.world</a:t>
            </a:r>
            <a:endParaRPr lang="en-US" dirty="0"/>
          </a:p>
        </p:txBody>
      </p:sp>
      <p:pic>
        <p:nvPicPr>
          <p:cNvPr id="7" name="Picture 6" descr="A purple and tan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363BC7C-4248-0EBD-C8D9-19519498130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40" y="4567063"/>
            <a:ext cx="1513072" cy="40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639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0" r:id="rId3"/>
    <p:sldLayoutId id="2147483652" r:id="rId4"/>
    <p:sldLayoutId id="2147483654" r:id="rId5"/>
    <p:sldLayoutId id="2147483655" r:id="rId6"/>
  </p:sldLayoutIdLst>
  <p:hf hdr="0" dt="0"/>
  <p:txStyles>
    <p:titleStyle>
      <a:lvl1pPr algn="l" defTabSz="685800" rtl="0" eaLnBrk="1" latinLnBrk="0" hangingPunct="1">
        <a:lnSpc>
          <a:spcPts val="2600"/>
        </a:lnSpc>
        <a:spcBef>
          <a:spcPct val="0"/>
        </a:spcBef>
        <a:buNone/>
        <a:defRPr sz="2200" b="1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3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4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0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jpg"/><Relationship Id="rId12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microsoft.com/office/2007/relationships/hdphoto" Target="../media/hdphoto1.wdp"/><Relationship Id="rId5" Type="http://schemas.openxmlformats.org/officeDocument/2006/relationships/diagramColors" Target="../diagrams/colors1.xml"/><Relationship Id="rId10" Type="http://schemas.openxmlformats.org/officeDocument/2006/relationships/image" Target="../media/image8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br>
              <a:rPr lang="en-GB" dirty="0"/>
            </a:br>
            <a:r>
              <a:rPr lang="en-GB" dirty="0"/>
              <a:t>Panel: A use case driven roadmap for Open RAN</a:t>
            </a:r>
          </a:p>
        </p:txBody>
      </p:sp>
    </p:spTree>
    <p:extLst>
      <p:ext uri="{BB962C8B-B14F-4D97-AF65-F5344CB8AC3E}">
        <p14:creationId xmlns:p14="http://schemas.microsoft.com/office/powerpoint/2010/main" val="2530855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90693C-BB2F-8E1C-A745-77BB1BF02C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0295" y="4766846"/>
            <a:ext cx="1393075" cy="338554"/>
          </a:xfrm>
        </p:spPr>
        <p:txBody>
          <a:bodyPr wrap="none" anchor="b" anchorCtr="1">
            <a:spAutoFit/>
          </a:bodyPr>
          <a:lstStyle/>
          <a:p>
            <a:r>
              <a:rPr lang="en-US" dirty="0"/>
              <a:t>© Small Cell Forum Ltd 2023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E3AFEA4-5E7B-2669-CE26-3AC5E4A2B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23997"/>
            <a:ext cx="7290577" cy="537973"/>
          </a:xfrm>
        </p:spPr>
        <p:txBody>
          <a:bodyPr/>
          <a:lstStyle/>
          <a:p>
            <a:r>
              <a:rPr lang="en-US" dirty="0"/>
              <a:t>Panel composition and Open RAN supply chain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2E2A3AA5-701E-8961-FB0F-28C9A6D182F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0282" y="1286636"/>
          <a:ext cx="8123437" cy="1462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8840062-4ACE-9BC8-2BC6-C29D4EA8CA75}"/>
              </a:ext>
            </a:extLst>
          </p:cNvPr>
          <p:cNvSpPr txBox="1"/>
          <p:nvPr/>
        </p:nvSpPr>
        <p:spPr>
          <a:xfrm>
            <a:off x="360530" y="2576638"/>
            <a:ext cx="193458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accent2"/>
                </a:solidFill>
              </a:rPr>
              <a:t>Picocom</a:t>
            </a:r>
            <a:r>
              <a:rPr lang="en-US" sz="1200" b="1" dirty="0">
                <a:solidFill>
                  <a:schemeClr val="accent2"/>
                </a:solidFill>
              </a:rPr>
              <a:t> &amp; Qualcomm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E30C0-7389-E2CB-0EE1-8048E4F56435}"/>
              </a:ext>
            </a:extLst>
          </p:cNvPr>
          <p:cNvSpPr txBox="1"/>
          <p:nvPr/>
        </p:nvSpPr>
        <p:spPr>
          <a:xfrm>
            <a:off x="2391475" y="2581408"/>
            <a:ext cx="11827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accent1"/>
                </a:solidFill>
              </a:rPr>
              <a:t>AccelerComm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641170-9007-5F93-0F0F-21B7AFDEDA13}"/>
              </a:ext>
            </a:extLst>
          </p:cNvPr>
          <p:cNvSpPr txBox="1"/>
          <p:nvPr/>
        </p:nvSpPr>
        <p:spPr>
          <a:xfrm>
            <a:off x="3787073" y="2581408"/>
            <a:ext cx="15536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accent4"/>
                </a:solidFill>
              </a:rPr>
              <a:t>Radisys</a:t>
            </a:r>
            <a:endParaRPr lang="en-US" sz="1200" b="1" dirty="0">
              <a:solidFill>
                <a:schemeClr val="accent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1E6F1D-92DD-7DB6-D8CB-96C3903C8150}"/>
              </a:ext>
            </a:extLst>
          </p:cNvPr>
          <p:cNvSpPr txBox="1"/>
          <p:nvPr/>
        </p:nvSpPr>
        <p:spPr>
          <a:xfrm>
            <a:off x="5243641" y="2581408"/>
            <a:ext cx="15536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accent5"/>
                </a:solidFill>
              </a:rPr>
              <a:t>Mavenir</a:t>
            </a:r>
            <a:endParaRPr lang="en-US" sz="1200" b="1" dirty="0">
              <a:solidFill>
                <a:schemeClr val="accent5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DA52FA-27A4-C19A-AA72-217E858CF7F0}"/>
              </a:ext>
            </a:extLst>
          </p:cNvPr>
          <p:cNvSpPr txBox="1"/>
          <p:nvPr/>
        </p:nvSpPr>
        <p:spPr>
          <a:xfrm>
            <a:off x="6815518" y="2581408"/>
            <a:ext cx="15536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6"/>
                </a:solidFill>
              </a:rPr>
              <a:t>Reliance Jio</a:t>
            </a:r>
          </a:p>
        </p:txBody>
      </p:sp>
      <p:pic>
        <p:nvPicPr>
          <p:cNvPr id="2" name="Picture 1" descr="A person with a mustache wearing glasses&#10;&#10;Description automatically generated with low confidence">
            <a:extLst>
              <a:ext uri="{FF2B5EF4-FFF2-40B4-BE49-F238E27FC236}">
                <a16:creationId xmlns:a16="http://schemas.microsoft.com/office/drawing/2014/main" id="{B2B78395-2773-1558-7126-E829DE0A90C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720" t="517" r="2292" b="8496"/>
          <a:stretch/>
        </p:blipFill>
        <p:spPr>
          <a:xfrm>
            <a:off x="4158907" y="2964312"/>
            <a:ext cx="810000" cy="810000"/>
          </a:xfrm>
          <a:prstGeom prst="ellipse">
            <a:avLst/>
          </a:prstGeom>
        </p:spPr>
      </p:pic>
      <p:pic>
        <p:nvPicPr>
          <p:cNvPr id="3" name="Picture 2" descr="A person wearing glasses and smiling&#10;&#10;Description automatically generated with low confidence">
            <a:extLst>
              <a:ext uri="{FF2B5EF4-FFF2-40B4-BE49-F238E27FC236}">
                <a16:creationId xmlns:a16="http://schemas.microsoft.com/office/drawing/2014/main" id="{32662780-A6E3-ED16-CCC6-C913E3DF951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64" t="11967" r="64" b="13032"/>
          <a:stretch/>
        </p:blipFill>
        <p:spPr>
          <a:xfrm>
            <a:off x="1393442" y="2964312"/>
            <a:ext cx="810000" cy="810000"/>
          </a:xfrm>
          <a:prstGeom prst="ellipse">
            <a:avLst/>
          </a:prstGeom>
        </p:spPr>
      </p:pic>
      <p:pic>
        <p:nvPicPr>
          <p:cNvPr id="5" name="Picture 4" descr="A person with blonde hair wearing a black shirt&#10;&#10;Description automatically generated with medium confidence">
            <a:extLst>
              <a:ext uri="{FF2B5EF4-FFF2-40B4-BE49-F238E27FC236}">
                <a16:creationId xmlns:a16="http://schemas.microsoft.com/office/drawing/2014/main" id="{143993CE-7900-BB08-5D9D-0AA8341CF20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861" t="154" r="6902" b="13609"/>
          <a:stretch/>
        </p:blipFill>
        <p:spPr>
          <a:xfrm rot="21000000">
            <a:off x="430774" y="2964312"/>
            <a:ext cx="810000" cy="810000"/>
          </a:xfrm>
          <a:prstGeom prst="ellipse">
            <a:avLst/>
          </a:prstGeom>
        </p:spPr>
      </p:pic>
      <p:pic>
        <p:nvPicPr>
          <p:cNvPr id="7" name="Picture 6" descr="A person in a button up shirt&#10;&#10;Description automatically generated with low confidence">
            <a:extLst>
              <a:ext uri="{FF2B5EF4-FFF2-40B4-BE49-F238E27FC236}">
                <a16:creationId xmlns:a16="http://schemas.microsoft.com/office/drawing/2014/main" id="{A2B082EA-E440-3DDE-20EE-27E9EDFD15A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3929" t="8607" r="18286" b="40565"/>
          <a:stretch/>
        </p:blipFill>
        <p:spPr>
          <a:xfrm>
            <a:off x="2577854" y="2964312"/>
            <a:ext cx="810000" cy="810000"/>
          </a:xfrm>
          <a:prstGeom prst="ellipse">
            <a:avLst/>
          </a:prstGeom>
        </p:spPr>
      </p:pic>
      <p:pic>
        <p:nvPicPr>
          <p:cNvPr id="8" name="Picture 7" descr="A picture containing human face, person, clothing, shirt&#10;&#10;Description automatically generated">
            <a:extLst>
              <a:ext uri="{FF2B5EF4-FFF2-40B4-BE49-F238E27FC236}">
                <a16:creationId xmlns:a16="http://schemas.microsoft.com/office/drawing/2014/main" id="{79A9D5D2-1D58-8783-6812-558752801631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5811" t="6517" r="18698" b="27992"/>
          <a:stretch/>
        </p:blipFill>
        <p:spPr>
          <a:xfrm>
            <a:off x="7187352" y="2964312"/>
            <a:ext cx="810000" cy="810000"/>
          </a:xfrm>
          <a:prstGeom prst="ellipse">
            <a:avLst/>
          </a:prstGeom>
        </p:spPr>
      </p:pic>
      <p:pic>
        <p:nvPicPr>
          <p:cNvPr id="17" name="Picture 16" descr="A person in a suit smiling&#10;&#10;Description automatically generated with medium confidence">
            <a:extLst>
              <a:ext uri="{FF2B5EF4-FFF2-40B4-BE49-F238E27FC236}">
                <a16:creationId xmlns:a16="http://schemas.microsoft.com/office/drawing/2014/main" id="{025B9DE9-0083-4775-0CB0-5C7560CB2E39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1065" t="2855" r="19660" b="24268"/>
          <a:stretch/>
        </p:blipFill>
        <p:spPr>
          <a:xfrm>
            <a:off x="5615475" y="2964312"/>
            <a:ext cx="810000" cy="810000"/>
          </a:xfrm>
          <a:prstGeom prst="ellipse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E6F633B-F353-0A60-E4FB-317864318F62}"/>
              </a:ext>
            </a:extLst>
          </p:cNvPr>
          <p:cNvSpPr txBox="1"/>
          <p:nvPr/>
        </p:nvSpPr>
        <p:spPr>
          <a:xfrm>
            <a:off x="510180" y="3838487"/>
            <a:ext cx="65118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dirty="0"/>
              <a:t>Vicky</a:t>
            </a:r>
            <a:br>
              <a:rPr lang="en-US" sz="1200" dirty="0"/>
            </a:br>
            <a:r>
              <a:rPr lang="en-US" sz="1200" dirty="0"/>
              <a:t>Messer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495D417-9A57-A850-8B65-0A8946D35412}"/>
              </a:ext>
            </a:extLst>
          </p:cNvPr>
          <p:cNvSpPr txBox="1"/>
          <p:nvPr/>
        </p:nvSpPr>
        <p:spPr>
          <a:xfrm>
            <a:off x="1307327" y="3854607"/>
            <a:ext cx="98223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dirty="0"/>
              <a:t>Andrei </a:t>
            </a:r>
            <a:r>
              <a:rPr lang="en-US" sz="1200" dirty="0" err="1"/>
              <a:t>Radulescu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9A4184F-DAD1-C246-B597-81775BE77FC2}"/>
              </a:ext>
            </a:extLst>
          </p:cNvPr>
          <p:cNvSpPr txBox="1"/>
          <p:nvPr/>
        </p:nvSpPr>
        <p:spPr>
          <a:xfrm>
            <a:off x="2491739" y="3838487"/>
            <a:ext cx="98223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dirty="0"/>
              <a:t>Prof Robert</a:t>
            </a:r>
          </a:p>
          <a:p>
            <a:pPr algn="ctr"/>
            <a:r>
              <a:rPr lang="en-US" sz="1200" dirty="0"/>
              <a:t>Maunder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B6DE34-7042-4027-9BDB-5A1E3B0321B1}"/>
              </a:ext>
            </a:extLst>
          </p:cNvPr>
          <p:cNvSpPr txBox="1"/>
          <p:nvPr/>
        </p:nvSpPr>
        <p:spPr>
          <a:xfrm>
            <a:off x="3952537" y="3838486"/>
            <a:ext cx="122273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dirty="0"/>
              <a:t>Ganesh </a:t>
            </a:r>
            <a:r>
              <a:rPr lang="en-US" sz="1200" dirty="0" err="1"/>
              <a:t>Shenbagaraman</a:t>
            </a:r>
            <a:r>
              <a:rPr lang="en-US" sz="1200" dirty="0"/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7A0F928-9910-3BA3-FF2B-E477A69B0CA7}"/>
              </a:ext>
            </a:extLst>
          </p:cNvPr>
          <p:cNvSpPr txBox="1"/>
          <p:nvPr/>
        </p:nvSpPr>
        <p:spPr>
          <a:xfrm>
            <a:off x="5409106" y="3838487"/>
            <a:ext cx="122273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dirty="0"/>
              <a:t>Martin</a:t>
            </a:r>
            <a:br>
              <a:rPr lang="en-US" sz="1200" dirty="0"/>
            </a:br>
            <a:r>
              <a:rPr lang="en-US" sz="1200" dirty="0" err="1"/>
              <a:t>Whitcroft</a:t>
            </a:r>
            <a:endParaRPr lang="en-US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8B2C5E1-09BA-AF33-C695-6586EF9FA5E1}"/>
              </a:ext>
            </a:extLst>
          </p:cNvPr>
          <p:cNvSpPr txBox="1"/>
          <p:nvPr/>
        </p:nvSpPr>
        <p:spPr>
          <a:xfrm>
            <a:off x="6980983" y="3838487"/>
            <a:ext cx="122273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dirty="0"/>
              <a:t>Vikas</a:t>
            </a:r>
            <a:br>
              <a:rPr lang="en-US" sz="1200" dirty="0"/>
            </a:br>
            <a:r>
              <a:rPr lang="en-US" sz="1200" dirty="0"/>
              <a:t>Dixit</a:t>
            </a:r>
          </a:p>
        </p:txBody>
      </p:sp>
    </p:spTree>
    <p:extLst>
      <p:ext uri="{BB962C8B-B14F-4D97-AF65-F5344CB8AC3E}">
        <p14:creationId xmlns:p14="http://schemas.microsoft.com/office/powerpoint/2010/main" val="1887988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F7A24F-14A2-C94D-82AB-41CC0C65E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Moderator Questions (1/3)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B71772-4A33-3347-8768-8451B160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296063"/>
            <a:ext cx="8254800" cy="3305650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en-US" dirty="0"/>
              <a:t>How do you understand </a:t>
            </a:r>
            <a:r>
              <a:rPr lang="en-US" dirty="0" err="1"/>
              <a:t>OpenRAN</a:t>
            </a:r>
            <a:r>
              <a:rPr lang="en-US" dirty="0"/>
              <a:t>? </a:t>
            </a:r>
          </a:p>
          <a:p>
            <a:pPr lvl="1"/>
            <a:r>
              <a:rPr lang="en-US" dirty="0" err="1"/>
              <a:t>vRAN</a:t>
            </a:r>
            <a:r>
              <a:rPr lang="en-US" dirty="0"/>
              <a:t>, Disaggregated, Multi-Vendor…..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What is the position of SCF pioneered Split-Option-6 in </a:t>
            </a:r>
            <a:r>
              <a:rPr lang="en-US" dirty="0" err="1">
                <a:solidFill>
                  <a:srgbClr val="FF0000"/>
                </a:solidFill>
              </a:rPr>
              <a:t>OpenRAN</a:t>
            </a:r>
            <a:r>
              <a:rPr lang="en-US" dirty="0">
                <a:solidFill>
                  <a:srgbClr val="FF0000"/>
                </a:solidFill>
              </a:rPr>
              <a:t> solutions?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en-US" dirty="0"/>
              <a:t>Where is the industry </a:t>
            </a:r>
            <a:r>
              <a:rPr lang="en-US" dirty="0" err="1"/>
              <a:t>wrt</a:t>
            </a:r>
            <a:r>
              <a:rPr lang="en-US" dirty="0"/>
              <a:t> </a:t>
            </a:r>
            <a:r>
              <a:rPr lang="en-US" dirty="0" err="1"/>
              <a:t>OpenRAN</a:t>
            </a:r>
            <a:r>
              <a:rPr lang="en-US" dirty="0"/>
              <a:t> today?</a:t>
            </a:r>
          </a:p>
          <a:p>
            <a:pPr marL="0" indent="0">
              <a:buNone/>
            </a:pPr>
            <a:endParaRPr lang="en-GB" dirty="0">
              <a:solidFill>
                <a:srgbClr val="18181A"/>
              </a:solidFill>
              <a:latin typeface="Inter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ACEBA0-D03F-2547-9661-E42DF1DD25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www.smallcells.world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892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F7A24F-14A2-C94D-82AB-41CC0C65E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Moderator Questions (2/3)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B71772-4A33-3347-8768-8451B160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296063"/>
            <a:ext cx="8254800" cy="3305650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en-US" dirty="0"/>
              <a:t>What is the role of your company products in the </a:t>
            </a:r>
            <a:r>
              <a:rPr lang="en-US" dirty="0" err="1"/>
              <a:t>OpenRAN</a:t>
            </a:r>
            <a:r>
              <a:rPr lang="en-US" dirty="0"/>
              <a:t> supply chain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en-US" dirty="0"/>
              <a:t>What the “use cases” for </a:t>
            </a:r>
            <a:r>
              <a:rPr lang="en-US" dirty="0" err="1"/>
              <a:t>OpenRAN</a:t>
            </a:r>
            <a:r>
              <a:rPr lang="en-US" dirty="0"/>
              <a:t> adoption – recognizing that the use cases for Chipset vendors will be different from those of an MNO – spanning Indoor Small Cells to Macro Solutions to emerging NTN scenarios?</a:t>
            </a:r>
          </a:p>
          <a:p>
            <a:pPr lvl="1"/>
            <a:r>
              <a:rPr lang="en-US" dirty="0"/>
              <a:t>Current</a:t>
            </a:r>
          </a:p>
          <a:p>
            <a:pPr lvl="1"/>
            <a:r>
              <a:rPr lang="en-US" dirty="0"/>
              <a:t>Future – Roadmap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en-US" dirty="0"/>
              <a:t>What are the challenges in deploying the above use cases? </a:t>
            </a:r>
          </a:p>
          <a:p>
            <a:pPr marL="0" indent="0">
              <a:buClr>
                <a:srgbClr val="7030A0"/>
              </a:buClr>
              <a:buNone/>
            </a:pPr>
            <a:endParaRPr lang="en-GB" dirty="0">
              <a:solidFill>
                <a:srgbClr val="18181A"/>
              </a:solidFill>
              <a:latin typeface="Inter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ACEBA0-D03F-2547-9661-E42DF1DD25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www.smallcells.world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070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F7A24F-14A2-C94D-82AB-41CC0C65E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Moderator Questions (3/3)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B71772-4A33-3347-8768-8451B160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296063"/>
            <a:ext cx="8254800" cy="3305650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</a:pPr>
            <a:r>
              <a:rPr lang="en-US" dirty="0"/>
              <a:t>What can industry/Forums/SDOs do to remove the roadblocks?</a:t>
            </a:r>
          </a:p>
          <a:p>
            <a:pPr marL="0" indent="0">
              <a:buNone/>
            </a:pPr>
            <a:endParaRPr lang="en-GB" dirty="0">
              <a:solidFill>
                <a:srgbClr val="18181A"/>
              </a:solidFill>
              <a:latin typeface="Inter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ACEBA0-D03F-2547-9661-E42DF1DD25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www.smallcells.world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361761"/>
      </p:ext>
    </p:extLst>
  </p:cSld>
  <p:clrMapOvr>
    <a:masterClrMapping/>
  </p:clrMapOvr>
</p:sld>
</file>

<file path=ppt/theme/theme1.xml><?xml version="1.0" encoding="utf-8"?>
<a:theme xmlns:a="http://schemas.openxmlformats.org/drawingml/2006/main" name="Small Cell Forum">
  <a:themeElements>
    <a:clrScheme name="SCWS 2021">
      <a:dk1>
        <a:srgbClr val="000000"/>
      </a:dk1>
      <a:lt1>
        <a:srgbClr val="FFFFFF"/>
      </a:lt1>
      <a:dk2>
        <a:srgbClr val="807F83"/>
      </a:dk2>
      <a:lt2>
        <a:srgbClr val="D5D7D8"/>
      </a:lt2>
      <a:accent1>
        <a:srgbClr val="FFC82E"/>
      </a:accent1>
      <a:accent2>
        <a:srgbClr val="6E69B0"/>
      </a:accent2>
      <a:accent3>
        <a:srgbClr val="A78E5E"/>
      </a:accent3>
      <a:accent4>
        <a:srgbClr val="514191"/>
      </a:accent4>
      <a:accent5>
        <a:srgbClr val="302456"/>
      </a:accent5>
      <a:accent6>
        <a:srgbClr val="FFCF20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WS-presentation-template-2022" id="{7ECD8EEA-1B53-C14F-9414-4EE26DBA4403}" vid="{B53D2B82-E364-C94D-A899-849E1C773E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Small Cell Forum</Template>
  <TotalTime>1437</TotalTime>
  <Words>250</Words>
  <Application>Microsoft Office PowerPoint</Application>
  <PresentationFormat>On-screen Show (16:9)</PresentationFormat>
  <Paragraphs>42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Gill Sans MT</vt:lpstr>
      <vt:lpstr>Inter</vt:lpstr>
      <vt:lpstr>Small Cell Forum</vt:lpstr>
      <vt:lpstr>  Panel: A use case driven roadmap for Open RAN</vt:lpstr>
      <vt:lpstr>Panel composition and Open RAN supply chain</vt:lpstr>
      <vt:lpstr>Moderator Questions (1/3)</vt:lpstr>
      <vt:lpstr>Moderator Questions (2/3)</vt:lpstr>
      <vt:lpstr>Moderator Questions (3/3)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SCWS 2023 Speaker Information</dc:title>
  <dc:creator>Susan Brown</dc:creator>
  <cp:lastModifiedBy>Amanda McCaffrey</cp:lastModifiedBy>
  <cp:revision>10</cp:revision>
  <dcterms:created xsi:type="dcterms:W3CDTF">2023-05-10T15:34:35Z</dcterms:created>
  <dcterms:modified xsi:type="dcterms:W3CDTF">2023-05-22T15:03:08Z</dcterms:modified>
</cp:coreProperties>
</file>