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4" r:id="rId2"/>
    <p:sldId id="421" r:id="rId3"/>
    <p:sldId id="418" r:id="rId4"/>
    <p:sldId id="420" r:id="rId5"/>
    <p:sldId id="422" r:id="rId6"/>
    <p:sldId id="423" r:id="rId7"/>
    <p:sldId id="286" r:id="rId8"/>
    <p:sldId id="277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335"/>
    <a:srgbClr val="EF2FB8"/>
    <a:srgbClr val="152877"/>
    <a:srgbClr val="003EBC"/>
    <a:srgbClr val="1D47C0"/>
    <a:srgbClr val="001FB8"/>
    <a:srgbClr val="2354DF"/>
    <a:srgbClr val="003FBC"/>
    <a:srgbClr val="F6F6F7"/>
    <a:srgbClr val="849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10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112335"/>
                </a:solidFill>
                <a:latin typeface="Aktiv Grotesk" panose="020B0504020202020204"/>
                <a:ea typeface="+mn-ea"/>
                <a:cs typeface="+mn-cs"/>
              </a:defRPr>
            </a:pPr>
            <a:r>
              <a:rPr lang="en-GB" sz="1200" b="0" dirty="0">
                <a:solidFill>
                  <a:srgbClr val="112335"/>
                </a:solidFill>
                <a:latin typeface="Aktiv Grotesk" panose="020B0504020202020204"/>
              </a:rPr>
              <a:t>Number of mobile connections Jan22 to Jan23 UK (Millions)</a:t>
            </a:r>
          </a:p>
          <a:p>
            <a:pPr>
              <a:defRPr sz="1200" b="0">
                <a:solidFill>
                  <a:srgbClr val="112335"/>
                </a:solidFill>
                <a:latin typeface="Aktiv Grotesk" panose="020B0504020202020204"/>
              </a:defRPr>
            </a:pPr>
            <a:r>
              <a:rPr lang="en-GB" sz="1000" b="0" dirty="0">
                <a:solidFill>
                  <a:srgbClr val="112335"/>
                </a:solidFill>
                <a:latin typeface="Aktiv Grotesk" panose="020B0504020202020204"/>
              </a:rPr>
              <a:t>(Excluding IoT</a:t>
            </a:r>
            <a:r>
              <a:rPr lang="en-GB" sz="1200" b="0" dirty="0">
                <a:solidFill>
                  <a:srgbClr val="112335"/>
                </a:solidFill>
                <a:latin typeface="Aktiv Grotesk" panose="020B0504020202020204"/>
              </a:rPr>
              <a:t>)</a:t>
            </a:r>
          </a:p>
        </c:rich>
      </c:tx>
      <c:layout>
        <c:manualLayout>
          <c:xMode val="edge"/>
          <c:yMode val="edge"/>
          <c:x val="0.123554369185184"/>
          <c:y val="3.95836753182797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112335"/>
              </a:solidFill>
              <a:latin typeface="Aktiv Grotesk" panose="020B0504020202020204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2.7912115796319477E-2"/>
          <c:y val="0.16466137211576143"/>
          <c:w val="0.94417576840736106"/>
          <c:h val="0.73234972001382892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9525" cap="rnd">
                <a:solidFill>
                  <a:schemeClr val="accent1"/>
                </a:solidFill>
                <a:prstDash val="dash"/>
              </a:ln>
              <a:effectLst/>
            </c:spPr>
            <c:trendlineType val="power"/>
            <c:dispRSqr val="0"/>
            <c:dispEq val="0"/>
          </c:trendline>
          <c:cat>
            <c:numRef>
              <c:f>Sheet1!$B$3:$F$3</c:f>
              <c:numCache>
                <c:formatCode>mmm\-yy</c:formatCode>
                <c:ptCount val="5"/>
                <c:pt idx="0">
                  <c:v>44562</c:v>
                </c:pt>
                <c:pt idx="1">
                  <c:v>44652</c:v>
                </c:pt>
                <c:pt idx="2">
                  <c:v>44743</c:v>
                </c:pt>
                <c:pt idx="3">
                  <c:v>44835</c:v>
                </c:pt>
                <c:pt idx="4">
                  <c:v>44927</c:v>
                </c:pt>
              </c:numCache>
            </c:numRef>
          </c:cat>
          <c:val>
            <c:numRef>
              <c:f>Sheet1!$B$4:$F$4</c:f>
              <c:numCache>
                <c:formatCode>General</c:formatCode>
                <c:ptCount val="5"/>
                <c:pt idx="0">
                  <c:v>86.5</c:v>
                </c:pt>
                <c:pt idx="1">
                  <c:v>86.6</c:v>
                </c:pt>
                <c:pt idx="2">
                  <c:v>86.5</c:v>
                </c:pt>
                <c:pt idx="3">
                  <c:v>86.8</c:v>
                </c:pt>
                <c:pt idx="4">
                  <c:v>87.7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EE-47AD-BAC6-47B655B5B0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7"/>
        <c:axId val="384526864"/>
        <c:axId val="384526384"/>
      </c:barChart>
      <c:dateAx>
        <c:axId val="3845268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4526384"/>
        <c:crosses val="autoZero"/>
        <c:auto val="1"/>
        <c:lblOffset val="100"/>
        <c:baseTimeUnit val="months"/>
      </c:dateAx>
      <c:valAx>
        <c:axId val="3845263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8452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blipFill dpi="0" rotWithShape="1">
      <a:blip xmlns:r="http://schemas.openxmlformats.org/officeDocument/2006/relationships" r:embed="rId3">
        <a:alphaModFix amt="13000"/>
      </a:blip>
      <a:srcRect/>
      <a:stretch>
        <a:fillRect/>
      </a:stretch>
    </a:blipFill>
    <a:ln>
      <a:solidFill>
        <a:srgbClr val="112335"/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rgbClr val="112335"/>
                </a:solidFill>
                <a:latin typeface="Aktiv Grotesk" panose="020B0504020202020204"/>
                <a:ea typeface="+mn-ea"/>
                <a:cs typeface="+mn-cs"/>
              </a:defRPr>
            </a:pPr>
            <a:r>
              <a:rPr lang="en-GB" sz="1200">
                <a:solidFill>
                  <a:srgbClr val="112335"/>
                </a:solidFill>
                <a:latin typeface="Aktiv Grotesk" panose="020B0504020202020204"/>
              </a:rPr>
              <a:t>How often males &amp; females use their phone to make calls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rgbClr val="112335"/>
              </a:solidFill>
              <a:latin typeface="Aktiv Grotesk" panose="020B0504020202020204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Sheet1!$C$7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Sheet1!$B$8:$B$14</c:f>
              <c:strCache>
                <c:ptCount val="7"/>
                <c:pt idx="0">
                  <c:v>Several times a day</c:v>
                </c:pt>
                <c:pt idx="1">
                  <c:v>Every day</c:v>
                </c:pt>
                <c:pt idx="2">
                  <c:v>Several times a week</c:v>
                </c:pt>
                <c:pt idx="3">
                  <c:v>At least once a week</c:v>
                </c:pt>
                <c:pt idx="4">
                  <c:v>At least once a month</c:v>
                </c:pt>
                <c:pt idx="5">
                  <c:v>Less than once a month</c:v>
                </c:pt>
                <c:pt idx="6">
                  <c:v>Never</c:v>
                </c:pt>
              </c:strCache>
            </c:strRef>
          </c:cat>
          <c:val>
            <c:numRef>
              <c:f>Sheet1!$C$8:$C$14</c:f>
              <c:numCache>
                <c:formatCode>0%</c:formatCode>
                <c:ptCount val="7"/>
                <c:pt idx="0">
                  <c:v>0.49</c:v>
                </c:pt>
                <c:pt idx="1">
                  <c:v>0.21</c:v>
                </c:pt>
                <c:pt idx="2">
                  <c:v>0.16</c:v>
                </c:pt>
                <c:pt idx="3">
                  <c:v>7.0000000000000007E-2</c:v>
                </c:pt>
                <c:pt idx="4">
                  <c:v>0.04</c:v>
                </c:pt>
                <c:pt idx="5">
                  <c:v>0.02</c:v>
                </c:pt>
                <c:pt idx="6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D4-4A54-8BA9-5624ED35D67D}"/>
            </c:ext>
          </c:extLst>
        </c:ser>
        <c:ser>
          <c:idx val="1"/>
          <c:order val="1"/>
          <c:tx>
            <c:strRef>
              <c:f>Sheet1!$D$7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EF2FB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Sheet1!$B$8:$B$14</c:f>
              <c:strCache>
                <c:ptCount val="7"/>
                <c:pt idx="0">
                  <c:v>Several times a day</c:v>
                </c:pt>
                <c:pt idx="1">
                  <c:v>Every day</c:v>
                </c:pt>
                <c:pt idx="2">
                  <c:v>Several times a week</c:v>
                </c:pt>
                <c:pt idx="3">
                  <c:v>At least once a week</c:v>
                </c:pt>
                <c:pt idx="4">
                  <c:v>At least once a month</c:v>
                </c:pt>
                <c:pt idx="5">
                  <c:v>Less than once a month</c:v>
                </c:pt>
                <c:pt idx="6">
                  <c:v>Never</c:v>
                </c:pt>
              </c:strCache>
            </c:strRef>
          </c:cat>
          <c:val>
            <c:numRef>
              <c:f>Sheet1!$D$8:$D$14</c:f>
              <c:numCache>
                <c:formatCode>0%</c:formatCode>
                <c:ptCount val="7"/>
                <c:pt idx="0">
                  <c:v>0.46</c:v>
                </c:pt>
                <c:pt idx="1">
                  <c:v>0.23</c:v>
                </c:pt>
                <c:pt idx="2">
                  <c:v>0.17</c:v>
                </c:pt>
                <c:pt idx="3">
                  <c:v>0.08</c:v>
                </c:pt>
                <c:pt idx="4">
                  <c:v>0.03</c:v>
                </c:pt>
                <c:pt idx="5">
                  <c:v>0.02</c:v>
                </c:pt>
                <c:pt idx="6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D4-4A54-8BA9-5624ED35D6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3330608"/>
        <c:axId val="335830672"/>
      </c:barChart>
      <c:catAx>
        <c:axId val="34333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830672"/>
        <c:crosses val="autoZero"/>
        <c:auto val="1"/>
        <c:lblAlgn val="ctr"/>
        <c:lblOffset val="100"/>
        <c:noMultiLvlLbl val="0"/>
      </c:catAx>
      <c:valAx>
        <c:axId val="33583067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34333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blipFill>
      <a:blip xmlns:r="http://schemas.openxmlformats.org/officeDocument/2006/relationships" r:embed="rId3">
        <a:alphaModFix amt="13000"/>
      </a:blip>
      <a:stretch>
        <a:fillRect/>
      </a:stretch>
    </a:blipFill>
    <a:ln>
      <a:solidFill>
        <a:schemeClr val="accent1">
          <a:shade val="5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15B-451D-A801-B55053ADD687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15B-451D-A801-B55053ADD687}"/>
              </c:ext>
            </c:extLst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15B-451D-A801-B55053ADD687}"/>
              </c:ext>
            </c:extLst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15B-451D-A801-B55053ADD6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Sheet2!$B$5:$B$8</c:f>
              <c:strCache>
                <c:ptCount val="4"/>
                <c:pt idx="0">
                  <c:v>Building infrastructure</c:v>
                </c:pt>
                <c:pt idx="1">
                  <c:v>Mobile &amp; wireless connectivity</c:v>
                </c:pt>
                <c:pt idx="2">
                  <c:v>Access readiness</c:v>
                </c:pt>
                <c:pt idx="3">
                  <c:v>Electrical resiliency</c:v>
                </c:pt>
              </c:strCache>
            </c:strRef>
          </c:cat>
          <c:val>
            <c:numRef>
              <c:f>Sheet2!$C$5:$C$8</c:f>
              <c:numCache>
                <c:formatCode>0%</c:formatCode>
                <c:ptCount val="4"/>
                <c:pt idx="0">
                  <c:v>0.62</c:v>
                </c:pt>
                <c:pt idx="1">
                  <c:v>0.2</c:v>
                </c:pt>
                <c:pt idx="2">
                  <c:v>0.11</c:v>
                </c:pt>
                <c:pt idx="3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5B-451D-A801-B55053ADD68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904CD-5CC4-5619-E679-FBFFBCBCB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81215F-CC55-40F2-66CE-79EB0769E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667A9-A361-2603-106D-D05DE072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315C0-E31C-1C44-F62F-F4ABA7BB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AA307-B061-CC1C-BF97-DDE7228D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7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949DD-9C21-29C1-1C9E-62B5A4F7B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6231BE-8BF6-F65B-EE6A-8439A232B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FF1EC-5A31-1D25-5FD3-0CF5717E4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485A5-65AC-0EB6-20CB-C2FD9EADD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04095-3CDD-28DA-0F8B-BCD44213C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68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400F59-9E1E-5525-D98A-26CD48A25A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83A7AA-8906-4048-1366-C8AACA261C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F84B9-A340-ED2C-D8DA-6A3EFD97B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74822-3FE0-461D-86F9-838EDA7E4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5AD18-ABAE-6DD4-F846-3A95AF51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54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1F8DFA1-441A-1650-C8EF-C83307B953A3}"/>
              </a:ext>
            </a:extLst>
          </p:cNvPr>
          <p:cNvSpPr/>
          <p:nvPr userDrawn="1"/>
        </p:nvSpPr>
        <p:spPr>
          <a:xfrm>
            <a:off x="0" y="6545490"/>
            <a:ext cx="12192000" cy="312510"/>
          </a:xfrm>
          <a:prstGeom prst="rect">
            <a:avLst/>
          </a:prstGeom>
          <a:solidFill>
            <a:srgbClr val="F6F6F7"/>
          </a:solidFill>
          <a:ln>
            <a:solidFill>
              <a:srgbClr val="F6F6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A77C4C-48C9-B44E-B0C4-E19299311B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491" y="594312"/>
            <a:ext cx="941954" cy="254712"/>
          </a:xfrm>
          <a:prstGeom prst="rect">
            <a:avLst/>
          </a:prstGeom>
        </p:spPr>
      </p:pic>
      <p:pic>
        <p:nvPicPr>
          <p:cNvPr id="2" name="Picture 1" descr="A picture containing lit, dark&#10;&#10;Description automatically generated">
            <a:extLst>
              <a:ext uri="{FF2B5EF4-FFF2-40B4-BE49-F238E27FC236}">
                <a16:creationId xmlns:a16="http://schemas.microsoft.com/office/drawing/2014/main" id="{33FF4626-24F6-5DA4-6B17-FD608ADE48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6585" r="69201" b="-1"/>
          <a:stretch/>
        </p:blipFill>
        <p:spPr>
          <a:xfrm>
            <a:off x="9635336" y="0"/>
            <a:ext cx="2556664" cy="4200470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5BC6F3C9-1BE5-28FA-1668-5ACA97C61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" y="319675"/>
            <a:ext cx="8961120" cy="54927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6813A66-C4EC-5236-D91B-0D7F6F9534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2440" y="857250"/>
            <a:ext cx="8961120" cy="342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942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200B12-01CD-088B-5929-BB2A71694845}"/>
              </a:ext>
            </a:extLst>
          </p:cNvPr>
          <p:cNvSpPr/>
          <p:nvPr userDrawn="1"/>
        </p:nvSpPr>
        <p:spPr>
          <a:xfrm>
            <a:off x="10434450" y="0"/>
            <a:ext cx="1757549" cy="6858000"/>
          </a:xfrm>
          <a:prstGeom prst="rect">
            <a:avLst/>
          </a:prstGeom>
          <a:solidFill>
            <a:srgbClr val="1D47C0"/>
          </a:solidFill>
          <a:ln>
            <a:solidFill>
              <a:srgbClr val="1D47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CF2BB7-1A12-9BEB-572D-7DDC461C66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992" y="581131"/>
            <a:ext cx="941954" cy="256018"/>
          </a:xfrm>
          <a:prstGeom prst="rect">
            <a:avLst/>
          </a:prstGeom>
        </p:spPr>
      </p:pic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1E1E34C0-4730-9CD8-DFC4-FA8D24169E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3" r="32717" b="9023"/>
          <a:stretch/>
        </p:blipFill>
        <p:spPr>
          <a:xfrm>
            <a:off x="10399938" y="1291539"/>
            <a:ext cx="1792062" cy="5566461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2DE3DBD7-51FC-DE78-8BF9-F8CCC0452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" y="319675"/>
            <a:ext cx="8961120" cy="54927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E39092F6-887F-86A6-57F4-5EC8EFDBC3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2440" y="857250"/>
            <a:ext cx="8961120" cy="342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480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bg>
      <p:bgPr>
        <a:solidFill>
          <a:srgbClr val="1D47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DF70E56-BFC6-CFDE-25CB-A5D668B1D3FE}"/>
              </a:ext>
            </a:extLst>
          </p:cNvPr>
          <p:cNvSpPr txBox="1"/>
          <p:nvPr userDrawn="1"/>
        </p:nvSpPr>
        <p:spPr>
          <a:xfrm>
            <a:off x="1037096" y="3041987"/>
            <a:ext cx="452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Thank you!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F43014-A019-04A6-663E-C2A07CE57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922" y="961050"/>
            <a:ext cx="944104" cy="256603"/>
          </a:xfrm>
          <a:prstGeom prst="rect">
            <a:avLst/>
          </a:prstGeom>
        </p:spPr>
      </p:pic>
      <p:pic>
        <p:nvPicPr>
          <p:cNvPr id="2" name="Picture 1" descr="Diagram, engineering drawing&#10;&#10;Description automatically generated">
            <a:extLst>
              <a:ext uri="{FF2B5EF4-FFF2-40B4-BE49-F238E27FC236}">
                <a16:creationId xmlns:a16="http://schemas.microsoft.com/office/drawing/2014/main" id="{73E5BC7C-D59D-21E8-D16F-850BC228A8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48" b="20225"/>
          <a:stretch/>
        </p:blipFill>
        <p:spPr>
          <a:xfrm>
            <a:off x="5116069" y="961050"/>
            <a:ext cx="7075932" cy="58969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47DCF1-7B75-1DC6-EE07-1252C3AEEF0C}"/>
              </a:ext>
            </a:extLst>
          </p:cNvPr>
          <p:cNvSpPr txBox="1"/>
          <p:nvPr userDrawn="1"/>
        </p:nvSpPr>
        <p:spPr>
          <a:xfrm>
            <a:off x="1160922" y="4909615"/>
            <a:ext cx="462632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bg1">
                    <a:lumMod val="9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Copyright © 2023 Ontix Infrastructure Holdings Ltd.</a:t>
            </a:r>
          </a:p>
          <a:p>
            <a:r>
              <a:rPr lang="en-GB" sz="800" b="1" dirty="0">
                <a:solidFill>
                  <a:schemeClr val="bg1">
                    <a:lumMod val="9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All Rights Reserved</a:t>
            </a:r>
          </a:p>
          <a:p>
            <a:endParaRPr lang="en-GB" sz="800" b="1" dirty="0">
              <a:solidFill>
                <a:schemeClr val="bg1">
                  <a:lumMod val="95000"/>
                </a:schemeClr>
              </a:solidFill>
              <a:latin typeface="Aktiv Grotesk" panose="020B0504020202020204" pitchFamily="34" charset="0"/>
              <a:ea typeface="Aktiv Grotesk" panose="020B0504020202020204" pitchFamily="34" charset="0"/>
              <a:cs typeface="Aktiv Grotesk" panose="020B0504020202020204" pitchFamily="34" charset="0"/>
            </a:endParaRPr>
          </a:p>
          <a:p>
            <a:r>
              <a:rPr lang="en-GB" sz="700" dirty="0">
                <a:solidFill>
                  <a:schemeClr val="bg1"/>
                </a:solidFill>
                <a:effectLst/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The information in this document (the “Information”) may contain pricing and / or predictive statements (including, without limitation, statements regarding the future financial and operating results, future product portfolio, new technology, etc). Pricing may be subject to change and there are a number of factors that could cause actual results and developments to differ materially from those expressed or implied in predictive statements. The Information is provided for reference purpose only: no representation or warranty of any kind, expressed or implied, is made with respect to it and it constitutes neither an offer nor an acceptance. The Information may also include non-public, strictly confidential information which may not be communicated to third parties without prior written consent.</a:t>
            </a:r>
            <a:endParaRPr lang="en-GB" sz="200" dirty="0">
              <a:solidFill>
                <a:schemeClr val="bg1"/>
              </a:solidFill>
              <a:latin typeface="Aktiv Grotesk" panose="020B0504020202020204" pitchFamily="34" charset="0"/>
              <a:ea typeface="Aktiv Grotesk" panose="020B0504020202020204" pitchFamily="34" charset="0"/>
              <a:cs typeface="Aktiv Grotesk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309F3-9555-A73E-0B3F-610F4B1BB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01AF7-B06B-A3A3-D5B7-45CAC5B74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0D4D7-DB50-B3DA-C00A-F180605DA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1F67C-F647-3752-D090-65ED4A4B8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4E575-24A9-72C7-4C05-32DECC5B9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91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48047-BEC4-4D25-3A17-DF10B2E3D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CDD2A-61A7-3CCB-564F-A403E93FB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214D8-6047-A36F-13BA-4C4CB52E6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9B959-4773-C518-3546-3931F01B8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22157-98CC-780E-2D9A-85337BDF8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48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EBEA4-2C75-4053-70E1-D1C4044D5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7E1EE-D57F-AEB0-B997-29E7E8183A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6F4FDA-0AA6-7528-708B-3D0A250D9A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73A6E-5B8E-964B-9A7C-988B0C9FA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F615D-7D5C-1913-6FD8-EE796E2FA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26AA77-C8ED-8459-9018-E0DD7DF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539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69259-F1AB-99AB-62C8-CB6070A94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3132C-6C2D-650E-EEB3-33D8C0577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924E05-B435-21D5-6399-3247437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4588E4-BFDB-32FE-9D02-7DDE1302E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A74BA1-6501-6548-A87B-AF7EDAA5A4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03394-2FFB-97C4-286E-EC0375F9B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79E06-495B-C3B1-AD69-C62DEB00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800614-0587-47DC-49FA-217C799DD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72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9DCC5-F356-E6BA-F783-B362AF060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5FA533-4A65-EE9C-A518-658695ACE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4AF5BF-9201-2F25-A7E2-9B1FEE6C4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B706D0-68D6-F788-3CD6-AA65CFE6C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38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B08891-9023-D40B-E87D-3379F79CB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1C3523-FCA5-4396-9CCA-ADC18BEB2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E87B3-AD1F-B359-539B-A6F792B2E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60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75F67-9013-8B06-32AF-973D2463C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EF46B-2DE5-705E-A835-55FE94383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13535-45F7-BC3B-5161-0F571CC5C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8AD9DD-8959-1628-0D17-EF11BEE69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3BD333-7F33-07C8-CEC2-BA61335C5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E928CC-623B-21F4-356C-BEC1E9601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950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731DF-609E-6610-4783-D338078C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0C314E-D116-EBE4-EF2A-EFE51E36E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80B38-B1D1-8EAF-EC8C-8E97E58119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2D43C-8C3C-CD64-FF88-54D263EA2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B5AF2-875C-3C39-1B6B-D3113885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6A1E-19B3-4223-DD5A-C3EF9564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141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55824D-FA4D-6A74-03E5-43F48F3B5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0835C-2D73-46F8-D022-7B494673A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A5F2E-A0A4-44A7-308C-5BE8F0C934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4A047-9172-42FE-8C53-BA5936DA5F90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28349-6681-3588-2FB8-FEA79C9976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5203C-BB55-FA3F-9FF0-F332CB6C6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0BF4C-602C-41CA-A8CC-4EEB80194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15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4.jpeg"/><Relationship Id="rId7" Type="http://schemas.openxmlformats.org/officeDocument/2006/relationships/image" Target="../media/image1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28.jpeg"/><Relationship Id="rId4" Type="http://schemas.openxmlformats.org/officeDocument/2006/relationships/image" Target="../media/image25.jpe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11" Type="http://schemas.openxmlformats.org/officeDocument/2006/relationships/image" Target="../media/image9.png"/><Relationship Id="rId5" Type="http://schemas.openxmlformats.org/officeDocument/2006/relationships/image" Target="../media/image32.png"/><Relationship Id="rId10" Type="http://schemas.openxmlformats.org/officeDocument/2006/relationships/image" Target="../media/image14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47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EABDF32-45CF-1777-B9F6-21BFFB5D3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46972" y="2755746"/>
            <a:ext cx="4975665" cy="1346507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C6D9062F-31B5-1FD9-2F9D-28D91D9471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4" b="13987"/>
          <a:stretch/>
        </p:blipFill>
        <p:spPr>
          <a:xfrm>
            <a:off x="0" y="959224"/>
            <a:ext cx="5955925" cy="58987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A6F538-FCE6-2B4D-23D9-A411A26780AB}"/>
              </a:ext>
            </a:extLst>
          </p:cNvPr>
          <p:cNvSpPr txBox="1"/>
          <p:nvPr/>
        </p:nvSpPr>
        <p:spPr>
          <a:xfrm>
            <a:off x="6766327" y="4235645"/>
            <a:ext cx="49261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Hybrid models for Enterprise</a:t>
            </a:r>
          </a:p>
          <a:p>
            <a:pPr algn="ctr"/>
            <a:endParaRPr lang="en-GB" sz="2000" dirty="0">
              <a:solidFill>
                <a:schemeClr val="bg1"/>
              </a:solidFill>
              <a:latin typeface="Aktiv Grotesk" panose="020B0504020202020204" pitchFamily="34" charset="0"/>
              <a:ea typeface="Aktiv Grotesk" panose="020B0504020202020204" pitchFamily="34" charset="0"/>
              <a:cs typeface="Aktiv Grotesk" panose="020B0504020202020204" pitchFamily="34" charset="0"/>
            </a:endParaRP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Patrick Bradd</a:t>
            </a: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CEO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18AABE7-CFDD-8EF2-AC68-E62B09AC4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128" y="692656"/>
            <a:ext cx="5037509" cy="136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8CC6DB5-8B90-2E7A-CFC6-CCEAF1875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451" y="5938698"/>
            <a:ext cx="844371" cy="72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52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rrow: Right 26">
            <a:extLst>
              <a:ext uri="{FF2B5EF4-FFF2-40B4-BE49-F238E27FC236}">
                <a16:creationId xmlns:a16="http://schemas.microsoft.com/office/drawing/2014/main" id="{C5BFCB8C-FB10-8660-74ED-2B561E017467}"/>
              </a:ext>
            </a:extLst>
          </p:cNvPr>
          <p:cNvSpPr/>
          <p:nvPr/>
        </p:nvSpPr>
        <p:spPr>
          <a:xfrm rot="5400000">
            <a:off x="2782722" y="5034699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12871-F2D6-9C16-C4FB-B4D4955E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Ever increasing growth of Mobile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C4E41-C185-281F-6B18-A627ABD76E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Mobile subscriptions and dependency on mobile increases year on year (UK)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A455AE7-F79E-EADB-F862-431082C7AE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445688"/>
              </p:ext>
            </p:extLst>
          </p:nvPr>
        </p:nvGraphicFramePr>
        <p:xfrm>
          <a:off x="566569" y="1406523"/>
          <a:ext cx="5004995" cy="2887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D14D5451-D261-E6E6-6875-42CBBCF8842F}"/>
              </a:ext>
            </a:extLst>
          </p:cNvPr>
          <p:cNvSpPr txBox="1"/>
          <p:nvPr/>
        </p:nvSpPr>
        <p:spPr>
          <a:xfrm>
            <a:off x="116542" y="6578315"/>
            <a:ext cx="25907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Sources: Ofcom, GSMA Intelligence, Hootsuite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0307BB9-B732-4559-59B3-80220CC81081}"/>
              </a:ext>
            </a:extLst>
          </p:cNvPr>
          <p:cNvSpPr/>
          <p:nvPr/>
        </p:nvSpPr>
        <p:spPr>
          <a:xfrm>
            <a:off x="566569" y="4503943"/>
            <a:ext cx="5004995" cy="524209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Average time spent using a smartphone per day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660667A-D285-91B0-28FF-3549514BE857}"/>
              </a:ext>
            </a:extLst>
          </p:cNvPr>
          <p:cNvSpPr/>
          <p:nvPr/>
        </p:nvSpPr>
        <p:spPr>
          <a:xfrm>
            <a:off x="1595305" y="5323155"/>
            <a:ext cx="2666185" cy="4584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112335"/>
                </a:solidFill>
              </a:rPr>
              <a:t>4H 14m (+6.3% or +15m)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5A75E485-7949-2532-5F99-FF804003AEFE}"/>
              </a:ext>
            </a:extLst>
          </p:cNvPr>
          <p:cNvSpPr/>
          <p:nvPr/>
        </p:nvSpPr>
        <p:spPr>
          <a:xfrm rot="5400000">
            <a:off x="8130169" y="5034699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0E1E964-1E91-2629-BD9C-DB9D41574DF1}"/>
              </a:ext>
            </a:extLst>
          </p:cNvPr>
          <p:cNvSpPr/>
          <p:nvPr/>
        </p:nvSpPr>
        <p:spPr>
          <a:xfrm>
            <a:off x="6942752" y="5323155"/>
            <a:ext cx="2666185" cy="4584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112335"/>
                </a:solidFill>
              </a:rPr>
              <a:t>+5.2% (+£161M)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62E4341-3FD7-DB5B-8469-4C9F79A38A28}"/>
              </a:ext>
            </a:extLst>
          </p:cNvPr>
          <p:cNvSpPr/>
          <p:nvPr/>
        </p:nvSpPr>
        <p:spPr>
          <a:xfrm>
            <a:off x="5792665" y="4503943"/>
            <a:ext cx="4696041" cy="524209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Mobile telephony services revenue Year on Year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83B490-F63C-0EEB-3AE6-5A8782E116B3}"/>
              </a:ext>
            </a:extLst>
          </p:cNvPr>
          <p:cNvCxnSpPr>
            <a:cxnSpLocks/>
          </p:cNvCxnSpPr>
          <p:nvPr/>
        </p:nvCxnSpPr>
        <p:spPr>
          <a:xfrm>
            <a:off x="874059" y="1882588"/>
            <a:ext cx="0" cy="883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98706EF-ECE4-0423-F745-C7AE87EB98D5}"/>
              </a:ext>
            </a:extLst>
          </p:cNvPr>
          <p:cNvCxnSpPr>
            <a:cxnSpLocks/>
          </p:cNvCxnSpPr>
          <p:nvPr/>
        </p:nvCxnSpPr>
        <p:spPr>
          <a:xfrm>
            <a:off x="874059" y="2286000"/>
            <a:ext cx="4240306" cy="0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B325990-4839-14F8-CB0D-AD28276DF805}"/>
              </a:ext>
            </a:extLst>
          </p:cNvPr>
          <p:cNvSpPr/>
          <p:nvPr/>
        </p:nvSpPr>
        <p:spPr>
          <a:xfrm>
            <a:off x="2629546" y="2145409"/>
            <a:ext cx="726166" cy="2868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+1.2M</a:t>
            </a:r>
          </a:p>
        </p:txBody>
      </p:sp>
      <p:graphicFrame>
        <p:nvGraphicFramePr>
          <p:cNvPr id="38" name="Chart 37">
            <a:extLst>
              <a:ext uri="{FF2B5EF4-FFF2-40B4-BE49-F238E27FC236}">
                <a16:creationId xmlns:a16="http://schemas.microsoft.com/office/drawing/2014/main" id="{F22D77CE-5066-2FCB-7837-8C17D3AEF9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906985"/>
              </p:ext>
            </p:extLst>
          </p:nvPr>
        </p:nvGraphicFramePr>
        <p:xfrm>
          <a:off x="5792664" y="1406523"/>
          <a:ext cx="4696040" cy="2887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Rectangle 38">
            <a:extLst>
              <a:ext uri="{FF2B5EF4-FFF2-40B4-BE49-F238E27FC236}">
                <a16:creationId xmlns:a16="http://schemas.microsoft.com/office/drawing/2014/main" id="{6F5BFDEF-AE4F-D374-D788-1D626EDDBD9F}"/>
              </a:ext>
            </a:extLst>
          </p:cNvPr>
          <p:cNvSpPr/>
          <p:nvPr/>
        </p:nvSpPr>
        <p:spPr>
          <a:xfrm>
            <a:off x="7512733" y="2047101"/>
            <a:ext cx="251203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Its not just about social </a:t>
            </a:r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  <a:r>
              <a:rPr lang="en-US" sz="1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edia &amp; data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D6BCF7B-59F0-5EE7-F500-C10A3289CEB3}"/>
              </a:ext>
            </a:extLst>
          </p:cNvPr>
          <p:cNvSpPr/>
          <p:nvPr/>
        </p:nvSpPr>
        <p:spPr>
          <a:xfrm>
            <a:off x="10181134" y="6570620"/>
            <a:ext cx="196880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Small Cells World Summit 2023</a:t>
            </a:r>
          </a:p>
        </p:txBody>
      </p:sp>
      <p:pic>
        <p:nvPicPr>
          <p:cNvPr id="42" name="Picture 4">
            <a:extLst>
              <a:ext uri="{FF2B5EF4-FFF2-40B4-BE49-F238E27FC236}">
                <a16:creationId xmlns:a16="http://schemas.microsoft.com/office/drawing/2014/main" id="{24ED84B3-D5F0-9943-A07C-C89BFC232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439" y="805481"/>
            <a:ext cx="397591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893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rrow: Right 15">
            <a:extLst>
              <a:ext uri="{FF2B5EF4-FFF2-40B4-BE49-F238E27FC236}">
                <a16:creationId xmlns:a16="http://schemas.microsoft.com/office/drawing/2014/main" id="{9A15CD8D-FD05-560A-C268-8DB8B6FA467C}"/>
              </a:ext>
            </a:extLst>
          </p:cNvPr>
          <p:cNvSpPr/>
          <p:nvPr/>
        </p:nvSpPr>
        <p:spPr>
          <a:xfrm>
            <a:off x="7324458" y="2430899"/>
            <a:ext cx="394785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4832A522-6AC9-26AE-494E-E87226B23D34}"/>
              </a:ext>
            </a:extLst>
          </p:cNvPr>
          <p:cNvSpPr/>
          <p:nvPr/>
        </p:nvSpPr>
        <p:spPr>
          <a:xfrm>
            <a:off x="7324458" y="3373996"/>
            <a:ext cx="394785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556A3E2-334D-BAA2-E884-7B08375B8F66}"/>
              </a:ext>
            </a:extLst>
          </p:cNvPr>
          <p:cNvSpPr/>
          <p:nvPr/>
        </p:nvSpPr>
        <p:spPr>
          <a:xfrm>
            <a:off x="7324459" y="4719801"/>
            <a:ext cx="394784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12871-F2D6-9C16-C4FB-B4D4955E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enterprise environment 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C4E41-C185-281F-6B18-A627ABD76E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Hybrid working - Post Pandemic – our new world…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48E438-81C5-D4D9-0BB8-CFE16A133B07}"/>
              </a:ext>
            </a:extLst>
          </p:cNvPr>
          <p:cNvSpPr/>
          <p:nvPr/>
        </p:nvSpPr>
        <p:spPr>
          <a:xfrm>
            <a:off x="4752127" y="3018534"/>
            <a:ext cx="2572331" cy="989184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Some users cannot use their corporate SIM due to coverage issues at home location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2C1FB0-3638-590E-A9C6-3D263AC130FD}"/>
              </a:ext>
            </a:extLst>
          </p:cNvPr>
          <p:cNvSpPr/>
          <p:nvPr/>
        </p:nvSpPr>
        <p:spPr>
          <a:xfrm>
            <a:off x="4752127" y="2322736"/>
            <a:ext cx="2572331" cy="458412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Symptom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8839C3-1377-A619-5261-381F511A816D}"/>
              </a:ext>
            </a:extLst>
          </p:cNvPr>
          <p:cNvSpPr/>
          <p:nvPr/>
        </p:nvSpPr>
        <p:spPr>
          <a:xfrm>
            <a:off x="7719243" y="3018534"/>
            <a:ext cx="2666185" cy="9891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Increasing use of own devices (BYOD) and consumer contracts leading to </a:t>
            </a:r>
            <a:r>
              <a:rPr lang="en-GB" sz="1400" u="sng" dirty="0">
                <a:solidFill>
                  <a:srgbClr val="112335"/>
                </a:solidFill>
              </a:rPr>
              <a:t>MNO pressure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3F22C26-443D-D2E9-BEEB-D408DAC1EDD4}"/>
              </a:ext>
            </a:extLst>
          </p:cNvPr>
          <p:cNvSpPr/>
          <p:nvPr/>
        </p:nvSpPr>
        <p:spPr>
          <a:xfrm>
            <a:off x="7719243" y="2322736"/>
            <a:ext cx="2666185" cy="4584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112335"/>
                </a:solidFill>
              </a:rPr>
              <a:t>Impact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D09B031-A85E-2030-C4ED-DA952E7F31E0}"/>
              </a:ext>
            </a:extLst>
          </p:cNvPr>
          <p:cNvSpPr/>
          <p:nvPr/>
        </p:nvSpPr>
        <p:spPr>
          <a:xfrm>
            <a:off x="4752127" y="4259060"/>
            <a:ext cx="2572331" cy="1199743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Businesses moving to: </a:t>
            </a:r>
          </a:p>
          <a:p>
            <a:pPr algn="ctr"/>
            <a:r>
              <a:rPr lang="en-GB" sz="1400" dirty="0"/>
              <a:t>Smaller office space</a:t>
            </a:r>
          </a:p>
          <a:p>
            <a:pPr algn="ctr"/>
            <a:r>
              <a:rPr lang="en-GB" sz="1400" dirty="0"/>
              <a:t>Shared workspaces</a:t>
            </a:r>
          </a:p>
          <a:p>
            <a:pPr algn="ctr"/>
            <a:r>
              <a:rPr lang="en-GB" sz="1400" dirty="0"/>
              <a:t>Flexible workspace</a:t>
            </a:r>
          </a:p>
          <a:p>
            <a:pPr algn="ctr"/>
            <a:r>
              <a:rPr lang="en-GB" sz="1400" dirty="0"/>
              <a:t>Co-Working spaces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571CE78-1301-5384-5D35-B50D2EE64585}"/>
              </a:ext>
            </a:extLst>
          </p:cNvPr>
          <p:cNvSpPr/>
          <p:nvPr/>
        </p:nvSpPr>
        <p:spPr>
          <a:xfrm>
            <a:off x="7719243" y="4361365"/>
            <a:ext cx="2666185" cy="9891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Enterprise </a:t>
            </a:r>
            <a:r>
              <a:rPr lang="en-GB" sz="1400" u="sng" dirty="0">
                <a:solidFill>
                  <a:srgbClr val="112335"/>
                </a:solidFill>
              </a:rPr>
              <a:t>landlord</a:t>
            </a:r>
            <a:r>
              <a:rPr lang="en-GB" sz="1400" dirty="0">
                <a:solidFill>
                  <a:srgbClr val="112335"/>
                </a:solidFill>
              </a:rPr>
              <a:t>s under </a:t>
            </a:r>
            <a:r>
              <a:rPr lang="en-GB" sz="1400" u="sng" dirty="0">
                <a:solidFill>
                  <a:srgbClr val="112335"/>
                </a:solidFill>
              </a:rPr>
              <a:t>competitive pressure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2557B11-9BEE-183C-05C3-54CD1C0E0A9E}"/>
              </a:ext>
            </a:extLst>
          </p:cNvPr>
          <p:cNvSpPr/>
          <p:nvPr/>
        </p:nvSpPr>
        <p:spPr>
          <a:xfrm>
            <a:off x="4752127" y="1544159"/>
            <a:ext cx="5633301" cy="524209"/>
          </a:xfrm>
          <a:prstGeom prst="roundRect">
            <a:avLst/>
          </a:prstGeom>
          <a:solidFill>
            <a:srgbClr val="11233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Telecommuting becomes widely accepted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4595FB6-E478-F5B0-E05E-DAF415BF1F4B}"/>
              </a:ext>
            </a:extLst>
          </p:cNvPr>
          <p:cNvSpPr/>
          <p:nvPr/>
        </p:nvSpPr>
        <p:spPr>
          <a:xfrm>
            <a:off x="4608468" y="3347812"/>
            <a:ext cx="287318" cy="287649"/>
          </a:xfrm>
          <a:prstGeom prst="ellipse">
            <a:avLst/>
          </a:prstGeom>
          <a:solidFill>
            <a:srgbClr val="1528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F50EC24-2BF7-9D4B-C5F1-B36C2A3E9905}"/>
              </a:ext>
            </a:extLst>
          </p:cNvPr>
          <p:cNvSpPr/>
          <p:nvPr/>
        </p:nvSpPr>
        <p:spPr>
          <a:xfrm>
            <a:off x="4608468" y="4710411"/>
            <a:ext cx="287318" cy="287649"/>
          </a:xfrm>
          <a:prstGeom prst="ellipse">
            <a:avLst/>
          </a:prstGeom>
          <a:solidFill>
            <a:srgbClr val="1528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B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04C9FC6-C112-B53B-F0D8-BBABCDBD64E9}"/>
              </a:ext>
            </a:extLst>
          </p:cNvPr>
          <p:cNvSpPr/>
          <p:nvPr/>
        </p:nvSpPr>
        <p:spPr>
          <a:xfrm>
            <a:off x="10181134" y="6570620"/>
            <a:ext cx="196880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Small Cells World Summit 2023</a:t>
            </a:r>
          </a:p>
        </p:txBody>
      </p:sp>
      <p:pic>
        <p:nvPicPr>
          <p:cNvPr id="24" name="Picture 4">
            <a:extLst>
              <a:ext uri="{FF2B5EF4-FFF2-40B4-BE49-F238E27FC236}">
                <a16:creationId xmlns:a16="http://schemas.microsoft.com/office/drawing/2014/main" id="{DC0FEA83-ABE1-72F9-5A2C-C46D43342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439" y="805481"/>
            <a:ext cx="397591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495FA43-312B-940D-2325-5AAE1424A6EC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6038293" y="2781148"/>
            <a:ext cx="0" cy="237386"/>
          </a:xfrm>
          <a:prstGeom prst="line">
            <a:avLst/>
          </a:prstGeom>
          <a:ln w="254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47DE93-D4E8-9CD5-AE2F-683F08B39073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>
            <a:off x="6038293" y="4007718"/>
            <a:ext cx="0" cy="251342"/>
          </a:xfrm>
          <a:prstGeom prst="line">
            <a:avLst/>
          </a:prstGeom>
          <a:ln w="254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F2B188D-4507-E392-74F2-5357EB7B5EB1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>
            <a:off x="9052336" y="2781148"/>
            <a:ext cx="0" cy="237386"/>
          </a:xfrm>
          <a:prstGeom prst="line">
            <a:avLst/>
          </a:prstGeom>
          <a:ln w="254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BB7A54E-98FC-3F29-E849-A3991AA566F1}"/>
              </a:ext>
            </a:extLst>
          </p:cNvPr>
          <p:cNvCxnSpPr>
            <a:cxnSpLocks/>
            <a:stCxn id="9" idx="2"/>
            <a:endCxn id="15" idx="0"/>
          </p:cNvCxnSpPr>
          <p:nvPr/>
        </p:nvCxnSpPr>
        <p:spPr>
          <a:xfrm>
            <a:off x="9052336" y="4007718"/>
            <a:ext cx="0" cy="353647"/>
          </a:xfrm>
          <a:prstGeom prst="line">
            <a:avLst/>
          </a:prstGeom>
          <a:ln w="254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o-working office space sign board">
            <a:extLst>
              <a:ext uri="{FF2B5EF4-FFF2-40B4-BE49-F238E27FC236}">
                <a16:creationId xmlns:a16="http://schemas.microsoft.com/office/drawing/2014/main" id="{8F4A87AE-FDC2-DFFC-63C4-1706D5407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84" y="3524073"/>
            <a:ext cx="3025537" cy="201702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Man in red plaid shirt with a gadget in hands">
            <a:extLst>
              <a:ext uri="{FF2B5EF4-FFF2-40B4-BE49-F238E27FC236}">
                <a16:creationId xmlns:a16="http://schemas.microsoft.com/office/drawing/2014/main" id="{6970DBA4-0E70-943F-BB67-F3195CC1D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42" y="1486265"/>
            <a:ext cx="3429000" cy="22860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11B01A0-9ED5-AB32-1E70-8844D0636ED3}"/>
              </a:ext>
            </a:extLst>
          </p:cNvPr>
          <p:cNvSpPr/>
          <p:nvPr/>
        </p:nvSpPr>
        <p:spPr>
          <a:xfrm>
            <a:off x="721277" y="5751493"/>
            <a:ext cx="98899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Workers are now returning to offices, but with new SIMS and different working environments</a:t>
            </a:r>
          </a:p>
        </p:txBody>
      </p:sp>
    </p:spTree>
    <p:extLst>
      <p:ext uri="{BB962C8B-B14F-4D97-AF65-F5344CB8AC3E}">
        <p14:creationId xmlns:p14="http://schemas.microsoft.com/office/powerpoint/2010/main" val="3126856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Arrow: Right 58">
            <a:extLst>
              <a:ext uri="{FF2B5EF4-FFF2-40B4-BE49-F238E27FC236}">
                <a16:creationId xmlns:a16="http://schemas.microsoft.com/office/drawing/2014/main" id="{C5AE291E-54B9-2747-28A3-05DAF1D0C0E6}"/>
              </a:ext>
            </a:extLst>
          </p:cNvPr>
          <p:cNvSpPr/>
          <p:nvPr/>
        </p:nvSpPr>
        <p:spPr>
          <a:xfrm rot="5400000">
            <a:off x="9665099" y="4748326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70B44005-CBAB-B72B-261C-D8ED9613A3D1}"/>
              </a:ext>
            </a:extLst>
          </p:cNvPr>
          <p:cNvSpPr/>
          <p:nvPr/>
        </p:nvSpPr>
        <p:spPr>
          <a:xfrm>
            <a:off x="478451" y="2067760"/>
            <a:ext cx="5427558" cy="3773174"/>
          </a:xfrm>
          <a:prstGeom prst="roundRect">
            <a:avLst>
              <a:gd name="adj" fmla="val 8259"/>
            </a:avLst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812871-F2D6-9C16-C4FB-B4D4955E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Enterprise Environment 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C4E41-C185-281F-6B18-A627ABD76E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Hybrid working - Post Pandemic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8894EE8-60FA-2863-A017-2A67DD8AF640}"/>
              </a:ext>
            </a:extLst>
          </p:cNvPr>
          <p:cNvSpPr/>
          <p:nvPr/>
        </p:nvSpPr>
        <p:spPr>
          <a:xfrm>
            <a:off x="3437333" y="2667684"/>
            <a:ext cx="2209580" cy="9891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Enterprise </a:t>
            </a:r>
            <a:r>
              <a:rPr lang="en-GB" sz="1400" u="sng" dirty="0">
                <a:solidFill>
                  <a:srgbClr val="112335"/>
                </a:solidFill>
              </a:rPr>
              <a:t>landlord</a:t>
            </a:r>
            <a:r>
              <a:rPr lang="en-GB" sz="1400" dirty="0">
                <a:solidFill>
                  <a:srgbClr val="112335"/>
                </a:solidFill>
              </a:rPr>
              <a:t>s under </a:t>
            </a:r>
            <a:r>
              <a:rPr lang="en-GB" sz="1400" u="sng" dirty="0">
                <a:solidFill>
                  <a:srgbClr val="112335"/>
                </a:solidFill>
              </a:rPr>
              <a:t>competitive pressure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09F5AD8-1EDB-919C-0CB9-A3B840610163}"/>
              </a:ext>
            </a:extLst>
          </p:cNvPr>
          <p:cNvSpPr/>
          <p:nvPr/>
        </p:nvSpPr>
        <p:spPr>
          <a:xfrm>
            <a:off x="740445" y="2667684"/>
            <a:ext cx="2209580" cy="9891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Increasing use of own devices (BYOD) and consumer contracts in the office</a:t>
            </a:r>
            <a:endParaRPr lang="en-GB" sz="1400" u="sng" dirty="0">
              <a:solidFill>
                <a:srgbClr val="112335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A08699D-C29A-C9A8-AB21-66B11E5CD188}"/>
              </a:ext>
            </a:extLst>
          </p:cNvPr>
          <p:cNvSpPr/>
          <p:nvPr/>
        </p:nvSpPr>
        <p:spPr>
          <a:xfrm>
            <a:off x="596785" y="2524429"/>
            <a:ext cx="287318" cy="287649"/>
          </a:xfrm>
          <a:prstGeom prst="ellipse">
            <a:avLst/>
          </a:prstGeom>
          <a:solidFill>
            <a:srgbClr val="1528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E1EF9DE-B9D1-BCC9-3431-309D2F5BB88A}"/>
              </a:ext>
            </a:extLst>
          </p:cNvPr>
          <p:cNvSpPr/>
          <p:nvPr/>
        </p:nvSpPr>
        <p:spPr>
          <a:xfrm>
            <a:off x="3292769" y="2517838"/>
            <a:ext cx="287318" cy="287649"/>
          </a:xfrm>
          <a:prstGeom prst="ellipse">
            <a:avLst/>
          </a:prstGeom>
          <a:solidFill>
            <a:srgbClr val="15287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B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97870A-7929-EF71-3AC9-DBD4C7812055}"/>
              </a:ext>
            </a:extLst>
          </p:cNvPr>
          <p:cNvSpPr/>
          <p:nvPr/>
        </p:nvSpPr>
        <p:spPr>
          <a:xfrm>
            <a:off x="740444" y="4007635"/>
            <a:ext cx="2209580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Multi operator demand</a:t>
            </a:r>
            <a:endParaRPr lang="en-GB" sz="1400" u="sng" dirty="0">
              <a:solidFill>
                <a:srgbClr val="112335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3108440-8E45-5D63-864F-9C5D72E663E5}"/>
              </a:ext>
            </a:extLst>
          </p:cNvPr>
          <p:cNvSpPr/>
          <p:nvPr/>
        </p:nvSpPr>
        <p:spPr>
          <a:xfrm>
            <a:off x="3436430" y="4011556"/>
            <a:ext cx="2209580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Increased facilitation demand</a:t>
            </a:r>
            <a:endParaRPr lang="en-GB" sz="1400" u="sng" dirty="0">
              <a:solidFill>
                <a:srgbClr val="112335"/>
              </a:solidFill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BC459EA9-55C5-E081-01F8-B663B973EF7F}"/>
              </a:ext>
            </a:extLst>
          </p:cNvPr>
          <p:cNvSpPr/>
          <p:nvPr/>
        </p:nvSpPr>
        <p:spPr>
          <a:xfrm rot="5400000">
            <a:off x="4395242" y="3689366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2E7690CD-1799-2A4D-3ECE-98FE162ECF65}"/>
              </a:ext>
            </a:extLst>
          </p:cNvPr>
          <p:cNvSpPr/>
          <p:nvPr/>
        </p:nvSpPr>
        <p:spPr>
          <a:xfrm rot="5400000">
            <a:off x="1699555" y="3689365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838FDC23-D8EE-2339-607A-8768DA242BD1}"/>
              </a:ext>
            </a:extLst>
          </p:cNvPr>
          <p:cNvSpPr/>
          <p:nvPr/>
        </p:nvSpPr>
        <p:spPr>
          <a:xfrm>
            <a:off x="740442" y="4942316"/>
            <a:ext cx="2209580" cy="583914"/>
          </a:xfrm>
          <a:prstGeom prst="roundRect">
            <a:avLst/>
          </a:prstGeom>
          <a:solidFill>
            <a:srgbClr val="1528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Neutral Host Opportunity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8A064DA-B19B-A33B-3081-CBDB9484A5C5}"/>
              </a:ext>
            </a:extLst>
          </p:cNvPr>
          <p:cNvSpPr/>
          <p:nvPr/>
        </p:nvSpPr>
        <p:spPr>
          <a:xfrm>
            <a:off x="3436428" y="4942316"/>
            <a:ext cx="2209580" cy="583914"/>
          </a:xfrm>
          <a:prstGeom prst="roundRect">
            <a:avLst/>
          </a:prstGeom>
          <a:solidFill>
            <a:srgbClr val="1528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In building Cellular Opportunity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A3ADFE0-2313-F1CF-E7DF-F9530F1801F9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2950022" y="5234273"/>
            <a:ext cx="486406" cy="0"/>
          </a:xfrm>
          <a:prstGeom prst="line">
            <a:avLst/>
          </a:prstGeom>
          <a:ln w="158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0314697-0334-4C4E-296F-22601EA4AA69}"/>
              </a:ext>
            </a:extLst>
          </p:cNvPr>
          <p:cNvSpPr/>
          <p:nvPr/>
        </p:nvSpPr>
        <p:spPr>
          <a:xfrm>
            <a:off x="6180779" y="5049086"/>
            <a:ext cx="1191028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Reduced Power Consumption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C0CBAA1-DE27-726A-FFBF-65DE5FCF01F8}"/>
              </a:ext>
            </a:extLst>
          </p:cNvPr>
          <p:cNvSpPr/>
          <p:nvPr/>
        </p:nvSpPr>
        <p:spPr>
          <a:xfrm>
            <a:off x="7468477" y="5049086"/>
            <a:ext cx="739686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Time to Market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9E7F08F3-ED7B-DA3E-25D8-DF55238B3AAF}"/>
              </a:ext>
            </a:extLst>
          </p:cNvPr>
          <p:cNvSpPr/>
          <p:nvPr/>
        </p:nvSpPr>
        <p:spPr>
          <a:xfrm>
            <a:off x="10353555" y="5049086"/>
            <a:ext cx="590944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Cost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0DEDFE47-85B8-1E90-542F-DDA11F3BB9E5}"/>
              </a:ext>
            </a:extLst>
          </p:cNvPr>
          <p:cNvSpPr/>
          <p:nvPr/>
        </p:nvSpPr>
        <p:spPr>
          <a:xfrm rot="5400000">
            <a:off x="6626967" y="4764280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397FE412-B451-5E96-9B5E-E1CD47493AED}"/>
              </a:ext>
            </a:extLst>
          </p:cNvPr>
          <p:cNvSpPr/>
          <p:nvPr/>
        </p:nvSpPr>
        <p:spPr>
          <a:xfrm rot="5400000">
            <a:off x="7692352" y="4756303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DD3FF0C2-5CC7-4D1E-B409-E0E561DBB3DF}"/>
              </a:ext>
            </a:extLst>
          </p:cNvPr>
          <p:cNvSpPr/>
          <p:nvPr/>
        </p:nvSpPr>
        <p:spPr>
          <a:xfrm rot="5400000">
            <a:off x="8640488" y="4752486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2111D33-BA05-56B4-836C-0748CE7203FF}"/>
              </a:ext>
            </a:extLst>
          </p:cNvPr>
          <p:cNvSpPr/>
          <p:nvPr/>
        </p:nvSpPr>
        <p:spPr>
          <a:xfrm>
            <a:off x="6180778" y="4157865"/>
            <a:ext cx="4763721" cy="583914"/>
          </a:xfrm>
          <a:prstGeom prst="roundRect">
            <a:avLst/>
          </a:prstGeom>
          <a:solidFill>
            <a:srgbClr val="1528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Other Items we have to address</a:t>
            </a:r>
            <a:endParaRPr lang="en-GB" sz="1600" u="sng" dirty="0">
              <a:solidFill>
                <a:schemeClr val="bg1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489CA3EA-B0D6-4EE6-8BF8-D20928F3ED15}"/>
              </a:ext>
            </a:extLst>
          </p:cNvPr>
          <p:cNvSpPr/>
          <p:nvPr/>
        </p:nvSpPr>
        <p:spPr>
          <a:xfrm>
            <a:off x="2629694" y="1463216"/>
            <a:ext cx="1125071" cy="873081"/>
          </a:xfrm>
          <a:prstGeom prst="roundRect">
            <a:avLst>
              <a:gd name="adj" fmla="val 825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CE5C1EF-CDAF-3581-DB31-F013F9345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080" y="1518996"/>
            <a:ext cx="699817" cy="706886"/>
          </a:xfrm>
          <a:prstGeom prst="rect">
            <a:avLst/>
          </a:prstGeom>
        </p:spPr>
      </p:pic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40B9B69-676C-9BF1-611B-AD07C17097E8}"/>
              </a:ext>
            </a:extLst>
          </p:cNvPr>
          <p:cNvSpPr/>
          <p:nvPr/>
        </p:nvSpPr>
        <p:spPr>
          <a:xfrm>
            <a:off x="9358864" y="5041262"/>
            <a:ext cx="903824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Compliancy (JOTS)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6FEC8A7-29BD-81FC-AD32-FE1734804692}"/>
              </a:ext>
            </a:extLst>
          </p:cNvPr>
          <p:cNvSpPr/>
          <p:nvPr/>
        </p:nvSpPr>
        <p:spPr>
          <a:xfrm>
            <a:off x="10181134" y="6570620"/>
            <a:ext cx="196880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Small Cells World Summit 2023</a:t>
            </a:r>
          </a:p>
        </p:txBody>
      </p:sp>
      <p:pic>
        <p:nvPicPr>
          <p:cNvPr id="70" name="Picture 4">
            <a:extLst>
              <a:ext uri="{FF2B5EF4-FFF2-40B4-BE49-F238E27FC236}">
                <a16:creationId xmlns:a16="http://schemas.microsoft.com/office/drawing/2014/main" id="{C1418A5F-67E9-2EF7-BE4B-321DC21EF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439" y="805481"/>
            <a:ext cx="397591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821BAC4-F8E1-5328-D031-89B16670DBE9}"/>
              </a:ext>
            </a:extLst>
          </p:cNvPr>
          <p:cNvCxnSpPr>
            <a:cxnSpLocks/>
            <a:stCxn id="31" idx="2"/>
            <a:endCxn id="35" idx="0"/>
          </p:cNvCxnSpPr>
          <p:nvPr/>
        </p:nvCxnSpPr>
        <p:spPr>
          <a:xfrm flipH="1">
            <a:off x="1845232" y="4591549"/>
            <a:ext cx="2" cy="350767"/>
          </a:xfrm>
          <a:prstGeom prst="line">
            <a:avLst/>
          </a:prstGeom>
          <a:ln w="254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20DEF6D-061B-89D9-95B9-A561D47A06F3}"/>
              </a:ext>
            </a:extLst>
          </p:cNvPr>
          <p:cNvCxnSpPr>
            <a:cxnSpLocks/>
            <a:stCxn id="32" idx="2"/>
            <a:endCxn id="37" idx="0"/>
          </p:cNvCxnSpPr>
          <p:nvPr/>
        </p:nvCxnSpPr>
        <p:spPr>
          <a:xfrm flipH="1">
            <a:off x="4541218" y="4595470"/>
            <a:ext cx="2" cy="346846"/>
          </a:xfrm>
          <a:prstGeom prst="line">
            <a:avLst/>
          </a:prstGeom>
          <a:ln w="254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6DB47118-A046-C682-DD2F-90D07505586D}"/>
              </a:ext>
            </a:extLst>
          </p:cNvPr>
          <p:cNvSpPr/>
          <p:nvPr/>
        </p:nvSpPr>
        <p:spPr>
          <a:xfrm>
            <a:off x="8304333" y="5041262"/>
            <a:ext cx="963664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Deployment</a:t>
            </a:r>
          </a:p>
          <a:p>
            <a:pPr algn="ctr"/>
            <a:r>
              <a:rPr lang="en-GB" sz="1100" dirty="0">
                <a:solidFill>
                  <a:srgbClr val="112335"/>
                </a:solidFill>
              </a:rPr>
              <a:t>Complexity</a:t>
            </a:r>
          </a:p>
        </p:txBody>
      </p:sp>
      <p:sp>
        <p:nvSpPr>
          <p:cNvPr id="79" name="Arrow: Right 78">
            <a:extLst>
              <a:ext uri="{FF2B5EF4-FFF2-40B4-BE49-F238E27FC236}">
                <a16:creationId xmlns:a16="http://schemas.microsoft.com/office/drawing/2014/main" id="{D4BBEA97-A971-D931-A1D4-B93BBC91F60A}"/>
              </a:ext>
            </a:extLst>
          </p:cNvPr>
          <p:cNvSpPr/>
          <p:nvPr/>
        </p:nvSpPr>
        <p:spPr>
          <a:xfrm rot="5400000">
            <a:off x="10503350" y="4762393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36D0DBBF-1479-606B-61A7-C2B09C3F8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9957" y="5533458"/>
            <a:ext cx="205832" cy="199084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552F24FC-C6AC-14B8-42DF-7BEFDF6B0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5054" y="5541435"/>
            <a:ext cx="205950" cy="199084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26028363-2545-275B-DC9C-A433CE754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7800" y="5530841"/>
            <a:ext cx="205950" cy="199084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5DC5F3A5-93FA-3465-E7F4-9E877C1C1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3248" y="5536084"/>
            <a:ext cx="205832" cy="199084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FF636F9E-8FFD-46BF-53B4-E10A1F75C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6110" y="5541435"/>
            <a:ext cx="205832" cy="199084"/>
          </a:xfrm>
          <a:prstGeom prst="rect">
            <a:avLst/>
          </a:prstGeom>
        </p:spPr>
      </p:pic>
      <p:pic>
        <p:nvPicPr>
          <p:cNvPr id="4102" name="Picture 6" descr="Man brainstorming on business plan">
            <a:extLst>
              <a:ext uri="{FF2B5EF4-FFF2-40B4-BE49-F238E27FC236}">
                <a16:creationId xmlns:a16="http://schemas.microsoft.com/office/drawing/2014/main" id="{A2B1ED29-D321-384D-E0DE-CC5875FAAE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" t="4252" r="3660" b="4056"/>
          <a:stretch/>
        </p:blipFill>
        <p:spPr bwMode="auto">
          <a:xfrm>
            <a:off x="6873362" y="1979565"/>
            <a:ext cx="3200829" cy="220780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87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12871-F2D6-9C16-C4FB-B4D4955E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C4E41-C185-281F-6B18-A627ABD76E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Green credentials are a must – Lower power consumption</a:t>
            </a:r>
          </a:p>
        </p:txBody>
      </p:sp>
      <p:pic>
        <p:nvPicPr>
          <p:cNvPr id="20" name="Picture 2" descr="No alternative text description for this image">
            <a:extLst>
              <a:ext uri="{FF2B5EF4-FFF2-40B4-BE49-F238E27FC236}">
                <a16:creationId xmlns:a16="http://schemas.microsoft.com/office/drawing/2014/main" id="{46E1C20C-FA41-1347-51AA-FF9FE9678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773" y="1907723"/>
            <a:ext cx="2765137" cy="40930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660F9F1-131D-9976-E829-A896D15DE43F}"/>
              </a:ext>
            </a:extLst>
          </p:cNvPr>
          <p:cNvSpPr/>
          <p:nvPr/>
        </p:nvSpPr>
        <p:spPr>
          <a:xfrm>
            <a:off x="596152" y="1587629"/>
            <a:ext cx="2209580" cy="1616377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Calls upon the government to mandate the reporting of whole life carbon on non-domestic buildings from 2023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B5EAA4C-2B95-5736-0A4A-6010022EF3D8}"/>
              </a:ext>
            </a:extLst>
          </p:cNvPr>
          <p:cNvSpPr/>
          <p:nvPr/>
        </p:nvSpPr>
        <p:spPr>
          <a:xfrm>
            <a:off x="4857339" y="3611597"/>
            <a:ext cx="2209580" cy="940674"/>
          </a:xfrm>
          <a:prstGeom prst="roundRect">
            <a:avLst/>
          </a:prstGeom>
          <a:solidFill>
            <a:srgbClr val="15287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Introduce limits on upfront carbon emissions from 2027</a:t>
            </a:r>
          </a:p>
        </p:txBody>
      </p:sp>
      <p:pic>
        <p:nvPicPr>
          <p:cNvPr id="7170" name="Picture 2" descr="LONDON, UK - DECEMBER 19, 2014: Late office workers">
            <a:extLst>
              <a:ext uri="{FF2B5EF4-FFF2-40B4-BE49-F238E27FC236}">
                <a16:creationId xmlns:a16="http://schemas.microsoft.com/office/drawing/2014/main" id="{487F7EFA-A10E-7565-DA0F-360CCA34D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15" y="2058580"/>
            <a:ext cx="2632893" cy="142962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Light bulb on soil with house icon energy efficiency scale image on virtual screen, Concept of ecological and bio energetic house. Energy class.">
            <a:extLst>
              <a:ext uri="{FF2B5EF4-FFF2-40B4-BE49-F238E27FC236}">
                <a16:creationId xmlns:a16="http://schemas.microsoft.com/office/drawing/2014/main" id="{D5FD4C78-D2E9-C17C-50C3-E8C621554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443" y="3166841"/>
            <a:ext cx="2924233" cy="194948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D2DD3F-EABF-B1DC-333E-AA978CED9B72}"/>
              </a:ext>
            </a:extLst>
          </p:cNvPr>
          <p:cNvSpPr/>
          <p:nvPr/>
        </p:nvSpPr>
        <p:spPr>
          <a:xfrm>
            <a:off x="10181134" y="6570620"/>
            <a:ext cx="196880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Small Cells World Summit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73B146-D82B-5851-1CE4-7A474E18916E}"/>
              </a:ext>
            </a:extLst>
          </p:cNvPr>
          <p:cNvSpPr txBox="1"/>
          <p:nvPr/>
        </p:nvSpPr>
        <p:spPr>
          <a:xfrm>
            <a:off x="116542" y="6578315"/>
            <a:ext cx="23022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Sources: House of Lords November 2022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F2E6595-FB2D-F65E-32C0-29C2E6379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439" y="805481"/>
            <a:ext cx="397591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73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12871-F2D6-9C16-C4FB-B4D4955E6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Building Landlord Competitiveness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C4E41-C185-281F-6B18-A627ABD76E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Wiredscore</a:t>
            </a:r>
            <a:r>
              <a:rPr lang="en-GB" dirty="0"/>
              <a:t> marketing &amp; measurement of buildings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D2DD3F-EABF-B1DC-333E-AA978CED9B72}"/>
              </a:ext>
            </a:extLst>
          </p:cNvPr>
          <p:cNvSpPr/>
          <p:nvPr/>
        </p:nvSpPr>
        <p:spPr>
          <a:xfrm>
            <a:off x="10181134" y="6570620"/>
            <a:ext cx="196880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Small Cells World Summit 2023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DF2E6595-FB2D-F65E-32C0-29C2E6379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439" y="805481"/>
            <a:ext cx="397591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5ECF614-DFB1-4596-6100-19A341882102}"/>
              </a:ext>
            </a:extLst>
          </p:cNvPr>
          <p:cNvGrpSpPr/>
          <p:nvPr/>
        </p:nvGrpSpPr>
        <p:grpSpPr>
          <a:xfrm>
            <a:off x="5834686" y="3083136"/>
            <a:ext cx="4346448" cy="2695119"/>
            <a:chOff x="6441979" y="3382966"/>
            <a:chExt cx="4641832" cy="2878279"/>
          </a:xfrm>
        </p:grpSpPr>
        <p:graphicFrame>
          <p:nvGraphicFramePr>
            <p:cNvPr id="8" name="Chart 7">
              <a:extLst>
                <a:ext uri="{FF2B5EF4-FFF2-40B4-BE49-F238E27FC236}">
                  <a16:creationId xmlns:a16="http://schemas.microsoft.com/office/drawing/2014/main" id="{CD5EE50A-AAFE-C119-AAAE-60CDA2B8E9E9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86791642"/>
                </p:ext>
              </p:extLst>
            </p:nvPr>
          </p:nvGraphicFramePr>
          <p:xfrm>
            <a:off x="6511811" y="3518045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80A689-55CE-D376-3282-80E691D93D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669" r="25696"/>
            <a:stretch/>
          </p:blipFill>
          <p:spPr>
            <a:xfrm>
              <a:off x="7994683" y="4426988"/>
              <a:ext cx="893824" cy="82361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9D42A07-648A-EC4B-0047-B5021A94D0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2220"/>
            <a:stretch/>
          </p:blipFill>
          <p:spPr>
            <a:xfrm>
              <a:off x="8710800" y="4426988"/>
              <a:ext cx="770166" cy="8236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C4D8FE1-2F1E-37BD-7A29-077F94B838BB}"/>
                </a:ext>
              </a:extLst>
            </p:cNvPr>
            <p:cNvSpPr txBox="1"/>
            <p:nvPr/>
          </p:nvSpPr>
          <p:spPr>
            <a:xfrm>
              <a:off x="6441979" y="4838500"/>
              <a:ext cx="12890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latin typeface="Aktiv Grotesk" panose="020B0504020202020204"/>
                </a:rPr>
                <a:t>Mobile &amp; wireless Connectivity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8C80C3-051B-C123-6ABE-872172B6BC0A}"/>
                </a:ext>
              </a:extLst>
            </p:cNvPr>
            <p:cNvSpPr txBox="1"/>
            <p:nvPr/>
          </p:nvSpPr>
          <p:spPr>
            <a:xfrm>
              <a:off x="6977639" y="3737453"/>
              <a:ext cx="12890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Aktiv Grotesk" panose="020B0504020202020204"/>
                </a:rPr>
                <a:t>Access </a:t>
              </a:r>
            </a:p>
            <a:p>
              <a:pPr algn="ctr"/>
              <a:r>
                <a:rPr lang="en-GB" sz="1000" dirty="0">
                  <a:latin typeface="Aktiv Grotesk" panose="020B0504020202020204"/>
                </a:rPr>
                <a:t>readiness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050569-7678-B17C-D73C-D2C47D58F40F}"/>
                </a:ext>
              </a:extLst>
            </p:cNvPr>
            <p:cNvSpPr txBox="1"/>
            <p:nvPr/>
          </p:nvSpPr>
          <p:spPr>
            <a:xfrm>
              <a:off x="7802868" y="3382966"/>
              <a:ext cx="12890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Aktiv Grotesk" panose="020B0504020202020204"/>
                </a:rPr>
                <a:t>Electricity</a:t>
              </a:r>
            </a:p>
            <a:p>
              <a:pPr algn="ctr"/>
              <a:r>
                <a:rPr lang="en-GB" sz="1000" dirty="0">
                  <a:latin typeface="Aktiv Grotesk" panose="020B0504020202020204"/>
                </a:rPr>
                <a:t>resiliency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A73AA21-0676-26D3-8947-B7EABD8C6FF8}"/>
                </a:ext>
              </a:extLst>
            </p:cNvPr>
            <p:cNvSpPr txBox="1"/>
            <p:nvPr/>
          </p:nvSpPr>
          <p:spPr>
            <a:xfrm>
              <a:off x="9760499" y="5038555"/>
              <a:ext cx="12890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latin typeface="Aktiv Grotesk" panose="020B0504020202020204"/>
                </a:rPr>
                <a:t>Building </a:t>
              </a:r>
            </a:p>
            <a:p>
              <a:pPr algn="ctr"/>
              <a:r>
                <a:rPr lang="en-GB" sz="1000" dirty="0">
                  <a:latin typeface="Aktiv Grotesk" panose="020B0504020202020204"/>
                </a:rPr>
                <a:t>infrastructure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CEC05A9-A404-84A3-7356-5D677B2575B4}"/>
                </a:ext>
              </a:extLst>
            </p:cNvPr>
            <p:cNvCxnSpPr>
              <a:cxnSpLocks/>
            </p:cNvCxnSpPr>
            <p:nvPr/>
          </p:nvCxnSpPr>
          <p:spPr>
            <a:xfrm>
              <a:off x="8509856" y="3769616"/>
              <a:ext cx="21925" cy="97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311C2B7-C6E9-2745-38AE-76DBB6F0635D}"/>
                </a:ext>
              </a:extLst>
            </p:cNvPr>
            <p:cNvCxnSpPr>
              <a:cxnSpLocks/>
            </p:cNvCxnSpPr>
            <p:nvPr/>
          </p:nvCxnSpPr>
          <p:spPr>
            <a:xfrm>
              <a:off x="7908445" y="4061263"/>
              <a:ext cx="86238" cy="453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3483CCA-F786-6E62-510D-C4089DF8F8CA}"/>
                </a:ext>
              </a:extLst>
            </p:cNvPr>
            <p:cNvCxnSpPr>
              <a:cxnSpLocks/>
            </p:cNvCxnSpPr>
            <p:nvPr/>
          </p:nvCxnSpPr>
          <p:spPr>
            <a:xfrm>
              <a:off x="7530221" y="5080004"/>
              <a:ext cx="1839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9367779-C7FA-F0B5-6390-8B927853A752}"/>
                </a:ext>
              </a:extLst>
            </p:cNvPr>
            <p:cNvCxnSpPr>
              <a:cxnSpLocks/>
            </p:cNvCxnSpPr>
            <p:nvPr/>
          </p:nvCxnSpPr>
          <p:spPr>
            <a:xfrm>
              <a:off x="9869961" y="5222457"/>
              <a:ext cx="1839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29DC826-AFA3-4A8C-389F-B522870C1E5A}"/>
              </a:ext>
            </a:extLst>
          </p:cNvPr>
          <p:cNvSpPr/>
          <p:nvPr/>
        </p:nvSpPr>
        <p:spPr>
          <a:xfrm>
            <a:off x="1120119" y="1720050"/>
            <a:ext cx="8777172" cy="843187"/>
          </a:xfrm>
          <a:prstGeom prst="roundRect">
            <a:avLst/>
          </a:prstGeom>
          <a:noFill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112335"/>
                </a:solidFill>
              </a:rPr>
              <a:t>Multiple landlords now utilising marketing establishments – such as </a:t>
            </a:r>
            <a:r>
              <a:rPr lang="en-GB" sz="1400" dirty="0" err="1">
                <a:solidFill>
                  <a:srgbClr val="112335"/>
                </a:solidFill>
              </a:rPr>
              <a:t>Wiredscore</a:t>
            </a:r>
            <a:r>
              <a:rPr lang="en-GB" sz="1400" dirty="0">
                <a:solidFill>
                  <a:srgbClr val="112335"/>
                </a:solidFill>
              </a:rPr>
              <a:t>.</a:t>
            </a:r>
          </a:p>
          <a:p>
            <a:pPr algn="ctr"/>
            <a:r>
              <a:rPr lang="en-GB" sz="1400" dirty="0">
                <a:solidFill>
                  <a:srgbClr val="112335"/>
                </a:solidFill>
              </a:rPr>
              <a:t>Some are now being warned of a reduction in score due to lack of wireless connectivity</a:t>
            </a:r>
          </a:p>
        </p:txBody>
      </p:sp>
      <p:pic>
        <p:nvPicPr>
          <p:cNvPr id="9224" name="Picture 8">
            <a:extLst>
              <a:ext uri="{FF2B5EF4-FFF2-40B4-BE49-F238E27FC236}">
                <a16:creationId xmlns:a16="http://schemas.microsoft.com/office/drawing/2014/main" id="{EABE8301-04A3-4F97-7314-5CD5A8696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8" y="3083136"/>
            <a:ext cx="4048019" cy="270639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13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rapezoid 103">
            <a:extLst>
              <a:ext uri="{FF2B5EF4-FFF2-40B4-BE49-F238E27FC236}">
                <a16:creationId xmlns:a16="http://schemas.microsoft.com/office/drawing/2014/main" id="{720467A6-B2C9-AEAC-CCB4-25D3705A4892}"/>
              </a:ext>
            </a:extLst>
          </p:cNvPr>
          <p:cNvSpPr/>
          <p:nvPr/>
        </p:nvSpPr>
        <p:spPr>
          <a:xfrm>
            <a:off x="873191" y="3664134"/>
            <a:ext cx="810992" cy="1062371"/>
          </a:xfrm>
          <a:prstGeom prst="trapezoid">
            <a:avLst>
              <a:gd name="adj" fmla="val 12727"/>
            </a:avLst>
          </a:prstGeom>
          <a:gradFill>
            <a:gsLst>
              <a:gs pos="80000">
                <a:schemeClr val="accent1">
                  <a:lumMod val="5000"/>
                  <a:lumOff val="95000"/>
                </a:schemeClr>
              </a:gs>
              <a:gs pos="98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rapezoid 102">
            <a:extLst>
              <a:ext uri="{FF2B5EF4-FFF2-40B4-BE49-F238E27FC236}">
                <a16:creationId xmlns:a16="http://schemas.microsoft.com/office/drawing/2014/main" id="{B7C85E51-AFE2-BB24-3D27-0DED601FE23A}"/>
              </a:ext>
            </a:extLst>
          </p:cNvPr>
          <p:cNvSpPr/>
          <p:nvPr/>
        </p:nvSpPr>
        <p:spPr>
          <a:xfrm>
            <a:off x="2545219" y="3664134"/>
            <a:ext cx="810992" cy="1062371"/>
          </a:xfrm>
          <a:prstGeom prst="trapezoid">
            <a:avLst>
              <a:gd name="adj" fmla="val 12727"/>
            </a:avLst>
          </a:prstGeom>
          <a:gradFill>
            <a:gsLst>
              <a:gs pos="80000">
                <a:schemeClr val="accent1">
                  <a:lumMod val="5000"/>
                  <a:lumOff val="95000"/>
                </a:schemeClr>
              </a:gs>
              <a:gs pos="98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rapezoid 101">
            <a:extLst>
              <a:ext uri="{FF2B5EF4-FFF2-40B4-BE49-F238E27FC236}">
                <a16:creationId xmlns:a16="http://schemas.microsoft.com/office/drawing/2014/main" id="{C40AA4F7-84B4-11D6-7A02-7C046A51A965}"/>
              </a:ext>
            </a:extLst>
          </p:cNvPr>
          <p:cNvSpPr/>
          <p:nvPr/>
        </p:nvSpPr>
        <p:spPr>
          <a:xfrm>
            <a:off x="3933723" y="3664135"/>
            <a:ext cx="810992" cy="1062371"/>
          </a:xfrm>
          <a:prstGeom prst="trapezoid">
            <a:avLst>
              <a:gd name="adj" fmla="val 12727"/>
            </a:avLst>
          </a:prstGeom>
          <a:gradFill>
            <a:gsLst>
              <a:gs pos="80000">
                <a:schemeClr val="accent1">
                  <a:lumMod val="5000"/>
                  <a:lumOff val="95000"/>
                </a:schemeClr>
              </a:gs>
              <a:gs pos="98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rapezoid 100">
            <a:extLst>
              <a:ext uri="{FF2B5EF4-FFF2-40B4-BE49-F238E27FC236}">
                <a16:creationId xmlns:a16="http://schemas.microsoft.com/office/drawing/2014/main" id="{44E93456-EA9A-0B35-25A1-DF21DF2F2100}"/>
              </a:ext>
            </a:extLst>
          </p:cNvPr>
          <p:cNvSpPr/>
          <p:nvPr/>
        </p:nvSpPr>
        <p:spPr>
          <a:xfrm>
            <a:off x="5053077" y="3638781"/>
            <a:ext cx="810992" cy="1062371"/>
          </a:xfrm>
          <a:prstGeom prst="trapezoid">
            <a:avLst>
              <a:gd name="adj" fmla="val 12727"/>
            </a:avLst>
          </a:prstGeom>
          <a:gradFill>
            <a:gsLst>
              <a:gs pos="80000">
                <a:schemeClr val="accent1">
                  <a:lumMod val="5000"/>
                  <a:lumOff val="95000"/>
                </a:schemeClr>
              </a:gs>
              <a:gs pos="98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Arrow: Right 76">
            <a:extLst>
              <a:ext uri="{FF2B5EF4-FFF2-40B4-BE49-F238E27FC236}">
                <a16:creationId xmlns:a16="http://schemas.microsoft.com/office/drawing/2014/main" id="{04AC92F7-5311-26A2-7E97-F4DBB6DB2364}"/>
              </a:ext>
            </a:extLst>
          </p:cNvPr>
          <p:cNvSpPr/>
          <p:nvPr/>
        </p:nvSpPr>
        <p:spPr>
          <a:xfrm rot="5400000">
            <a:off x="6827354" y="1636595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47422E-3254-46D9-E6A9-C3D8DAB64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Ontix answer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6656020-631F-0CD0-6FF3-4C559A3B9A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907" y="717321"/>
            <a:ext cx="8961120" cy="342900"/>
          </a:xfrm>
        </p:spPr>
        <p:txBody>
          <a:bodyPr/>
          <a:lstStyle/>
          <a:p>
            <a:endParaRPr lang="en-GB" sz="1600" dirty="0">
              <a:latin typeface="Aktiv Grotesk" panose="020B0504020202020204" pitchFamily="34" charset="0"/>
              <a:ea typeface="Aktiv Grotesk" panose="020B0504020202020204" pitchFamily="34" charset="0"/>
              <a:cs typeface="Aktiv Grotesk" panose="020B0504020202020204" pitchFamily="34" charset="0"/>
            </a:endParaRPr>
          </a:p>
          <a:p>
            <a:endParaRPr lang="en-GB" sz="16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5309DD-322F-33D1-706D-C4FF7701F5C4}"/>
              </a:ext>
            </a:extLst>
          </p:cNvPr>
          <p:cNvSpPr/>
          <p:nvPr/>
        </p:nvSpPr>
        <p:spPr>
          <a:xfrm>
            <a:off x="591281" y="2874871"/>
            <a:ext cx="1426425" cy="7959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Average per Radio consumption </a:t>
            </a:r>
          </a:p>
          <a:p>
            <a:pPr algn="ctr"/>
            <a:r>
              <a:rPr lang="en-GB" sz="1200" b="1" dirty="0">
                <a:solidFill>
                  <a:srgbClr val="112335"/>
                </a:solidFill>
              </a:rPr>
              <a:t>30W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8F10F72-6ADF-77A6-54E3-094CF6D1479C}"/>
              </a:ext>
            </a:extLst>
          </p:cNvPr>
          <p:cNvSpPr/>
          <p:nvPr/>
        </p:nvSpPr>
        <p:spPr>
          <a:xfrm>
            <a:off x="5028430" y="2874871"/>
            <a:ext cx="903824" cy="789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Fully </a:t>
            </a:r>
            <a:r>
              <a:rPr lang="en-GB" sz="1100" dirty="0">
                <a:solidFill>
                  <a:srgbClr val="112335"/>
                </a:solidFill>
              </a:rPr>
              <a:t>compliant</a:t>
            </a:r>
            <a:endParaRPr lang="en-GB" sz="1200" u="sng" dirty="0">
              <a:solidFill>
                <a:srgbClr val="112335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8C01E73-3898-312B-0EDA-983EA19623E7}"/>
              </a:ext>
            </a:extLst>
          </p:cNvPr>
          <p:cNvSpPr/>
          <p:nvPr/>
        </p:nvSpPr>
        <p:spPr>
          <a:xfrm>
            <a:off x="6131001" y="2856273"/>
            <a:ext cx="1657646" cy="7959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Utilise the existing infrastructure as much as possible</a:t>
            </a:r>
            <a:endParaRPr lang="en-GB" sz="1200" u="sng" dirty="0">
              <a:solidFill>
                <a:srgbClr val="112335"/>
              </a:solidFill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C16DB95-28F8-91B5-629C-1A74D3B68658}"/>
              </a:ext>
            </a:extLst>
          </p:cNvPr>
          <p:cNvSpPr/>
          <p:nvPr/>
        </p:nvSpPr>
        <p:spPr>
          <a:xfrm>
            <a:off x="6131001" y="3861444"/>
            <a:ext cx="1657646" cy="452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Existing Internet Connection</a:t>
            </a:r>
            <a:endParaRPr lang="en-GB" sz="1200" u="sng" dirty="0">
              <a:solidFill>
                <a:srgbClr val="112335"/>
              </a:solidFill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0A3DC9C-D25A-322E-F50C-0FAA62E004F8}"/>
              </a:ext>
            </a:extLst>
          </p:cNvPr>
          <p:cNvSpPr/>
          <p:nvPr/>
        </p:nvSpPr>
        <p:spPr>
          <a:xfrm>
            <a:off x="6131001" y="4531760"/>
            <a:ext cx="1657646" cy="452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Existing Ethernet Switches</a:t>
            </a:r>
            <a:endParaRPr lang="en-GB" sz="1200" u="sng" dirty="0">
              <a:solidFill>
                <a:srgbClr val="112335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CB5E3D8-F6B4-D7F7-855B-C29822C566BF}"/>
              </a:ext>
            </a:extLst>
          </p:cNvPr>
          <p:cNvCxnSpPr>
            <a:cxnSpLocks/>
            <a:endCxn id="24" idx="0"/>
          </p:cNvCxnSpPr>
          <p:nvPr/>
        </p:nvCxnSpPr>
        <p:spPr>
          <a:xfrm flipH="1">
            <a:off x="1304494" y="2535356"/>
            <a:ext cx="2" cy="3395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0025E4-8D04-7EB0-093D-D6FD646DCE28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2962142" y="2535356"/>
            <a:ext cx="0" cy="3395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6611B0F-52D7-BABA-FC63-843464E08548}"/>
              </a:ext>
            </a:extLst>
          </p:cNvPr>
          <p:cNvCxnSpPr>
            <a:cxnSpLocks/>
            <a:stCxn id="75" idx="2"/>
            <a:endCxn id="28" idx="0"/>
          </p:cNvCxnSpPr>
          <p:nvPr/>
        </p:nvCxnSpPr>
        <p:spPr>
          <a:xfrm>
            <a:off x="5480342" y="2532462"/>
            <a:ext cx="0" cy="34240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7C430B9-E8E7-69C9-8069-74B975D08EEB}"/>
              </a:ext>
            </a:extLst>
          </p:cNvPr>
          <p:cNvCxnSpPr>
            <a:cxnSpLocks/>
            <a:endCxn id="29" idx="0"/>
          </p:cNvCxnSpPr>
          <p:nvPr/>
        </p:nvCxnSpPr>
        <p:spPr>
          <a:xfrm flipH="1">
            <a:off x="6959824" y="2510912"/>
            <a:ext cx="306" cy="34536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3E6B5CE-6C3B-5032-DE41-8D1456D06F27}"/>
              </a:ext>
            </a:extLst>
          </p:cNvPr>
          <p:cNvCxnSpPr>
            <a:cxnSpLocks/>
            <a:stCxn id="29" idx="2"/>
            <a:endCxn id="30" idx="0"/>
          </p:cNvCxnSpPr>
          <p:nvPr/>
        </p:nvCxnSpPr>
        <p:spPr>
          <a:xfrm>
            <a:off x="6959824" y="3652219"/>
            <a:ext cx="0" cy="20922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D748FF4-BB11-F963-7255-C65B34DDFF37}"/>
              </a:ext>
            </a:extLst>
          </p:cNvPr>
          <p:cNvCxnSpPr>
            <a:cxnSpLocks/>
            <a:stCxn id="30" idx="2"/>
            <a:endCxn id="31" idx="0"/>
          </p:cNvCxnSpPr>
          <p:nvPr/>
        </p:nvCxnSpPr>
        <p:spPr>
          <a:xfrm>
            <a:off x="6959824" y="4314159"/>
            <a:ext cx="0" cy="21760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DB5160A-7A6B-147F-B928-3D901FA8CC7D}"/>
              </a:ext>
            </a:extLst>
          </p:cNvPr>
          <p:cNvSpPr/>
          <p:nvPr/>
        </p:nvSpPr>
        <p:spPr>
          <a:xfrm>
            <a:off x="6131001" y="5288724"/>
            <a:ext cx="1657646" cy="45271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Simplified installation</a:t>
            </a:r>
            <a:endParaRPr lang="en-GB" sz="1200" u="sng" dirty="0">
              <a:solidFill>
                <a:srgbClr val="112335"/>
              </a:solidFill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3676527-8B50-E785-B3B4-E89452119D85}"/>
              </a:ext>
            </a:extLst>
          </p:cNvPr>
          <p:cNvCxnSpPr>
            <a:cxnSpLocks/>
            <a:stCxn id="31" idx="2"/>
            <a:endCxn id="50" idx="0"/>
          </p:cNvCxnSpPr>
          <p:nvPr/>
        </p:nvCxnSpPr>
        <p:spPr>
          <a:xfrm>
            <a:off x="6959824" y="4984475"/>
            <a:ext cx="0" cy="304249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ight Brace 55">
            <a:extLst>
              <a:ext uri="{FF2B5EF4-FFF2-40B4-BE49-F238E27FC236}">
                <a16:creationId xmlns:a16="http://schemas.microsoft.com/office/drawing/2014/main" id="{11A42DB3-1161-6A00-3781-37599131D596}"/>
              </a:ext>
            </a:extLst>
          </p:cNvPr>
          <p:cNvSpPr/>
          <p:nvPr/>
        </p:nvSpPr>
        <p:spPr>
          <a:xfrm>
            <a:off x="7788647" y="1345977"/>
            <a:ext cx="308843" cy="4180008"/>
          </a:xfrm>
          <a:prstGeom prst="rightBrace">
            <a:avLst/>
          </a:prstGeom>
          <a:ln w="12700">
            <a:solidFill>
              <a:srgbClr val="1123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198" name="Picture 6" descr="Carbon dioxide emissions, carbon footprint concept">
            <a:extLst>
              <a:ext uri="{FF2B5EF4-FFF2-40B4-BE49-F238E27FC236}">
                <a16:creationId xmlns:a16="http://schemas.microsoft.com/office/drawing/2014/main" id="{253F7740-21AD-94A1-6F41-D8473262A5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0" t="4913" r="10900" b="5099"/>
          <a:stretch/>
        </p:blipFill>
        <p:spPr bwMode="auto">
          <a:xfrm>
            <a:off x="610105" y="3841443"/>
            <a:ext cx="1388775" cy="135008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Integration of systems between applications and platforms">
            <a:extLst>
              <a:ext uri="{FF2B5EF4-FFF2-40B4-BE49-F238E27FC236}">
                <a16:creationId xmlns:a16="http://schemas.microsoft.com/office/drawing/2014/main" id="{5EF64376-5778-FAA7-1153-96F8CF7F4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787" y="2230487"/>
            <a:ext cx="3429000" cy="22860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366235D-B000-AEDB-0221-FC3B67C489E2}"/>
              </a:ext>
            </a:extLst>
          </p:cNvPr>
          <p:cNvSpPr txBox="1"/>
          <p:nvPr/>
        </p:nvSpPr>
        <p:spPr>
          <a:xfrm>
            <a:off x="8399170" y="4331820"/>
            <a:ext cx="262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O-RAN Based architecture</a:t>
            </a:r>
          </a:p>
        </p:txBody>
      </p:sp>
      <p:pic>
        <p:nvPicPr>
          <p:cNvPr id="8202" name="Picture 10" descr="blue check mark icon in a circle illustration">
            <a:extLst>
              <a:ext uri="{FF2B5EF4-FFF2-40B4-BE49-F238E27FC236}">
                <a16:creationId xmlns:a16="http://schemas.microsoft.com/office/drawing/2014/main" id="{FE4E2B6F-31A8-CD05-F33A-F533FF575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51" y="3376828"/>
            <a:ext cx="335204" cy="3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E9086751-12F7-3153-DFA0-6D5BB1C7B1F2}"/>
              </a:ext>
            </a:extLst>
          </p:cNvPr>
          <p:cNvSpPr/>
          <p:nvPr/>
        </p:nvSpPr>
        <p:spPr>
          <a:xfrm>
            <a:off x="10181134" y="6570620"/>
            <a:ext cx="1968808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Small Cells World Summit 2023</a:t>
            </a:r>
          </a:p>
        </p:txBody>
      </p:sp>
      <p:pic>
        <p:nvPicPr>
          <p:cNvPr id="63" name="Picture 4">
            <a:extLst>
              <a:ext uri="{FF2B5EF4-FFF2-40B4-BE49-F238E27FC236}">
                <a16:creationId xmlns:a16="http://schemas.microsoft.com/office/drawing/2014/main" id="{FD032AAB-83D2-C53C-020C-C7B09A9B5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439" y="805481"/>
            <a:ext cx="397591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10" descr="blue check mark icon in a circle illustration">
            <a:extLst>
              <a:ext uri="{FF2B5EF4-FFF2-40B4-BE49-F238E27FC236}">
                <a16:creationId xmlns:a16="http://schemas.microsoft.com/office/drawing/2014/main" id="{7AE26B95-5F86-AD4F-64ED-C32EA1BD5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455" y="3376828"/>
            <a:ext cx="335204" cy="3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0" descr="blue check mark icon in a circle illustration">
            <a:extLst>
              <a:ext uri="{FF2B5EF4-FFF2-40B4-BE49-F238E27FC236}">
                <a16:creationId xmlns:a16="http://schemas.microsoft.com/office/drawing/2014/main" id="{D8D6167C-3536-BD0E-C66A-87769185B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724" y="3366830"/>
            <a:ext cx="335204" cy="3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Arrow: Right 66">
            <a:extLst>
              <a:ext uri="{FF2B5EF4-FFF2-40B4-BE49-F238E27FC236}">
                <a16:creationId xmlns:a16="http://schemas.microsoft.com/office/drawing/2014/main" id="{62770DBB-DEB5-6469-1FC6-224681787EE0}"/>
              </a:ext>
            </a:extLst>
          </p:cNvPr>
          <p:cNvSpPr/>
          <p:nvPr/>
        </p:nvSpPr>
        <p:spPr>
          <a:xfrm rot="5400000">
            <a:off x="5344579" y="1649161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348C4335-97A0-051D-1824-0E47683A47F6}"/>
              </a:ext>
            </a:extLst>
          </p:cNvPr>
          <p:cNvSpPr/>
          <p:nvPr/>
        </p:nvSpPr>
        <p:spPr>
          <a:xfrm>
            <a:off x="591282" y="1945241"/>
            <a:ext cx="1426422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Reduced Power Consumption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36D635CA-B714-2C94-6779-30F93591B9AF}"/>
              </a:ext>
            </a:extLst>
          </p:cNvPr>
          <p:cNvSpPr/>
          <p:nvPr/>
        </p:nvSpPr>
        <p:spPr>
          <a:xfrm>
            <a:off x="2252684" y="1950435"/>
            <a:ext cx="1422350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Time to Market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83B20BE-9632-5436-891A-9B26E493E12E}"/>
              </a:ext>
            </a:extLst>
          </p:cNvPr>
          <p:cNvSpPr/>
          <p:nvPr/>
        </p:nvSpPr>
        <p:spPr>
          <a:xfrm>
            <a:off x="6131001" y="1933325"/>
            <a:ext cx="1657646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Cost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03577F42-A191-E0E1-D03A-0B26DCE79E78}"/>
              </a:ext>
            </a:extLst>
          </p:cNvPr>
          <p:cNvSpPr/>
          <p:nvPr/>
        </p:nvSpPr>
        <p:spPr>
          <a:xfrm rot="5400000">
            <a:off x="1037470" y="1660435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D87A2377-5C32-035F-2BD1-38B0A7B7D37E}"/>
              </a:ext>
            </a:extLst>
          </p:cNvPr>
          <p:cNvSpPr/>
          <p:nvPr/>
        </p:nvSpPr>
        <p:spPr>
          <a:xfrm rot="5400000">
            <a:off x="2818601" y="1648519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BC970ADE-420C-BEFC-3A4C-B744BC39049A}"/>
              </a:ext>
            </a:extLst>
          </p:cNvPr>
          <p:cNvSpPr/>
          <p:nvPr/>
        </p:nvSpPr>
        <p:spPr>
          <a:xfrm rot="5400000">
            <a:off x="4219189" y="1653835"/>
            <a:ext cx="291353" cy="278259"/>
          </a:xfrm>
          <a:prstGeom prst="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5304D9C8-5BD3-6CC8-179D-1FF237303C43}"/>
              </a:ext>
            </a:extLst>
          </p:cNvPr>
          <p:cNvSpPr/>
          <p:nvPr/>
        </p:nvSpPr>
        <p:spPr>
          <a:xfrm>
            <a:off x="591281" y="1054020"/>
            <a:ext cx="7204838" cy="583914"/>
          </a:xfrm>
          <a:prstGeom prst="roundRect">
            <a:avLst/>
          </a:prstGeom>
          <a:solidFill>
            <a:srgbClr val="1528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Ontix Solution to in building cellular (NHIB)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4404B38E-8446-FA54-6FF9-A5545D8D0D72}"/>
              </a:ext>
            </a:extLst>
          </p:cNvPr>
          <p:cNvSpPr/>
          <p:nvPr/>
        </p:nvSpPr>
        <p:spPr>
          <a:xfrm>
            <a:off x="5028430" y="1948548"/>
            <a:ext cx="903824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Compliancy (JOTS)</a:t>
            </a:r>
            <a:endParaRPr lang="en-GB" sz="1100" u="sng" dirty="0">
              <a:solidFill>
                <a:srgbClr val="112335"/>
              </a:solidFill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696CCD70-11DD-6CAC-826E-761F57F900DE}"/>
              </a:ext>
            </a:extLst>
          </p:cNvPr>
          <p:cNvSpPr/>
          <p:nvPr/>
        </p:nvSpPr>
        <p:spPr>
          <a:xfrm>
            <a:off x="3866759" y="1948299"/>
            <a:ext cx="963664" cy="5839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Deployment</a:t>
            </a:r>
          </a:p>
          <a:p>
            <a:pPr algn="ctr"/>
            <a:r>
              <a:rPr lang="en-GB" sz="1100" dirty="0">
                <a:solidFill>
                  <a:srgbClr val="112335"/>
                </a:solidFill>
              </a:rPr>
              <a:t>Complexity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DEF2CDB5-E648-8E92-B9AC-029AA0A53B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03540" y="2602648"/>
            <a:ext cx="205832" cy="199084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6B7168DB-B4C8-0318-AFFA-6C71391377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0757" y="2602648"/>
            <a:ext cx="205950" cy="199084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BA38E712-00C7-9961-75E6-BDF62903BE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344" y="2613322"/>
            <a:ext cx="205950" cy="199084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F1F32174-3839-B5BA-A4F7-F190AF389F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6908" y="2601406"/>
            <a:ext cx="205832" cy="199084"/>
          </a:xfrm>
          <a:prstGeom prst="rect">
            <a:avLst/>
          </a:prstGeom>
        </p:spPr>
      </p:pic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D9343CB7-233B-E75F-1A0F-F8C7BC24EEED}"/>
              </a:ext>
            </a:extLst>
          </p:cNvPr>
          <p:cNvSpPr/>
          <p:nvPr/>
        </p:nvSpPr>
        <p:spPr>
          <a:xfrm>
            <a:off x="3865855" y="2874871"/>
            <a:ext cx="964427" cy="789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rgbClr val="112335"/>
                </a:solidFill>
              </a:rPr>
              <a:t>Pre- provisioned</a:t>
            </a:r>
          </a:p>
          <a:p>
            <a:pPr algn="ctr"/>
            <a:r>
              <a:rPr lang="en-GB" sz="1100" dirty="0">
                <a:solidFill>
                  <a:srgbClr val="112335"/>
                </a:solidFill>
              </a:rPr>
              <a:t>Picocells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7D73911-EB8F-4131-05B8-3DA0F70DEA92}"/>
              </a:ext>
            </a:extLst>
          </p:cNvPr>
          <p:cNvCxnSpPr>
            <a:cxnSpLocks/>
            <a:stCxn id="76" idx="2"/>
            <a:endCxn id="86" idx="0"/>
          </p:cNvCxnSpPr>
          <p:nvPr/>
        </p:nvCxnSpPr>
        <p:spPr>
          <a:xfrm flipH="1">
            <a:off x="4348069" y="2532213"/>
            <a:ext cx="522" cy="34265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A89F0533-62BC-ACA4-8025-ED90E1BDCA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8519" y="2614643"/>
            <a:ext cx="205832" cy="199084"/>
          </a:xfrm>
          <a:prstGeom prst="rect">
            <a:avLst/>
          </a:prstGeom>
        </p:spPr>
      </p:pic>
      <p:pic>
        <p:nvPicPr>
          <p:cNvPr id="65" name="Picture 10" descr="blue check mark icon in a circle illustration">
            <a:extLst>
              <a:ext uri="{FF2B5EF4-FFF2-40B4-BE49-F238E27FC236}">
                <a16:creationId xmlns:a16="http://schemas.microsoft.com/office/drawing/2014/main" id="{639D46E1-A3ED-4237-79B6-BC2410C52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066" y="3376828"/>
            <a:ext cx="335204" cy="3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10" descr="blue check mark icon in a circle illustration">
            <a:extLst>
              <a:ext uri="{FF2B5EF4-FFF2-40B4-BE49-F238E27FC236}">
                <a16:creationId xmlns:a16="http://schemas.microsoft.com/office/drawing/2014/main" id="{510FD293-20E7-A31D-202C-E6FBADD73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637" y="3373487"/>
            <a:ext cx="335204" cy="3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Man looking at business plan at whiteboard">
            <a:extLst>
              <a:ext uri="{FF2B5EF4-FFF2-40B4-BE49-F238E27FC236}">
                <a16:creationId xmlns:a16="http://schemas.microsoft.com/office/drawing/2014/main" id="{57DA7812-C455-70F8-6C24-870EFF364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526" y="4091282"/>
            <a:ext cx="1439209" cy="95947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Joint Operators Technical Specification">
            <a:extLst>
              <a:ext uri="{FF2B5EF4-FFF2-40B4-BE49-F238E27FC236}">
                <a16:creationId xmlns:a16="http://schemas.microsoft.com/office/drawing/2014/main" id="{0B381ABC-F16A-4A4C-3F1D-1BE8174B9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531" y="4243390"/>
            <a:ext cx="936630" cy="54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double exposure of rows of coins and calendar with clock for business and finance background">
            <a:extLst>
              <a:ext uri="{FF2B5EF4-FFF2-40B4-BE49-F238E27FC236}">
                <a16:creationId xmlns:a16="http://schemas.microsoft.com/office/drawing/2014/main" id="{15EE0619-7230-E33A-885C-2D547B7D6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669" y="3954064"/>
            <a:ext cx="1657646" cy="110509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A07A7B6-F8D9-AD1A-21FB-138F69CB4558}"/>
              </a:ext>
            </a:extLst>
          </p:cNvPr>
          <p:cNvSpPr/>
          <p:nvPr/>
        </p:nvSpPr>
        <p:spPr>
          <a:xfrm>
            <a:off x="2248929" y="2874871"/>
            <a:ext cx="1426425" cy="79594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rgbClr val="112335"/>
                </a:solidFill>
              </a:rPr>
              <a:t>Utilise the existing infrastructure as much as possible</a:t>
            </a:r>
            <a:endParaRPr lang="en-GB" sz="1200" u="sng" dirty="0">
              <a:solidFill>
                <a:srgbClr val="112335"/>
              </a:solidFill>
            </a:endParaRPr>
          </a:p>
        </p:txBody>
      </p:sp>
      <p:pic>
        <p:nvPicPr>
          <p:cNvPr id="105" name="Picture 6" descr="Carbon dioxide emissions, carbon footprint concept">
            <a:extLst>
              <a:ext uri="{FF2B5EF4-FFF2-40B4-BE49-F238E27FC236}">
                <a16:creationId xmlns:a16="http://schemas.microsoft.com/office/drawing/2014/main" id="{5D815333-2972-A200-F7EA-FD3A17E79D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9" t="4913" r="12859" b="5099"/>
          <a:stretch/>
        </p:blipFill>
        <p:spPr bwMode="auto">
          <a:xfrm>
            <a:off x="6166120" y="3951913"/>
            <a:ext cx="288166" cy="29603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Carbon dioxide emissions, carbon footprint concept">
            <a:extLst>
              <a:ext uri="{FF2B5EF4-FFF2-40B4-BE49-F238E27FC236}">
                <a16:creationId xmlns:a16="http://schemas.microsoft.com/office/drawing/2014/main" id="{A45A299B-5FDC-6A39-C0D5-99E856CCE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9" t="4913" r="12859" b="5099"/>
          <a:stretch/>
        </p:blipFill>
        <p:spPr bwMode="auto">
          <a:xfrm>
            <a:off x="6172431" y="4610101"/>
            <a:ext cx="288166" cy="29603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6" descr="Carbon dioxide emissions, carbon footprint concept">
            <a:extLst>
              <a:ext uri="{FF2B5EF4-FFF2-40B4-BE49-F238E27FC236}">
                <a16:creationId xmlns:a16="http://schemas.microsoft.com/office/drawing/2014/main" id="{028E0C2F-0A55-4E3E-8602-CC44EEEA46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9" t="4913" r="12859" b="5099"/>
          <a:stretch/>
        </p:blipFill>
        <p:spPr bwMode="auto">
          <a:xfrm>
            <a:off x="6172431" y="3355741"/>
            <a:ext cx="288166" cy="29603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10" descr="blue check mark icon in a circle illustration">
            <a:extLst>
              <a:ext uri="{FF2B5EF4-FFF2-40B4-BE49-F238E27FC236}">
                <a16:creationId xmlns:a16="http://schemas.microsoft.com/office/drawing/2014/main" id="{8571C8F0-6C1F-A7EC-8C1A-955C9ECC2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194" y="3382649"/>
            <a:ext cx="335204" cy="33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699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ee Buses and Cars on Busy Road Stock Photo">
            <a:extLst>
              <a:ext uri="{FF2B5EF4-FFF2-40B4-BE49-F238E27FC236}">
                <a16:creationId xmlns:a16="http://schemas.microsoft.com/office/drawing/2014/main" id="{EE5A078F-B6F0-D496-53F1-A964DCA5D0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0" r="8732" b="14335"/>
          <a:stretch/>
        </p:blipFill>
        <p:spPr bwMode="auto">
          <a:xfrm>
            <a:off x="0" y="1151550"/>
            <a:ext cx="10431094" cy="55579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DBE1E53-EE8C-7043-E482-A0F537489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we are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44FD6E-C602-806C-AAB3-CA51F3872F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3907" y="717321"/>
            <a:ext cx="8961120" cy="342900"/>
          </a:xfrm>
        </p:spPr>
        <p:txBody>
          <a:bodyPr/>
          <a:lstStyle/>
          <a:p>
            <a:r>
              <a:rPr lang="en-GB" sz="1600" dirty="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rPr>
              <a:t>We build infrastructure to connect people and enhance communities</a:t>
            </a:r>
          </a:p>
          <a:p>
            <a:endParaRPr lang="en-GB" sz="16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E47FF4-B6AF-12CB-E384-BB1C8D6D958E}"/>
              </a:ext>
            </a:extLst>
          </p:cNvPr>
          <p:cNvGrpSpPr/>
          <p:nvPr/>
        </p:nvGrpSpPr>
        <p:grpSpPr>
          <a:xfrm>
            <a:off x="6728479" y="1881635"/>
            <a:ext cx="2191066" cy="1865944"/>
            <a:chOff x="6698144" y="1345311"/>
            <a:chExt cx="2191066" cy="186594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F9D0FC7-60C6-8F2C-50AE-927118F16A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6698144" y="1534854"/>
              <a:ext cx="2170878" cy="1676401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EEE0B4F-CCE9-34E4-FDB0-39D2ADADB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6815" y="1345311"/>
              <a:ext cx="377459" cy="44990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402BA2-78F8-D1D1-7ADA-F3640EBA2A32}"/>
                </a:ext>
              </a:extLst>
            </p:cNvPr>
            <p:cNvSpPr txBox="1"/>
            <p:nvPr/>
          </p:nvSpPr>
          <p:spPr>
            <a:xfrm>
              <a:off x="6718332" y="1737326"/>
              <a:ext cx="2170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Public </a:t>
              </a:r>
              <a:r>
                <a:rPr lang="en-GB" sz="1200" b="1" dirty="0" err="1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WiFi</a:t>
              </a:r>
              <a:endParaRPr lang="en-GB" sz="1200" b="1" dirty="0">
                <a:latin typeface="Aktiv Grotesk Trial" panose="020B0504020202020204" pitchFamily="34" charset="0"/>
                <a:ea typeface="Aktiv Grotesk Trial" panose="020B0504020202020204" pitchFamily="34" charset="0"/>
                <a:cs typeface="Aktiv Grotesk Trial" panose="020B05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E04AA5E-72E3-31BE-96E6-ACB6EC6268D7}"/>
                </a:ext>
              </a:extLst>
            </p:cNvPr>
            <p:cNvSpPr txBox="1"/>
            <p:nvPr/>
          </p:nvSpPr>
          <p:spPr>
            <a:xfrm>
              <a:off x="6804698" y="1971118"/>
              <a:ext cx="195321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rgbClr val="71717A"/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Enhancing communities by providing High Speed Public access </a:t>
              </a:r>
              <a:r>
                <a:rPr lang="en-GB" sz="900" dirty="0" err="1">
                  <a:solidFill>
                    <a:srgbClr val="71717A"/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WiFi</a:t>
              </a:r>
              <a:r>
                <a:rPr lang="en-GB" sz="900" dirty="0">
                  <a:solidFill>
                    <a:srgbClr val="71717A"/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 where connectivity is needed. This also lays the foundation of our footfall analytics and venue analysis platform.</a:t>
              </a:r>
              <a:endParaRPr lang="en-US" sz="900" dirty="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0A1C9C9-FD77-9928-8C62-23337D741435}"/>
              </a:ext>
            </a:extLst>
          </p:cNvPr>
          <p:cNvGrpSpPr/>
          <p:nvPr/>
        </p:nvGrpSpPr>
        <p:grpSpPr>
          <a:xfrm>
            <a:off x="420800" y="3965494"/>
            <a:ext cx="2170878" cy="1885707"/>
            <a:chOff x="390465" y="3429170"/>
            <a:chExt cx="2170878" cy="188570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756CB5F-3AEF-88F9-FEE9-1E5B21C265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390465" y="3638476"/>
              <a:ext cx="2170878" cy="1676401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7434C3E-CA82-D5DC-FAB2-FF96319044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3053" y="3429170"/>
              <a:ext cx="508760" cy="4499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02D1A1A-5774-3AA1-CCC2-463619E8A319}"/>
                </a:ext>
              </a:extLst>
            </p:cNvPr>
            <p:cNvSpPr txBox="1"/>
            <p:nvPr/>
          </p:nvSpPr>
          <p:spPr>
            <a:xfrm>
              <a:off x="390465" y="3893794"/>
              <a:ext cx="21698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Fixed Wireless Access (FWA)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992B246-DD5F-3EAE-88E6-5CCDB096B4DD}"/>
                </a:ext>
              </a:extLst>
            </p:cNvPr>
            <p:cNvSpPr txBox="1"/>
            <p:nvPr/>
          </p:nvSpPr>
          <p:spPr>
            <a:xfrm>
              <a:off x="450138" y="4216624"/>
              <a:ext cx="20649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>
                      <a:lumMod val="50000"/>
                    </a:schemeClr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Ultra-fast, gigabit broadband – no strings Ontix delivers ultra-fast gigabit broadband connectivity direct to homes and businesses – simply, cost-effectively, and wherever it is needed.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28BA3F4-600E-2389-8A7D-A793E31AC791}"/>
              </a:ext>
            </a:extLst>
          </p:cNvPr>
          <p:cNvGrpSpPr/>
          <p:nvPr/>
        </p:nvGrpSpPr>
        <p:grpSpPr>
          <a:xfrm>
            <a:off x="2866642" y="3965494"/>
            <a:ext cx="2191942" cy="1893209"/>
            <a:chOff x="2836307" y="3429170"/>
            <a:chExt cx="2191942" cy="189320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0B117FB-7A6A-5805-9840-476629597E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2836307" y="3645978"/>
              <a:ext cx="2170878" cy="1676401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40214F8-3922-8A6A-12E2-E465E1713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47864" y="3429170"/>
              <a:ext cx="501063" cy="4499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8585A91-A699-9901-93FB-BB306B19241C}"/>
                </a:ext>
              </a:extLst>
            </p:cNvPr>
            <p:cNvSpPr txBox="1"/>
            <p:nvPr/>
          </p:nvSpPr>
          <p:spPr>
            <a:xfrm>
              <a:off x="2857371" y="3893793"/>
              <a:ext cx="2170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Smart City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F6567B-A2BD-65FC-24E0-E9890476B290}"/>
                </a:ext>
              </a:extLst>
            </p:cNvPr>
            <p:cNvSpPr txBox="1"/>
            <p:nvPr/>
          </p:nvSpPr>
          <p:spPr>
            <a:xfrm>
              <a:off x="2934639" y="4216624"/>
              <a:ext cx="19910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>
                      <a:lumMod val="50000"/>
                    </a:schemeClr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An intelligent network of wirelessly connected objects Internet of Things (IOT) and Smart City initiatives have been hotly anticipated across the globe for the past.</a:t>
              </a:r>
              <a:endParaRPr lang="en-US" sz="900" dirty="0">
                <a:solidFill>
                  <a:schemeClr val="bg1">
                    <a:lumMod val="50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982C8DA-DA39-9E91-8321-E66569A877D7}"/>
              </a:ext>
            </a:extLst>
          </p:cNvPr>
          <p:cNvGrpSpPr/>
          <p:nvPr/>
        </p:nvGrpSpPr>
        <p:grpSpPr>
          <a:xfrm>
            <a:off x="7834106" y="3982236"/>
            <a:ext cx="2170878" cy="1865110"/>
            <a:chOff x="7803771" y="3445912"/>
            <a:chExt cx="2170878" cy="186511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53D2F3D-DC66-8CD2-606A-6C2D589613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7803771" y="3634621"/>
              <a:ext cx="2170878" cy="1676401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6E109C6-D9A1-BBC8-920F-2A6B2FA3A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38884" y="3445912"/>
              <a:ext cx="589396" cy="48227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3A47D87-57DC-FC7C-AD72-260208C1FBC4}"/>
                </a:ext>
              </a:extLst>
            </p:cNvPr>
            <p:cNvSpPr txBox="1"/>
            <p:nvPr/>
          </p:nvSpPr>
          <p:spPr>
            <a:xfrm>
              <a:off x="7887596" y="4154732"/>
              <a:ext cx="2011665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>
                      <a:lumMod val="50000"/>
                    </a:schemeClr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Dedicated and secure private networking Enterprise campuses, manufacturing plants, retail sites, transport operators and utilities are harnessing private LTE/5G networks to deliver dedicated and secure.</a:t>
              </a:r>
              <a:endParaRPr lang="en-GB" sz="900" b="1" dirty="0">
                <a:solidFill>
                  <a:schemeClr val="bg1">
                    <a:lumMod val="50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54F8CC-5A9E-6AFA-BB97-BB257A6847C9}"/>
                </a:ext>
              </a:extLst>
            </p:cNvPr>
            <p:cNvSpPr txBox="1"/>
            <p:nvPr/>
          </p:nvSpPr>
          <p:spPr>
            <a:xfrm>
              <a:off x="7803771" y="3884451"/>
              <a:ext cx="2170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Private Networks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A121149-F89F-B985-1F9C-FFEC7C824323}"/>
              </a:ext>
            </a:extLst>
          </p:cNvPr>
          <p:cNvGrpSpPr/>
          <p:nvPr/>
        </p:nvGrpSpPr>
        <p:grpSpPr>
          <a:xfrm>
            <a:off x="5351412" y="3943828"/>
            <a:ext cx="2197187" cy="1907373"/>
            <a:chOff x="5321077" y="3407504"/>
            <a:chExt cx="2197187" cy="190737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9EE7B31-F917-D8CB-D629-FCFCFAC2C2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5321077" y="3638476"/>
              <a:ext cx="2170878" cy="1676401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8BB2BED-CD97-2C69-8E4C-CA1B2DC15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25840" y="3407504"/>
              <a:ext cx="505280" cy="47694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D7686D-0509-709A-B69C-72ECE292065F}"/>
                </a:ext>
              </a:extLst>
            </p:cNvPr>
            <p:cNvSpPr txBox="1"/>
            <p:nvPr/>
          </p:nvSpPr>
          <p:spPr>
            <a:xfrm>
              <a:off x="5321077" y="3887994"/>
              <a:ext cx="21628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Footfall Analytics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5508ABC-9A85-ACF8-76D9-A71C50501AE9}"/>
                </a:ext>
              </a:extLst>
            </p:cNvPr>
            <p:cNvSpPr txBox="1"/>
            <p:nvPr/>
          </p:nvSpPr>
          <p:spPr>
            <a:xfrm>
              <a:off x="5419952" y="4216624"/>
              <a:ext cx="209831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rgbClr val="71717A"/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Better understanding of occupancy, movement, ingress and egress. Onsight is a real-time solution Ontix have developed in response to requirements for footfall and crowd insights.</a:t>
              </a:r>
              <a:endParaRPr lang="en-US" sz="900" dirty="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67F37B3-ABC8-7194-0C97-0C1DF09F0A51}"/>
              </a:ext>
            </a:extLst>
          </p:cNvPr>
          <p:cNvGrpSpPr/>
          <p:nvPr/>
        </p:nvGrpSpPr>
        <p:grpSpPr>
          <a:xfrm>
            <a:off x="1025560" y="1883044"/>
            <a:ext cx="2170879" cy="1863165"/>
            <a:chOff x="995225" y="1346720"/>
            <a:chExt cx="2170879" cy="186316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6865D20-8C3A-0ADE-1625-279B5372E8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995226" y="1533485"/>
              <a:ext cx="2170878" cy="1676400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F62B191-2283-7EFC-9C94-D658445A0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52691" y="1346720"/>
              <a:ext cx="287937" cy="4499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DC558E3-250E-11E3-75B5-FAD1F168F763}"/>
                </a:ext>
              </a:extLst>
            </p:cNvPr>
            <p:cNvSpPr txBox="1"/>
            <p:nvPr/>
          </p:nvSpPr>
          <p:spPr>
            <a:xfrm>
              <a:off x="995225" y="1767763"/>
              <a:ext cx="21708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Outdoor Mobile (IaaS)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163A39A-82B3-1070-763C-86FA1464C6E8}"/>
                </a:ext>
              </a:extLst>
            </p:cNvPr>
            <p:cNvSpPr txBox="1"/>
            <p:nvPr/>
          </p:nvSpPr>
          <p:spPr>
            <a:xfrm>
              <a:off x="1116452" y="2017493"/>
              <a:ext cx="19284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rgbClr val="71717A"/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Extending, offloading traffic and enhancing customer experience of mobile network operator networks utilising our extensive concession and shared access agreements for street furniture</a:t>
              </a:r>
              <a:endParaRPr lang="en-US" sz="900" dirty="0"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9B705E1-04AE-CBEB-500C-1B589EBE682E}"/>
              </a:ext>
            </a:extLst>
          </p:cNvPr>
          <p:cNvGrpSpPr/>
          <p:nvPr/>
        </p:nvGrpSpPr>
        <p:grpSpPr>
          <a:xfrm>
            <a:off x="3870561" y="1846227"/>
            <a:ext cx="2177337" cy="1901352"/>
            <a:chOff x="3840226" y="1309903"/>
            <a:chExt cx="2177337" cy="190135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243A8E1-97A2-1033-E35E-5721E38239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41" t="11111" r="16797" b="11389"/>
            <a:stretch/>
          </p:blipFill>
          <p:spPr>
            <a:xfrm>
              <a:off x="3846685" y="1534854"/>
              <a:ext cx="2170878" cy="1676401"/>
            </a:xfrm>
            <a:prstGeom prst="rect">
              <a:avLst/>
            </a:prstGeom>
            <a:effectLst>
              <a:outerShdw blurRad="38100" dist="12700" dir="2700000" algn="tl" rotWithShape="0">
                <a:prstClr val="black">
                  <a:alpha val="15000"/>
                </a:prstClr>
              </a:outerShdw>
            </a:effec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A8B7138-2319-9BC2-D008-8A66B9AF4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55356" y="1309903"/>
              <a:ext cx="445402" cy="44990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5C2035-25A3-71A5-D386-CFDC0772C56E}"/>
                </a:ext>
              </a:extLst>
            </p:cNvPr>
            <p:cNvSpPr txBox="1"/>
            <p:nvPr/>
          </p:nvSpPr>
          <p:spPr>
            <a:xfrm>
              <a:off x="3840226" y="1730391"/>
              <a:ext cx="21708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latin typeface="Aktiv Grotesk Trial" panose="020B0504020202020204" pitchFamily="34" charset="0"/>
                  <a:ea typeface="Aktiv Grotesk Trial" panose="020B0504020202020204" pitchFamily="34" charset="0"/>
                  <a:cs typeface="Aktiv Grotesk Trial" panose="020B0504020202020204" pitchFamily="34" charset="0"/>
                </a:rPr>
                <a:t>Indoor Mobile (NHIB)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6F80E2-DFF5-B51A-217B-56C42812BF75}"/>
                </a:ext>
              </a:extLst>
            </p:cNvPr>
            <p:cNvSpPr txBox="1"/>
            <p:nvPr/>
          </p:nvSpPr>
          <p:spPr>
            <a:xfrm>
              <a:off x="3961815" y="2076474"/>
              <a:ext cx="19406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rgbClr val="71717A"/>
                  </a:solidFill>
                  <a:latin typeface="Aktiv Grotesk" panose="020B0504020202020204" pitchFamily="34" charset="0"/>
                  <a:ea typeface="Aktiv Grotesk" panose="020B0504020202020204" pitchFamily="34" charset="0"/>
                  <a:cs typeface="Aktiv Grotesk" panose="020B0504020202020204" pitchFamily="34" charset="0"/>
                </a:rPr>
                <a:t>Open RAN (O-RAN) and Joint Operator Technical Standards (JOTS) compliant indoor cellular coverage utilising Pico Cells. </a:t>
              </a:r>
            </a:p>
          </p:txBody>
        </p:sp>
      </p:grpSp>
      <p:pic>
        <p:nvPicPr>
          <p:cNvPr id="36" name="Picture 4">
            <a:extLst>
              <a:ext uri="{FF2B5EF4-FFF2-40B4-BE49-F238E27FC236}">
                <a16:creationId xmlns:a16="http://schemas.microsoft.com/office/drawing/2014/main" id="{3EA90746-2F82-6B7E-C613-9FF01AF8B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4222" y="944413"/>
            <a:ext cx="480351" cy="41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>
            <a:extLst>
              <a:ext uri="{FF2B5EF4-FFF2-40B4-BE49-F238E27FC236}">
                <a16:creationId xmlns:a16="http://schemas.microsoft.com/office/drawing/2014/main" id="{1BF515DD-F5CE-29BD-8A44-8BD332294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4074" y="6016825"/>
            <a:ext cx="1400296" cy="37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642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940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38561</TotalTime>
  <Words>653</Words>
  <Application>Microsoft Office PowerPoint</Application>
  <PresentationFormat>Widescreen</PresentationFormat>
  <Paragraphs>106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Aktiv Grotesk</vt:lpstr>
      <vt:lpstr>Aktiv Grotesk Trial</vt:lpstr>
      <vt:lpstr>Arial</vt:lpstr>
      <vt:lpstr>Calibri</vt:lpstr>
      <vt:lpstr>Calibri Light</vt:lpstr>
      <vt:lpstr>Office Theme</vt:lpstr>
      <vt:lpstr>PowerPoint Presentation</vt:lpstr>
      <vt:lpstr>The Ever increasing growth of Mobile</vt:lpstr>
      <vt:lpstr>The enterprise environment today</vt:lpstr>
      <vt:lpstr>The Enterprise Environment Today</vt:lpstr>
      <vt:lpstr>Sustainability</vt:lpstr>
      <vt:lpstr>Building Landlord Competitiveness</vt:lpstr>
      <vt:lpstr>The Ontix answer</vt:lpstr>
      <vt:lpstr>Who we are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McKinnon</dc:creator>
  <cp:lastModifiedBy>Andy McKinnon</cp:lastModifiedBy>
  <cp:revision>91</cp:revision>
  <dcterms:created xsi:type="dcterms:W3CDTF">2022-10-27T08:04:11Z</dcterms:created>
  <dcterms:modified xsi:type="dcterms:W3CDTF">2023-05-17T12:29:55Z</dcterms:modified>
</cp:coreProperties>
</file>