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b" ContentType="application/vnd.ms-excel.sheet.binary.macroEnabled.12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5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6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  <p:sldMasterId id="2147483672" r:id="rId5"/>
    <p:sldMasterId id="2147483705" r:id="rId6"/>
    <p:sldMasterId id="2147483714" r:id="rId7"/>
  </p:sldMasterIdLst>
  <p:notesMasterIdLst>
    <p:notesMasterId r:id="rId17"/>
  </p:notesMasterIdLst>
  <p:handoutMasterIdLst>
    <p:handoutMasterId r:id="rId18"/>
  </p:handoutMasterIdLst>
  <p:sldIdLst>
    <p:sldId id="2147474317" r:id="rId8"/>
    <p:sldId id="2147375625" r:id="rId9"/>
    <p:sldId id="2147474318" r:id="rId10"/>
    <p:sldId id="2147375637" r:id="rId11"/>
    <p:sldId id="2147375634" r:id="rId12"/>
    <p:sldId id="2147375633" r:id="rId13"/>
    <p:sldId id="2147375717" r:id="rId14"/>
    <p:sldId id="2147474319" r:id="rId15"/>
    <p:sldId id="2145704849" r:id="rId16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AEFF808E-61BC-4A7E-95A0-99FF9419730F}">
          <p14:sldIdLst>
            <p14:sldId id="2147474317"/>
          </p14:sldIdLst>
        </p14:section>
        <p14:section name="The Status Quo" id="{D094D9F8-AFA1-41C0-B7AC-9BB7CB2C462C}">
          <p14:sldIdLst>
            <p14:sldId id="2147375625"/>
            <p14:sldId id="2147474318"/>
            <p14:sldId id="2147375637"/>
            <p14:sldId id="2147375634"/>
            <p14:sldId id="2147375633"/>
            <p14:sldId id="2147375717"/>
            <p14:sldId id="2147474319"/>
            <p14:sldId id="2145704849"/>
          </p14:sldIdLst>
        </p14:section>
        <p14:section name="Backup" id="{42A0B9C0-D280-4A71-B053-82AA6D05A1AA}">
          <p14:sldIdLst/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AAD8"/>
    <a:srgbClr val="738FB7"/>
    <a:srgbClr val="1D71B1"/>
    <a:srgbClr val="1E6FAE"/>
    <a:srgbClr val="76A8D8"/>
    <a:srgbClr val="899DBA"/>
    <a:srgbClr val="01619E"/>
    <a:srgbClr val="D58129"/>
    <a:srgbClr val="FFFFFF"/>
    <a:srgbClr val="2237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3B389C-85B5-46F8-B2F0-FB4B25C5DC6E}" v="123" dt="2024-11-17T17:08:10.2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57" autoAdjust="0"/>
  </p:normalViewPr>
  <p:slideViewPr>
    <p:cSldViewPr snapToGrid="0" showGuides="1">
      <p:cViewPr varScale="1">
        <p:scale>
          <a:sx n="103" d="100"/>
          <a:sy n="103" d="100"/>
        </p:scale>
        <p:origin x="876" y="96"/>
      </p:cViewPr>
      <p:guideLst>
        <p:guide pos="384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.xlsb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.xlsb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459546925566344E-2"/>
          <c:y val="9.7917589720868406E-2"/>
          <c:w val="0.87508090614886735"/>
          <c:h val="0.79751883030571558"/>
        </c:manualLayout>
      </c:layout>
      <c:scatterChart>
        <c:scatterStyle val="lineMarker"/>
        <c:varyColors val="0"/>
        <c:ser>
          <c:idx val="0"/>
          <c:order val="0"/>
          <c:spPr>
            <a:ln w="19050" cmpd="sng" algn="ctr">
              <a:solidFill>
                <a:schemeClr val="accent1"/>
              </a:solidFill>
              <a:prstDash val="solid"/>
            </a:ln>
          </c:spPr>
          <c:marker>
            <c:symbol val="none"/>
          </c:marker>
          <c:xVal>
            <c:numRef>
              <c:f>Sheet1!$A$1:$I$1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xVal>
          <c:yVal>
            <c:numRef>
              <c:f>Sheet1!$A$2:$I$2</c:f>
              <c:numCache>
                <c:formatCode>General</c:formatCode>
                <c:ptCount val="9"/>
                <c:pt idx="0">
                  <c:v>725</c:v>
                </c:pt>
                <c:pt idx="1">
                  <c:v>738</c:v>
                </c:pt>
                <c:pt idx="2">
                  <c:v>820</c:v>
                </c:pt>
                <c:pt idx="3">
                  <c:v>942</c:v>
                </c:pt>
                <c:pt idx="4">
                  <c:v>872</c:v>
                </c:pt>
                <c:pt idx="5">
                  <c:v>803</c:v>
                </c:pt>
                <c:pt idx="6">
                  <c:v>747</c:v>
                </c:pt>
                <c:pt idx="7">
                  <c:v>660</c:v>
                </c:pt>
                <c:pt idx="8">
                  <c:v>631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9FA-40F9-8B98-7F6F35682C48}"/>
            </c:ext>
          </c:extLst>
        </c:ser>
        <c:ser>
          <c:idx val="1"/>
          <c:order val="1"/>
          <c:spPr>
            <a:ln w="19050" cmpd="sng" algn="ctr">
              <a:solidFill>
                <a:schemeClr val="accent2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9FA-40F9-8B98-7F6F35682C48}"/>
                </c:ext>
              </c:extLst>
            </c:dLbl>
            <c:dLbl>
              <c:idx val="1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9FA-40F9-8B98-7F6F35682C48}"/>
                </c:ext>
              </c:extLst>
            </c:dLbl>
            <c:dLbl>
              <c:idx val="2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B9FA-40F9-8B98-7F6F35682C48}"/>
                </c:ext>
              </c:extLst>
            </c:dLbl>
            <c:dLbl>
              <c:idx val="3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B9FA-40F9-8B98-7F6F35682C48}"/>
                </c:ext>
              </c:extLst>
            </c:dLbl>
            <c:dLbl>
              <c:idx val="4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B9FA-40F9-8B98-7F6F35682C48}"/>
                </c:ext>
              </c:extLst>
            </c:dLbl>
            <c:dLbl>
              <c:idx val="5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B9FA-40F9-8B98-7F6F35682C4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Sheet1!$A$1:$I$1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xVal>
          <c:yVal>
            <c:numRef>
              <c:f>Sheet1!$A$3:$I$3</c:f>
              <c:numCache>
                <c:formatCode>General</c:formatCode>
                <c:ptCount val="9"/>
                <c:pt idx="0">
                  <c:v>236</c:v>
                </c:pt>
                <c:pt idx="1">
                  <c:v>284</c:v>
                </c:pt>
                <c:pt idx="2">
                  <c:v>355</c:v>
                </c:pt>
                <c:pt idx="3">
                  <c:v>451</c:v>
                </c:pt>
                <c:pt idx="4">
                  <c:v>531</c:v>
                </c:pt>
                <c:pt idx="5">
                  <c:v>603</c:v>
                </c:pt>
                <c:pt idx="6">
                  <c:v>624</c:v>
                </c:pt>
                <c:pt idx="7">
                  <c:v>609</c:v>
                </c:pt>
                <c:pt idx="8">
                  <c:v>582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B9FA-40F9-8B98-7F6F35682C48}"/>
            </c:ext>
          </c:extLst>
        </c:ser>
        <c:ser>
          <c:idx val="2"/>
          <c:order val="2"/>
          <c:spPr>
            <a:ln w="19050" cmpd="sng" algn="ctr">
              <a:solidFill>
                <a:schemeClr val="accent3"/>
              </a:solidFill>
              <a:prstDash val="solid"/>
            </a:ln>
          </c:spPr>
          <c:marker>
            <c:symbol val="none"/>
          </c:marker>
          <c:xVal>
            <c:numRef>
              <c:f>Sheet1!$A$1:$I$1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xVal>
          <c:yVal>
            <c:numRef>
              <c:f>Sheet1!$A$4:$I$4</c:f>
              <c:numCache>
                <c:formatCode>General</c:formatCode>
                <c:ptCount val="9"/>
                <c:pt idx="0">
                  <c:v>127</c:v>
                </c:pt>
                <c:pt idx="1">
                  <c:v>153</c:v>
                </c:pt>
                <c:pt idx="2">
                  <c:v>191</c:v>
                </c:pt>
                <c:pt idx="3">
                  <c:v>243</c:v>
                </c:pt>
                <c:pt idx="4">
                  <c:v>286</c:v>
                </c:pt>
                <c:pt idx="5">
                  <c:v>325</c:v>
                </c:pt>
                <c:pt idx="6">
                  <c:v>336</c:v>
                </c:pt>
                <c:pt idx="7">
                  <c:v>330</c:v>
                </c:pt>
                <c:pt idx="8">
                  <c:v>340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B9FA-40F9-8B98-7F6F35682C48}"/>
            </c:ext>
          </c:extLst>
        </c:ser>
        <c:ser>
          <c:idx val="3"/>
          <c:order val="3"/>
          <c:spPr>
            <a:ln w="19050" cmpd="sng" algn="ctr">
              <a:solidFill>
                <a:schemeClr val="accent4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B9FA-40F9-8B98-7F6F35682C48}"/>
                </c:ext>
              </c:extLst>
            </c:dLbl>
            <c:dLbl>
              <c:idx val="1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B9FA-40F9-8B98-7F6F35682C48}"/>
                </c:ext>
              </c:extLst>
            </c:dLbl>
            <c:dLbl>
              <c:idx val="2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B9FA-40F9-8B98-7F6F35682C48}"/>
                </c:ext>
              </c:extLst>
            </c:dLbl>
            <c:dLbl>
              <c:idx val="3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B9FA-40F9-8B98-7F6F35682C48}"/>
                </c:ext>
              </c:extLst>
            </c:dLbl>
            <c:dLbl>
              <c:idx val="4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B9FA-40F9-8B98-7F6F35682C48}"/>
                </c:ext>
              </c:extLst>
            </c:dLbl>
            <c:dLbl>
              <c:idx val="5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B9FA-40F9-8B98-7F6F35682C48}"/>
                </c:ext>
              </c:extLst>
            </c:dLbl>
            <c:dLbl>
              <c:idx val="6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B9FA-40F9-8B98-7F6F35682C48}"/>
                </c:ext>
              </c:extLst>
            </c:dLbl>
            <c:dLbl>
              <c:idx val="7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B9FA-40F9-8B98-7F6F35682C48}"/>
                </c:ext>
              </c:extLst>
            </c:dLbl>
            <c:dLbl>
              <c:idx val="8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B9FA-40F9-8B98-7F6F35682C4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Sheet1!$A$1:$I$1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xVal>
          <c:yVal>
            <c:numRef>
              <c:f>Sheet1!$A$5:$I$5</c:f>
              <c:numCache>
                <c:formatCode>General</c:formatCode>
                <c:ptCount val="9"/>
                <c:pt idx="0">
                  <c:v>159</c:v>
                </c:pt>
                <c:pt idx="1">
                  <c:v>176</c:v>
                </c:pt>
                <c:pt idx="2">
                  <c:v>234</c:v>
                </c:pt>
                <c:pt idx="3">
                  <c:v>327</c:v>
                </c:pt>
                <c:pt idx="4">
                  <c:v>360</c:v>
                </c:pt>
                <c:pt idx="5">
                  <c:v>355</c:v>
                </c:pt>
                <c:pt idx="6">
                  <c:v>272</c:v>
                </c:pt>
                <c:pt idx="7">
                  <c:v>234</c:v>
                </c:pt>
                <c:pt idx="8">
                  <c:v>170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2-B9FA-40F9-8B98-7F6F35682C48}"/>
            </c:ext>
          </c:extLst>
        </c:ser>
        <c:ser>
          <c:idx val="4"/>
          <c:order val="4"/>
          <c:spPr>
            <a:ln w="19050" cmpd="sng" algn="ctr">
              <a:solidFill>
                <a:schemeClr val="accent6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B9FA-40F9-8B98-7F6F35682C48}"/>
                </c:ext>
              </c:extLst>
            </c:dLbl>
            <c:dLbl>
              <c:idx val="1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B9FA-40F9-8B98-7F6F35682C48}"/>
                </c:ext>
              </c:extLst>
            </c:dLbl>
            <c:dLbl>
              <c:idx val="3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5-B9FA-40F9-8B98-7F6F35682C48}"/>
                </c:ext>
              </c:extLst>
            </c:dLbl>
            <c:dLbl>
              <c:idx val="4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B9FA-40F9-8B98-7F6F35682C48}"/>
                </c:ext>
              </c:extLst>
            </c:dLbl>
            <c:dLbl>
              <c:idx val="5"/>
              <c:layout>
                <c:manualLayout>
                  <c:x val="0"/>
                  <c:y val="-3.5002215330084185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kern="1200">
                      <a:solidFill>
                        <a:schemeClr val="tx1"/>
                      </a:solidFill>
                      <a:latin typeface="Teshrin AR+LT"/>
                      <a:ea typeface="Teshrin AR+LT"/>
                      <a:cs typeface="Teshrin AR+LT"/>
                      <a:sym typeface="Teshrin AR+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B9FA-40F9-8B98-7F6F35682C4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Sheet1!$A$1:$I$1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</c:numCache>
            </c:numRef>
          </c:xVal>
          <c:yVal>
            <c:numRef>
              <c:f>Sheet1!$A$6:$I$6</c:f>
              <c:numCache>
                <c:formatCode>General</c:formatCode>
                <c:ptCount val="9"/>
                <c:pt idx="0">
                  <c:v>755</c:v>
                </c:pt>
                <c:pt idx="1">
                  <c:v>772</c:v>
                </c:pt>
                <c:pt idx="2">
                  <c:v>859</c:v>
                </c:pt>
                <c:pt idx="3">
                  <c:v>991</c:v>
                </c:pt>
                <c:pt idx="4">
                  <c:v>981</c:v>
                </c:pt>
                <c:pt idx="5">
                  <c:v>874</c:v>
                </c:pt>
                <c:pt idx="6">
                  <c:v>646</c:v>
                </c:pt>
                <c:pt idx="7">
                  <c:v>609</c:v>
                </c:pt>
                <c:pt idx="8">
                  <c:v>582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8-B9FA-40F9-8B98-7F6F35682C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"/>
        <c:axId val="5"/>
      </c:scatterChart>
      <c:valAx>
        <c:axId val="4"/>
        <c:scaling>
          <c:orientation val="minMax"/>
          <c:max val="2028"/>
          <c:min val="2020"/>
        </c:scaling>
        <c:delete val="0"/>
        <c:axPos val="b"/>
        <c:majorGridlines>
          <c:spPr>
            <a:ln>
              <a:noFill/>
            </a:ln>
          </c:spPr>
        </c:majorGridlines>
        <c:numFmt formatCode="0;&quot;-&quot;0" sourceLinked="0"/>
        <c:majorTickMark val="out"/>
        <c:minorTickMark val="none"/>
        <c:tickLblPos val="nextTo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000" kern="1200">
                <a:solidFill>
                  <a:schemeClr val="tx1"/>
                </a:solidFill>
                <a:latin typeface="Teshrin AR+LT"/>
                <a:ea typeface="Teshrin AR+LT"/>
                <a:cs typeface="Teshrin AR+LT"/>
                <a:sym typeface="Teshrin AR+LT"/>
              </a:defRPr>
            </a:pPr>
            <a:endParaRPr lang="en-US"/>
          </a:p>
        </c:txPr>
        <c:crossAx val="5"/>
        <c:crosses val="min"/>
        <c:crossBetween val="midCat"/>
        <c:majorUnit val="1"/>
      </c:valAx>
      <c:valAx>
        <c:axId val="5"/>
        <c:scaling>
          <c:orientation val="minMax"/>
          <c:max val="991"/>
          <c:min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"/>
        <c:crosses val="min"/>
        <c:crossBetween val="midCat"/>
      </c:valAx>
    </c:plotArea>
    <c:plotVisOnly val="0"/>
    <c:dispBlanksAs val="gap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60921097189299E-2"/>
          <c:y val="2.7310924369747899E-2"/>
          <c:w val="0.96478157805621401"/>
          <c:h val="0.9453781512605041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</c:spPr>
          <c:invertIfNegative val="0"/>
          <c:val>
            <c:numRef>
              <c:f>Sheet1!$A$1:$F$1</c:f>
              <c:numCache>
                <c:formatCode>General</c:formatCode>
                <c:ptCount val="6"/>
                <c:pt idx="0">
                  <c:v>37.5</c:v>
                </c:pt>
                <c:pt idx="1">
                  <c:v>35.483870967741936</c:v>
                </c:pt>
                <c:pt idx="2">
                  <c:v>40.54054054054054</c:v>
                </c:pt>
                <c:pt idx="3">
                  <c:v>45</c:v>
                </c:pt>
                <c:pt idx="4">
                  <c:v>48.717948717948715</c:v>
                </c:pt>
                <c:pt idx="5">
                  <c:v>52.941176470588239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D8-4590-992F-FDF61C5BB0B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</c:spPr>
          <c:invertIfNegative val="0"/>
          <c:val>
            <c:numRef>
              <c:f>Sheet1!$A$2:$F$2</c:f>
              <c:numCache>
                <c:formatCode>General</c:formatCode>
                <c:ptCount val="6"/>
                <c:pt idx="0">
                  <c:v>62.5</c:v>
                </c:pt>
                <c:pt idx="1">
                  <c:v>64.516129032258064</c:v>
                </c:pt>
                <c:pt idx="2">
                  <c:v>59.459459459459453</c:v>
                </c:pt>
                <c:pt idx="3">
                  <c:v>55.000000000000007</c:v>
                </c:pt>
                <c:pt idx="4">
                  <c:v>51.282051282051277</c:v>
                </c:pt>
                <c:pt idx="5">
                  <c:v>47.058823529411761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D8-4590-992F-FDF61C5BB0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305896704"/>
        <c:axId val="1"/>
      </c:barChart>
      <c:catAx>
        <c:axId val="130589670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30589670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752082386793886E-3"/>
          <c:y val="5.0096339113680152E-2"/>
          <c:w val="0.98424958352264125"/>
          <c:h val="0.8998073217726396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7C7C7C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Sheet1!$A$1:$F$1</c:f>
              <c:numCache>
                <c:formatCode>General</c:formatCode>
                <c:ptCount val="6"/>
                <c:pt idx="0">
                  <c:v>1019.8851272772124</c:v>
                </c:pt>
                <c:pt idx="1">
                  <c:v>1410.2674885626752</c:v>
                </c:pt>
                <c:pt idx="2">
                  <c:v>1851.2865229979025</c:v>
                </c:pt>
                <c:pt idx="3">
                  <c:v>2329.1421120012933</c:v>
                </c:pt>
                <c:pt idx="4">
                  <c:v>2800.1040724167519</c:v>
                </c:pt>
                <c:pt idx="5">
                  <c:v>3258.8507578372937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E-46F2-BF21-89E513444D23}"/>
            </c:ext>
          </c:extLst>
        </c:ser>
        <c:ser>
          <c:idx val="1"/>
          <c:order val="1"/>
          <c:spPr>
            <a:solidFill>
              <a:srgbClr val="A4A4A4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Sheet1!$A$2:$F$2</c:f>
              <c:numCache>
                <c:formatCode>General</c:formatCode>
                <c:ptCount val="6"/>
                <c:pt idx="0">
                  <c:v>705.94763811507505</c:v>
                </c:pt>
                <c:pt idx="1">
                  <c:v>940.02697516796297</c:v>
                </c:pt>
                <c:pt idx="2">
                  <c:v>1181.9506162254511</c:v>
                </c:pt>
                <c:pt idx="3">
                  <c:v>1418.1938700637515</c:v>
                </c:pt>
                <c:pt idx="4">
                  <c:v>1626.1120438109042</c:v>
                </c:pt>
                <c:pt idx="5">
                  <c:v>1812.1676217652266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AE-46F2-BF21-89E513444D23}"/>
            </c:ext>
          </c:extLst>
        </c:ser>
        <c:ser>
          <c:idx val="2"/>
          <c:order val="2"/>
          <c:spPr>
            <a:solidFill>
              <a:srgbClr val="D0D0D0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Sheet1!$A$3:$F$3</c:f>
              <c:numCache>
                <c:formatCode>General</c:formatCode>
                <c:ptCount val="6"/>
                <c:pt idx="0">
                  <c:v>273.43161640915923</c:v>
                </c:pt>
                <c:pt idx="1">
                  <c:v>360.70165460988574</c:v>
                </c:pt>
                <c:pt idx="2">
                  <c:v>442.7137931674124</c:v>
                </c:pt>
                <c:pt idx="3">
                  <c:v>515.63971270802995</c:v>
                </c:pt>
                <c:pt idx="4">
                  <c:v>574.22511194496929</c:v>
                </c:pt>
                <c:pt idx="5">
                  <c:v>624.13858053570038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AE-46F2-BF21-89E513444D23}"/>
            </c:ext>
          </c:extLst>
        </c:ser>
        <c:ser>
          <c:idx val="3"/>
          <c:order val="3"/>
          <c:spPr>
            <a:solidFill>
              <a:srgbClr val="E6E6E6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Sheet1!$A$4:$F$4</c:f>
              <c:numCache>
                <c:formatCode>General</c:formatCode>
                <c:ptCount val="6"/>
                <c:pt idx="0">
                  <c:v>1251.9516863456956</c:v>
                </c:pt>
                <c:pt idx="1">
                  <c:v>1656.8220050781756</c:v>
                </c:pt>
                <c:pt idx="2">
                  <c:v>2057.380206617283</c:v>
                </c:pt>
                <c:pt idx="3">
                  <c:v>2435.7987112888031</c:v>
                </c:pt>
                <c:pt idx="4">
                  <c:v>2759.1911196749425</c:v>
                </c:pt>
                <c:pt idx="5">
                  <c:v>3043.9288010936516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AE-46F2-BF21-89E513444D23}"/>
            </c:ext>
          </c:extLst>
        </c:ser>
        <c:ser>
          <c:idx val="4"/>
          <c:order val="4"/>
          <c:spPr>
            <a:solidFill>
              <a:schemeClr val="accent6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Sheet1!$A$5:$F$5</c:f>
              <c:numCache>
                <c:formatCode>General</c:formatCode>
                <c:ptCount val="6"/>
                <c:pt idx="0">
                  <c:v>177.27126147993931</c:v>
                </c:pt>
                <c:pt idx="1">
                  <c:v>248.54868313594397</c:v>
                </c:pt>
                <c:pt idx="2">
                  <c:v>329.25201955734883</c:v>
                </c:pt>
                <c:pt idx="3">
                  <c:v>415.31441657868527</c:v>
                </c:pt>
                <c:pt idx="4">
                  <c:v>496.63176296758866</c:v>
                </c:pt>
                <c:pt idx="5">
                  <c:v>570.86626657632951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AE-46F2-BF21-89E513444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900070320"/>
        <c:axId val="1"/>
      </c:barChart>
      <c:catAx>
        <c:axId val="190007032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out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200" kern="1200">
                <a:latin typeface="Tahoma"/>
                <a:ea typeface="Tahoma"/>
                <a:cs typeface="Tahoma"/>
              </a:defRPr>
            </a:pPr>
            <a:endParaRPr lang="en-US"/>
          </a:p>
        </c:tx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9309.952027808201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900070320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81B20FD-A1F1-C541-B89B-95184F6FDC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90058A-1EDC-7646-A984-70A2571F50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18AE6-794C-D043-8A02-CAC903E8C9CE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69B3F9-488C-144B-B0A9-8DB311E5BD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13D68-1472-AD4A-B55D-680E66F28C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1CD6B-9D03-C844-97CF-5E7911463B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2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44D94-C2FC-7B4E-B36E-1801E436C655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41A19-49F0-FB42-B813-CBFB6AA27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8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BA77A-F2A6-52A2-9863-C9E84CCDD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22F272-5B92-BA82-37DB-8EAA46E97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2D433F-141E-1760-92C9-12AA84EABC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4559FB-D205-D2CC-1D51-C89ECC32CA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341A19-49F0-FB42-B813-CBFB6AA27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017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295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E7EC8-2CD4-437A-9EA9-3F4108C4A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6082C1-8546-982D-E1E9-A8C6A6A341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707E4D-E026-4CF6-0512-6A684F6FA5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7AF5AD1-AC41-9774-7E69-995D0D495A2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C90D32-F4C1-8C54-E875-6213EADEF7E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5CCFC-925D-786E-4B61-A8E4BBD2ECA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CF38E0-ECAB-B940-976C-6CFC65D4E0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085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342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640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845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C1228-6E00-0918-183E-DFD993646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4B409-8F9C-8D67-21B5-4473302293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DF1D04-E675-00B9-7A3C-0244FE84F5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9EA8DC01-C8D5-778D-BC25-E63415B7117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8084A-4238-18A4-6789-CB127AD1D15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D08900-2BF0-8DE0-82FE-BA8B395BC46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62EFA1-E4E1-579A-493B-7B0F3FB768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5792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53937-2157-7D09-7EF4-5C97A7C0D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ED76F1-54F2-8E95-FCDE-4DB43FFA4D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343D05-6EA4-246D-C513-FE5E7804FB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8B808384-70C0-E2DA-A2B8-E8FF9330535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9816FE-CF4E-E4A0-8C8F-988F77B69C4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BA3FF0-3387-47CF-B4FB-92A1E8394C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11/19/2024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2DABF8-9CCD-211A-2FB9-99CC0855718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C1829F-0EC9-39B6-7342-E929072075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4834F5-9DEF-844E-8DB8-F6A99DA8E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566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41A19-49F0-FB42-B813-CBFB6AA277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77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EEA3AC4-2C4E-B24C-B732-4F2F5FA3F7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75463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4EA2A8C-76A3-DE4C-BDEB-3AEF03A801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637A7B-B016-2245-B540-2C36F57800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0496" y="1455738"/>
            <a:ext cx="5018904" cy="2387600"/>
          </a:xfrm>
        </p:spPr>
        <p:txBody>
          <a:bodyPr anchor="b">
            <a:normAutofit/>
          </a:bodyPr>
          <a:lstStyle>
            <a:lvl1pPr algn="r">
              <a:lnSpc>
                <a:spcPct val="80000"/>
              </a:lnSpc>
              <a:defRPr sz="3200" b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3E435B1-4F40-CF46-AE00-507DE94A92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9725" y="3784600"/>
            <a:ext cx="5019675" cy="876300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In case of any subtitle, enter here.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5A76B2-8282-214B-8FDD-70CEEA094B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C23FCB-967E-5844-AECE-982909079BD3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773710-6DE4-C343-9F7D-9A657F6BDDBA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72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51BE10-D966-D245-A395-0055C499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FC0BEA-CD48-DD4B-BDCF-479E7C4E89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650E01D-D231-7A40-82D7-84C5101C4FC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6" y="1755338"/>
            <a:ext cx="104773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854D7C3-3669-0F4D-A94C-36A5938D8A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AB5B92-D95D-D34E-B057-AAEFD9582D5E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3A5A88AA-BEF0-234F-A40A-F205DA035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2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BD45CC-07B2-1F46-97EE-51BBE921A0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1053C0-9D2C-E143-95E8-E78A51E8EF52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5C61A47-600C-4C4D-8F7A-182BC52F8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7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3227"/>
            <a:ext cx="12192000" cy="1794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75054-4A6A-1D40-941A-33101292B1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303" y="6106676"/>
            <a:ext cx="717194" cy="7513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0CEE2E-6F57-3B44-AB57-1477F1305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980"/>
            <a:ext cx="698090" cy="5850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0FE127-74FC-C14F-AC2D-54296B33830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E8500C-8ED4-624C-8CDB-2EC7D0AE2552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99975-DB25-704F-B8F3-F83B57496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33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FBB5A-0ADB-8942-B694-FCE647093D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F5E15F-9D0F-4648-B41D-1637A6BC3D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76407" y="2662481"/>
            <a:ext cx="3085994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01.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A2EB15C-CDC5-3545-B965-4EDC65CF429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267201" y="2662481"/>
            <a:ext cx="2819400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02.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055412-B668-1C4C-946E-88AE6184D2A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026400" y="2662481"/>
            <a:ext cx="3327399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03.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BCDE78F-CFCE-EE42-9760-333496B1C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5CE5CA9-F987-1440-A893-3D96D6DF2DD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57303" y="1830341"/>
            <a:ext cx="3085995" cy="5969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In case of an introductory paragraph.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7DE538C-3CAC-D249-9F37-E13F5CB896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0C4B24-FF7B-7947-B540-167A2A2DC925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12D42219-13A3-764A-BA78-2760C58F1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16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20DFA02-D517-F741-AF87-130C75D08D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2FBB5A-0ADB-8942-B694-FCE647093D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F5E15F-9D0F-4648-B41D-1637A6BC3D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76407" y="2662481"/>
            <a:ext cx="3085994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01.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A2EB15C-CDC5-3545-B965-4EDC65CF429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267201" y="2662481"/>
            <a:ext cx="2819400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02.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055412-B668-1C4C-946E-88AE6184D2A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026400" y="2662481"/>
            <a:ext cx="3327399" cy="22270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</a:t>
            </a:r>
            <a:br>
              <a:rPr lang="en-US"/>
            </a:br>
            <a:r>
              <a:rPr lang="en-US"/>
              <a:t>Paragraph 03.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BCDE78F-CFCE-EE42-9760-333496B1C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5CE5CA9-F987-1440-A893-3D96D6DF2DD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57303" y="1830341"/>
            <a:ext cx="3085995" cy="5969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In case of an introductory paragraph.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21F5BDB-91DE-E241-B70F-EA6D912E81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80F4FB-1431-054F-9E97-EC6EB673F3CC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77F2D40A-F3F1-0741-AF30-4ACE4CAE46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784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792EA8-AA91-3F4E-842C-7F0F79360A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4D919E-5E7B-6045-9D14-0204F1E1A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D5A5D81-B0A6-DD4B-AF6B-D46F93CD0AB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6" y="1755338"/>
            <a:ext cx="104773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AB61172-FFE3-F943-8CA3-7C98201AED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94D58C-B676-E449-B489-C5704EE3A2FE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DE1E51B-D65C-7C46-918F-192631EA9DDB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54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B6E464-C9C6-B541-BE0C-0EBC8FB9C6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7" y="1719861"/>
            <a:ext cx="49274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A160E-0A43-8B40-9B3F-73837F1B05F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892800" y="1719861"/>
            <a:ext cx="5549900" cy="43513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B1BCF2-64D0-BE42-B1E2-E1C5C7D150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9E168F-2740-094F-94A3-EF27325B5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D39FE1-006D-AB4C-A007-E05E61DE6CB7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F53D7AF-117B-6743-9496-69F4B37F9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82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1F088F-91AB-5B49-91C9-0FBD28D520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B6E464-C9C6-B541-BE0C-0EBC8FB9C6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066" y="0"/>
            <a:ext cx="635001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7" y="1719861"/>
            <a:ext cx="49274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A160E-0A43-8B40-9B3F-73837F1B05F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892800" y="1719861"/>
            <a:ext cx="5549900" cy="43513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B1BCF2-64D0-BE42-B1E2-E1C5C7D150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67AC4E5-227F-E24B-AA72-E7BDF3C10C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B646399-2477-0C48-94A3-EFF95402DE50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5A8CCDEB-F02C-3248-A5C8-9589BEEB1AD1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496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D714A39-3E6E-F242-AD4E-D1DE20D038A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7302" y="1736677"/>
            <a:ext cx="625546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7BA3D7-C072-424F-B3CC-3D7B7BBE25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575BFF-0D08-4249-A2C8-86FA5AD699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8EA7F8A-CCD1-C64D-AEC0-613E6F8CAB79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C600B2-48F3-BF49-8A7C-9109171F4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3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BAB7B65-0058-BC4C-A943-18E1F4B822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7302" y="1774000"/>
            <a:ext cx="6255465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8E2A87-1B8E-B842-9238-E1089CBEB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2" y="682491"/>
            <a:ext cx="10585397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44231CC-585E-3248-81BB-FA37D857CD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9B09ECB-C1F8-A74D-99D4-AB4CD408F82E}"/>
              </a:ext>
            </a:extLst>
          </p:cNvPr>
          <p:cNvCxnSpPr/>
          <p:nvPr userDrawn="1"/>
        </p:nvCxnSpPr>
        <p:spPr>
          <a:xfrm>
            <a:off x="1173512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F62561D-6EE1-0C47-A2DB-6124A54F3BC6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33B61655-DC10-DB40-A47B-8F5BD2AFB9EB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47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597422-5789-F044-BC2B-2B6258C1B3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2D806D-CA95-7A42-A573-140E7E9F80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61200" y="1465263"/>
            <a:ext cx="3606800" cy="23876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C2070C-10ED-3B4E-8B6C-C788E1C349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D7F346-3D97-024F-9A3F-D5DA104F6877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BBA332-B42E-1444-AA0A-238BB40946E4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2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7C13FD6C-7663-8742-86BB-E30433102E4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53216" y="328518"/>
            <a:ext cx="11265818" cy="936000"/>
          </a:xfrm>
        </p:spPr>
        <p:txBody>
          <a:bodyPr vert="horz" wrap="square" lIns="0" tIns="0" rIns="0" bIns="0" numCol="1" anchor="t" anchorCtr="0">
            <a:normAutofit/>
          </a:bodyPr>
          <a:lstStyle>
            <a:lvl1pPr marL="533400" indent="-533400">
              <a:lnSpc>
                <a:spcPts val="28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►"/>
              <a:defRPr sz="2400" b="1" i="0">
                <a:solidFill>
                  <a:schemeClr val="accent1"/>
                </a:solidFill>
                <a:latin typeface="Avenir Next LT Pro" panose="020B0504020202020204" pitchFamily="34" charset="-18"/>
              </a:defRPr>
            </a:lvl1pPr>
          </a:lstStyle>
          <a:p>
            <a:pPr lvl="0"/>
            <a:r>
              <a:rPr lang="en-GB"/>
              <a:t>Page title, two column text label</a:t>
            </a:r>
            <a:endParaRPr lang="en-CZ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B4C2959-DC94-487A-8424-B86E9165D2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3715" y="6447374"/>
            <a:ext cx="2743200" cy="233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10">
                <a:solidFill>
                  <a:schemeClr val="accent1"/>
                </a:solidFill>
              </a:defRPr>
            </a:lvl1pPr>
          </a:lstStyle>
          <a:p>
            <a:fld id="{B3B49EC4-D3C2-41DB-8925-9871B613114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204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48753E-5D32-F848-A8D4-EDF6C94C36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71479D-E272-0547-9412-CEB3760A12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2D806D-CA95-7A42-A573-140E7E9F80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56300" y="1223963"/>
            <a:ext cx="3606800" cy="23876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122B87-67DD-544C-87FD-F72F9C3FCF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075DAE9-BC5B-6441-A20D-5906062826D8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B064AD6-9E28-3C4A-B937-FE238B79A454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0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A08851-16B8-2F47-B8E8-E83B309E5F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2D806D-CA95-7A42-A573-140E7E9F80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56300" y="1223963"/>
            <a:ext cx="3606800" cy="23876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32C77B-5D62-9B46-9E10-1B74341952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448B70-62D5-AE47-A650-CC2BD9973A6A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5789696-2382-A041-9869-C5BD15E1DDCB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985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78AF51-A6A7-044C-A50F-90DD56880F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9840" y="845964"/>
            <a:ext cx="1366215" cy="13523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8ABCD5-CB86-5641-89FE-09528BA1CF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552" y="2566606"/>
            <a:ext cx="1366215" cy="13523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716FBB-874B-3E47-8A6E-5FAECE6900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5" y="2566606"/>
            <a:ext cx="1366215" cy="13523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53C702-D0C3-9A41-A739-2DDAE4624D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089" y="2677514"/>
            <a:ext cx="1366215" cy="13523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E8866DF-AC01-CD44-87B1-9932C50645F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350" y="2566606"/>
            <a:ext cx="1366215" cy="13523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E388327-AEA4-DD48-9620-656EAAE8A68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877" y="845964"/>
            <a:ext cx="1366215" cy="13523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4E1C4A-93E9-9845-9E27-337E6BD519D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878" y="921769"/>
            <a:ext cx="1366215" cy="13523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61232F6-1B1B-0440-8D80-BE1117308D6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879" y="881233"/>
            <a:ext cx="1366215" cy="13523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6344F1B-F142-0E4E-8B9D-BB30B4C5ADE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4523" y="1047920"/>
            <a:ext cx="1366215" cy="13523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C37C2A-BBF3-0B41-91FC-0012E75243E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5616" y="2677514"/>
            <a:ext cx="1366215" cy="13523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B66114C-A40E-1843-97D7-88E37637A1D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442" y="709973"/>
            <a:ext cx="1727733" cy="171023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D17685C-E1CE-3440-83CB-F4F599A1064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259" y="665463"/>
            <a:ext cx="1862147" cy="1843290"/>
          </a:xfrm>
          <a:prstGeom prst="rect">
            <a:avLst/>
          </a:prstGeo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D65D5A50-71F7-194F-A41D-7CE8DD3E67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4813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A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4075C4B7-A22A-E045-8CDF-E4CF8EA20F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06291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B</a:t>
            </a:r>
          </a:p>
        </p:txBody>
      </p:sp>
      <p:sp>
        <p:nvSpPr>
          <p:cNvPr id="37" name="Text Placeholder 33">
            <a:extLst>
              <a:ext uri="{FF2B5EF4-FFF2-40B4-BE49-F238E27FC236}">
                <a16:creationId xmlns:a16="http://schemas.microsoft.com/office/drawing/2014/main" id="{8C6A48BF-A298-5642-8E28-933C5EB843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8874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C</a:t>
            </a:r>
          </a:p>
        </p:txBody>
      </p:sp>
      <p:sp>
        <p:nvSpPr>
          <p:cNvPr id="39" name="Text Placeholder 33">
            <a:extLst>
              <a:ext uri="{FF2B5EF4-FFF2-40B4-BE49-F238E27FC236}">
                <a16:creationId xmlns:a16="http://schemas.microsoft.com/office/drawing/2014/main" id="{B3D1DBA7-850F-3C48-A640-F7905C864D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9859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Engineer</a:t>
            </a:r>
            <a:br>
              <a:rPr lang="en-US"/>
            </a:br>
            <a:r>
              <a:rPr lang="en-US"/>
              <a:t>/technician</a:t>
            </a:r>
          </a:p>
        </p:txBody>
      </p:sp>
      <p:sp>
        <p:nvSpPr>
          <p:cNvPr id="40" name="Text Placeholder 33">
            <a:extLst>
              <a:ext uri="{FF2B5EF4-FFF2-40B4-BE49-F238E27FC236}">
                <a16:creationId xmlns:a16="http://schemas.microsoft.com/office/drawing/2014/main" id="{F174F083-BB1E-7143-880B-5C12DAD440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19882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D</a:t>
            </a:r>
          </a:p>
        </p:txBody>
      </p:sp>
      <p:sp>
        <p:nvSpPr>
          <p:cNvPr id="41" name="Text Placeholder 33">
            <a:extLst>
              <a:ext uri="{FF2B5EF4-FFF2-40B4-BE49-F238E27FC236}">
                <a16:creationId xmlns:a16="http://schemas.microsoft.com/office/drawing/2014/main" id="{1BEEE51E-8F21-DB43-9613-8FFD5C4DB4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17189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Tower operations</a:t>
            </a:r>
          </a:p>
        </p:txBody>
      </p:sp>
      <p:sp>
        <p:nvSpPr>
          <p:cNvPr id="42" name="Text Placeholder 33">
            <a:extLst>
              <a:ext uri="{FF2B5EF4-FFF2-40B4-BE49-F238E27FC236}">
                <a16:creationId xmlns:a16="http://schemas.microsoft.com/office/drawing/2014/main" id="{C0323058-2A5E-B74A-A85D-4C5AB885F4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18351" y="2233613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Router</a:t>
            </a:r>
          </a:p>
        </p:txBody>
      </p:sp>
      <p:sp>
        <p:nvSpPr>
          <p:cNvPr id="43" name="Text Placeholder 33">
            <a:extLst>
              <a:ext uri="{FF2B5EF4-FFF2-40B4-BE49-F238E27FC236}">
                <a16:creationId xmlns:a16="http://schemas.microsoft.com/office/drawing/2014/main" id="{45A9D300-9583-124C-BFA5-2153D94004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0861" y="3923516"/>
            <a:ext cx="1030127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Satellite dish</a:t>
            </a:r>
          </a:p>
        </p:txBody>
      </p:sp>
      <p:sp>
        <p:nvSpPr>
          <p:cNvPr id="44" name="Text Placeholder 33">
            <a:extLst>
              <a:ext uri="{FF2B5EF4-FFF2-40B4-BE49-F238E27FC236}">
                <a16:creationId xmlns:a16="http://schemas.microsoft.com/office/drawing/2014/main" id="{D09AF368-FA51-0C44-82A5-C6D71AD13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06291" y="3923516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Computer</a:t>
            </a:r>
          </a:p>
        </p:txBody>
      </p:sp>
      <p:sp>
        <p:nvSpPr>
          <p:cNvPr id="45" name="Text Placeholder 33">
            <a:extLst>
              <a:ext uri="{FF2B5EF4-FFF2-40B4-BE49-F238E27FC236}">
                <a16:creationId xmlns:a16="http://schemas.microsoft.com/office/drawing/2014/main" id="{4A4706A4-2477-8247-B4D0-AD10A06EA5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68874" y="3923516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Networks</a:t>
            </a:r>
          </a:p>
        </p:txBody>
      </p:sp>
      <p:sp>
        <p:nvSpPr>
          <p:cNvPr id="46" name="Text Placeholder 33">
            <a:extLst>
              <a:ext uri="{FF2B5EF4-FFF2-40B4-BE49-F238E27FC236}">
                <a16:creationId xmlns:a16="http://schemas.microsoft.com/office/drawing/2014/main" id="{6C25576E-0010-AF41-AFE2-509FD64B990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51676" y="3923516"/>
            <a:ext cx="937530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Smart device</a:t>
            </a:r>
          </a:p>
        </p:txBody>
      </p:sp>
      <p:sp>
        <p:nvSpPr>
          <p:cNvPr id="47" name="Text Placeholder 33">
            <a:extLst>
              <a:ext uri="{FF2B5EF4-FFF2-40B4-BE49-F238E27FC236}">
                <a16:creationId xmlns:a16="http://schemas.microsoft.com/office/drawing/2014/main" id="{4989CCE1-1744-B844-BBA3-116751E6E0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17189" y="3911942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Network wave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34C8E7E-A846-C944-A31B-F0B99616BE9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404" y="2566606"/>
            <a:ext cx="1366215" cy="1352379"/>
          </a:xfrm>
          <a:prstGeom prst="rect">
            <a:avLst/>
          </a:prstGeom>
        </p:spPr>
      </p:pic>
      <p:sp>
        <p:nvSpPr>
          <p:cNvPr id="49" name="Text Placeholder 33">
            <a:extLst>
              <a:ext uri="{FF2B5EF4-FFF2-40B4-BE49-F238E27FC236}">
                <a16:creationId xmlns:a16="http://schemas.microsoft.com/office/drawing/2014/main" id="{9C64D9D6-5F68-0648-98BF-6BC301C003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72369" y="3911942"/>
            <a:ext cx="1146175" cy="3333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User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345141D-E4E4-504D-8FDE-9827333686F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4924" y="6476270"/>
            <a:ext cx="345227" cy="32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42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3E6A68-7778-3445-AE40-5DCB35BBC2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247D73-91E6-6244-BBBA-50BC4DEC79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1080" y="3865563"/>
            <a:ext cx="2789841" cy="359196"/>
          </a:xfrm>
        </p:spPr>
        <p:txBody>
          <a:bodyPr>
            <a:normAutofit/>
          </a:bodyPr>
          <a:lstStyle>
            <a:lvl1pPr algn="ctr">
              <a:defRPr sz="1400" spc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497481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38DBE9D-0F36-BE47-9337-649828539E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1BDDCE-F373-1F49-9B85-1139B2BA5E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247D73-91E6-6244-BBBA-50BC4DEC79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01080" y="3865563"/>
            <a:ext cx="2789841" cy="359196"/>
          </a:xfrm>
        </p:spPr>
        <p:txBody>
          <a:bodyPr>
            <a:normAutofit/>
          </a:bodyPr>
          <a:lstStyle>
            <a:lvl1pPr algn="ctr">
              <a:defRPr sz="1400" spc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38302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25939B-0572-524F-A5B9-C49BF1A081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356D08-45BF-A746-8BEE-BBAD011BEC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49096" y="3038971"/>
            <a:ext cx="6316744" cy="83812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9E3BF-0014-F041-86CF-FD13B74D49C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49096" y="4079165"/>
            <a:ext cx="6316744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In case of any subtitle, </a:t>
            </a:r>
            <a:br>
              <a:rPr lang="en-US"/>
            </a:br>
            <a:r>
              <a:rPr lang="en-US"/>
              <a:t>this is your guy.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3D7DDC-A9B9-3347-BB42-7CAAA4F8D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0" y="6476270"/>
            <a:ext cx="345227" cy="32752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0E44562-C75E-6449-9F6F-24F5DC004C92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8111F48-BA4C-2648-B8D0-F70E27D1B459}"/>
              </a:ext>
            </a:extLst>
          </p:cNvPr>
          <p:cNvSpPr txBox="1">
            <a:spLocks/>
          </p:cNvSpPr>
          <p:nvPr userDrawn="1"/>
        </p:nvSpPr>
        <p:spPr>
          <a:xfrm>
            <a:off x="11250252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09026F0-3A56-5942-B71A-A7F3D8217B56}" type="slidenum">
              <a:rPr lang="en-US" smtClean="0">
                <a:solidFill>
                  <a:schemeClr val="bg2"/>
                </a:solidFill>
              </a:rPr>
              <a:pPr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69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A3CA9AD-9603-5D48-8BF1-A4EDA711A6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2409E2-A9DA-194F-89A5-F6316B2A21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303" y="682491"/>
            <a:ext cx="10515600" cy="9126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0000"/>
              </a:lnSpc>
              <a:defRPr sz="3200" b="0"/>
            </a:lvl1pPr>
          </a:lstStyle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A55EE-FFD6-884E-87D5-C1272EEA95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406" y="1755338"/>
            <a:ext cx="1047739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lang="en-US" sz="1200" b="0" i="0" kern="1200" dirty="0" smtClean="0"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This is for text purposes. It can go on for a while.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F3666ED-6C1C-C041-801D-D9F8096895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69981" y="6476271"/>
            <a:ext cx="345227" cy="32752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594477-9ADC-A84D-9652-CCCC661A5FB2}"/>
              </a:ext>
            </a:extLst>
          </p:cNvPr>
          <p:cNvCxnSpPr/>
          <p:nvPr userDrawn="1"/>
        </p:nvCxnSpPr>
        <p:spPr>
          <a:xfrm>
            <a:off x="11739999" y="6528390"/>
            <a:ext cx="0" cy="2392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D576762-D65E-684A-B861-18AD6F519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165" y="6465443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 i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9026F0-3A56-5942-B71A-A7F3D8217B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7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tags" Target="../tags/tag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4.xml"/><Relationship Id="rId20" Type="http://schemas.openxmlformats.org/officeDocument/2006/relationships/image" Target="../media/image21.emf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oleObject" Target="../embeddings/oleObject4.bin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EA688CB8-868E-954C-6316-0DD0F851CEB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330833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5" progId="TCLayout.ActiveDocument.1">
                  <p:embed/>
                </p:oleObj>
              </mc:Choice>
              <mc:Fallback>
                <p:oleObj name="think-cell Slide" r:id="rId4" imgW="592" imgH="59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A688CB8-868E-954C-6316-0DD0F851CE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7A2FFA-D18B-AE43-B9D9-4B12683A2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1257301"/>
            <a:ext cx="7277100" cy="101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C2256-19E8-854A-A8F2-8D744E197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9800" y="2273301"/>
            <a:ext cx="7277100" cy="3200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All text goes here.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75723-E36B-9900-FB2A-93261F1D77C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863AD2-01D9-4BF6-02D7-7FAC90A83BD8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337779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3643E126-F105-E294-6846-CF49F3831F9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238616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5" progId="TCLayout.ActiveDocument.1">
                  <p:embed/>
                </p:oleObj>
              </mc:Choice>
              <mc:Fallback>
                <p:oleObj name="think-cell Slide" r:id="rId6" imgW="592" imgH="59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643E126-F105-E294-6846-CF49F3831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2393C-CE90-5348-95A8-46E81C31D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63B45-DEF9-0A41-88F8-62F23F006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E903D0-8496-9A40-9066-5406809E3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43C87-2939-AB4B-87B2-693AC597AF6E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58A79-F512-F94F-9E56-7B6C36A1D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0EE2F-CB0B-CB42-A056-22AA9A53D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80577-021A-7941-A2A4-617F3E802F2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229E7F-D233-C48F-210F-E08971ACDDC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7FACF6-BBB9-EE89-D067-D199A68ECE7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398048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4" r:id="rId2"/>
    <p:sldLayoutId id="2147483699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1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1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E3C8BBE-9686-AE11-A7AA-6C6C6FFD2AB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19608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5" progId="TCLayout.ActiveDocument.1">
                  <p:embed/>
                </p:oleObj>
              </mc:Choice>
              <mc:Fallback>
                <p:oleObj name="think-cell Slide" r:id="rId4" imgW="592" imgH="59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E3C8BBE-9686-AE11-A7AA-6C6C6FFD2A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CFB2FE-02A6-6B4E-BEB1-2D6C4B2AF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EAF8-6D97-5241-B356-6271BDACC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9BF1F4-EAAA-FB0D-87AB-634F8D242F2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394942-AD2E-90F3-CC07-C4BFB72C07B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400571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6F178D3D-A4EC-44D5-8A71-7B9A2EB2DA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59" imgH="360" progId="TCLayout.ActiveDocument.1">
                  <p:embed/>
                </p:oleObj>
              </mc:Choice>
              <mc:Fallback>
                <p:oleObj name="think-cell Slide" r:id="rId19" imgW="359" imgH="36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6F178D3D-A4EC-44D5-8A71-7B9A2EB2D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8774A0DF-A8F0-4BB9-A383-59A674376156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3049B-C692-9B45-BD20-04CBC6805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471"/>
            <a:ext cx="10515600" cy="1164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TITLE HERE</a:t>
            </a:r>
            <a:br>
              <a:rPr lang="en-US"/>
            </a:br>
            <a:r>
              <a:rPr lang="en-US"/>
              <a:t>&amp; HERE TOO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406" y="150898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This is for text purposes. It can go on for a while.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85F07-C7B0-B74A-BD83-03B801B92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026F0-3A56-5942-B71A-A7F3D8217B5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AD4076-E193-B385-A197-9718D9DD6B1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547487" y="635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3F67BF-79E3-32EA-9FF7-01D8ED97569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47487" y="6642100"/>
            <a:ext cx="11255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Content is Public</a:t>
            </a:r>
          </a:p>
        </p:txBody>
      </p:sp>
    </p:spTree>
    <p:extLst>
      <p:ext uri="{BB962C8B-B14F-4D97-AF65-F5344CB8AC3E}">
        <p14:creationId xmlns:p14="http://schemas.microsoft.com/office/powerpoint/2010/main" val="1731096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8" r:id="rId3"/>
    <p:sldLayoutId id="2147483719" r:id="rId4"/>
    <p:sldLayoutId id="2147483720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oleObject" Target="../embeddings/oleObject6.bin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9.xml"/><Relationship Id="rId16" Type="http://schemas.openxmlformats.org/officeDocument/2006/relationships/slideLayout" Target="../slideLayouts/slideLayout12.xml"/><Relationship Id="rId20" Type="http://schemas.openxmlformats.org/officeDocument/2006/relationships/chart" Target="../charts/chart1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image" Target="../media/image1.emf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tags" Target="../tags/tag24.xml"/><Relationship Id="rId16" Type="http://schemas.openxmlformats.org/officeDocument/2006/relationships/image" Target="../media/image49.png"/><Relationship Id="rId1" Type="http://schemas.openxmlformats.org/officeDocument/2006/relationships/tags" Target="../tags/tag23.xml"/><Relationship Id="rId6" Type="http://schemas.openxmlformats.org/officeDocument/2006/relationships/image" Target="../media/image1.emf"/><Relationship Id="rId11" Type="http://schemas.openxmlformats.org/officeDocument/2006/relationships/image" Target="../media/image44.png"/><Relationship Id="rId5" Type="http://schemas.openxmlformats.org/officeDocument/2006/relationships/oleObject" Target="../embeddings/oleObject7.bin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26" Type="http://schemas.openxmlformats.org/officeDocument/2006/relationships/slideLayout" Target="../slideLayouts/slideLayout12.xml"/><Relationship Id="rId3" Type="http://schemas.openxmlformats.org/officeDocument/2006/relationships/tags" Target="../tags/tag27.xml"/><Relationship Id="rId21" Type="http://schemas.openxmlformats.org/officeDocument/2006/relationships/tags" Target="../tags/tag45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tags" Target="../tags/tag49.xml"/><Relationship Id="rId33" Type="http://schemas.openxmlformats.org/officeDocument/2006/relationships/image" Target="../media/image55.png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tags" Target="../tags/tag44.xml"/><Relationship Id="rId29" Type="http://schemas.openxmlformats.org/officeDocument/2006/relationships/image" Target="../media/image1.emf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tags" Target="../tags/tag48.xml"/><Relationship Id="rId32" Type="http://schemas.openxmlformats.org/officeDocument/2006/relationships/image" Target="../media/image54.png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tags" Target="../tags/tag47.xml"/><Relationship Id="rId28" Type="http://schemas.openxmlformats.org/officeDocument/2006/relationships/oleObject" Target="../embeddings/oleObject8.bin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31" Type="http://schemas.openxmlformats.org/officeDocument/2006/relationships/image" Target="../media/image53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tags" Target="../tags/tag46.xml"/><Relationship Id="rId27" Type="http://schemas.openxmlformats.org/officeDocument/2006/relationships/notesSlide" Target="../notesSlides/notesSlide4.xml"/><Relationship Id="rId30" Type="http://schemas.openxmlformats.org/officeDocument/2006/relationships/chart" Target="../charts/chart2.xml"/><Relationship Id="rId8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freshwavegroup.com/three-uk-partners-with-freshwave-on-the-operators-first-jots-neutral-host-in-building-mobile-deployments/" TargetMode="External"/><Relationship Id="rId13" Type="http://schemas.openxmlformats.org/officeDocument/2006/relationships/image" Target="../media/image59.jpg"/><Relationship Id="rId18" Type="http://schemas.openxmlformats.org/officeDocument/2006/relationships/image" Target="../media/image64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67.png"/><Relationship Id="rId7" Type="http://schemas.openxmlformats.org/officeDocument/2006/relationships/hyperlink" Target="https://insidetowers.com/neutral-host-model-creates-shared-infrastructure-opportunities/" TargetMode="External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tags" Target="../tags/tag51.xml"/><Relationship Id="rId16" Type="http://schemas.openxmlformats.org/officeDocument/2006/relationships/image" Target="../media/image62.jpg"/><Relationship Id="rId20" Type="http://schemas.openxmlformats.org/officeDocument/2006/relationships/image" Target="../media/image66.gif"/><Relationship Id="rId1" Type="http://schemas.openxmlformats.org/officeDocument/2006/relationships/tags" Target="../tags/tag50.xml"/><Relationship Id="rId6" Type="http://schemas.openxmlformats.org/officeDocument/2006/relationships/image" Target="../media/image1.emf"/><Relationship Id="rId11" Type="http://schemas.openxmlformats.org/officeDocument/2006/relationships/image" Target="../media/image57.png"/><Relationship Id="rId5" Type="http://schemas.openxmlformats.org/officeDocument/2006/relationships/oleObject" Target="../embeddings/oleObject9.bin"/><Relationship Id="rId15" Type="http://schemas.openxmlformats.org/officeDocument/2006/relationships/image" Target="../media/image61.png"/><Relationship Id="rId10" Type="http://schemas.openxmlformats.org/officeDocument/2006/relationships/image" Target="../media/image56.jpg"/><Relationship Id="rId19" Type="http://schemas.openxmlformats.org/officeDocument/2006/relationships/image" Target="../media/image65.png"/><Relationship Id="rId4" Type="http://schemas.openxmlformats.org/officeDocument/2006/relationships/notesSlide" Target="../notesSlides/notesSlide5.xml"/><Relationship Id="rId9" Type="http://schemas.openxmlformats.org/officeDocument/2006/relationships/hyperlink" Target="https://www.signify.com/global/innovation/brightsites" TargetMode="External"/><Relationship Id="rId14" Type="http://schemas.openxmlformats.org/officeDocument/2006/relationships/image" Target="../media/image60.png"/><Relationship Id="rId22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26" Type="http://schemas.openxmlformats.org/officeDocument/2006/relationships/image" Target="../media/image88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83.png"/><Relationship Id="rId34" Type="http://schemas.openxmlformats.org/officeDocument/2006/relationships/image" Target="../media/image96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5" Type="http://schemas.openxmlformats.org/officeDocument/2006/relationships/image" Target="../media/image87.png"/><Relationship Id="rId33" Type="http://schemas.openxmlformats.org/officeDocument/2006/relationships/image" Target="../media/image95.png"/><Relationship Id="rId2" Type="http://schemas.openxmlformats.org/officeDocument/2006/relationships/tags" Target="../tags/tag53.xml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29" Type="http://schemas.openxmlformats.org/officeDocument/2006/relationships/image" Target="../media/image91.png"/><Relationship Id="rId1" Type="http://schemas.openxmlformats.org/officeDocument/2006/relationships/tags" Target="../tags/tag52.xml"/><Relationship Id="rId6" Type="http://schemas.openxmlformats.org/officeDocument/2006/relationships/image" Target="../media/image1.emf"/><Relationship Id="rId11" Type="http://schemas.openxmlformats.org/officeDocument/2006/relationships/image" Target="../media/image73.png"/><Relationship Id="rId24" Type="http://schemas.openxmlformats.org/officeDocument/2006/relationships/image" Target="../media/image86.png"/><Relationship Id="rId32" Type="http://schemas.openxmlformats.org/officeDocument/2006/relationships/image" Target="../media/image94.png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77.png"/><Relationship Id="rId23" Type="http://schemas.openxmlformats.org/officeDocument/2006/relationships/image" Target="../media/image85.png"/><Relationship Id="rId28" Type="http://schemas.openxmlformats.org/officeDocument/2006/relationships/image" Target="../media/image90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31" Type="http://schemas.openxmlformats.org/officeDocument/2006/relationships/image" Target="../media/image9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1.jpeg"/><Relationship Id="rId14" Type="http://schemas.openxmlformats.org/officeDocument/2006/relationships/image" Target="../media/image76.jpeg"/><Relationship Id="rId22" Type="http://schemas.openxmlformats.org/officeDocument/2006/relationships/image" Target="../media/image84.png"/><Relationship Id="rId27" Type="http://schemas.openxmlformats.org/officeDocument/2006/relationships/image" Target="../media/image89.png"/><Relationship Id="rId30" Type="http://schemas.openxmlformats.org/officeDocument/2006/relationships/image" Target="../media/image92.jpeg"/><Relationship Id="rId35" Type="http://schemas.openxmlformats.org/officeDocument/2006/relationships/image" Target="../media/image97.png"/><Relationship Id="rId8" Type="http://schemas.openxmlformats.org/officeDocument/2006/relationships/image" Target="../media/image70.jpe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26" Type="http://schemas.openxmlformats.org/officeDocument/2006/relationships/tags" Target="../tags/tag79.xml"/><Relationship Id="rId39" Type="http://schemas.openxmlformats.org/officeDocument/2006/relationships/image" Target="../media/image1.emf"/><Relationship Id="rId21" Type="http://schemas.openxmlformats.org/officeDocument/2006/relationships/tags" Target="../tags/tag74.xml"/><Relationship Id="rId34" Type="http://schemas.openxmlformats.org/officeDocument/2006/relationships/tags" Target="../tags/tag87.xml"/><Relationship Id="rId42" Type="http://schemas.openxmlformats.org/officeDocument/2006/relationships/image" Target="../media/image95.png"/><Relationship Id="rId47" Type="http://schemas.openxmlformats.org/officeDocument/2006/relationships/image" Target="../media/image97.png"/><Relationship Id="rId50" Type="http://schemas.openxmlformats.org/officeDocument/2006/relationships/image" Target="../media/image103.png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9" Type="http://schemas.openxmlformats.org/officeDocument/2006/relationships/tags" Target="../tags/tag82.xml"/><Relationship Id="rId11" Type="http://schemas.openxmlformats.org/officeDocument/2006/relationships/tags" Target="../tags/tag64.xml"/><Relationship Id="rId24" Type="http://schemas.openxmlformats.org/officeDocument/2006/relationships/tags" Target="../tags/tag77.xml"/><Relationship Id="rId32" Type="http://schemas.openxmlformats.org/officeDocument/2006/relationships/tags" Target="../tags/tag85.xml"/><Relationship Id="rId37" Type="http://schemas.openxmlformats.org/officeDocument/2006/relationships/notesSlide" Target="../notesSlides/notesSlide7.xml"/><Relationship Id="rId40" Type="http://schemas.openxmlformats.org/officeDocument/2006/relationships/chart" Target="../charts/chart3.xml"/><Relationship Id="rId45" Type="http://schemas.openxmlformats.org/officeDocument/2006/relationships/image" Target="../media/image99.png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23" Type="http://schemas.openxmlformats.org/officeDocument/2006/relationships/tags" Target="../tags/tag76.xml"/><Relationship Id="rId28" Type="http://schemas.openxmlformats.org/officeDocument/2006/relationships/tags" Target="../tags/tag81.xml"/><Relationship Id="rId36" Type="http://schemas.openxmlformats.org/officeDocument/2006/relationships/slideLayout" Target="../slideLayouts/slideLayout12.xml"/><Relationship Id="rId49" Type="http://schemas.openxmlformats.org/officeDocument/2006/relationships/image" Target="../media/image102.png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31" Type="http://schemas.openxmlformats.org/officeDocument/2006/relationships/tags" Target="../tags/tag84.xml"/><Relationship Id="rId44" Type="http://schemas.openxmlformats.org/officeDocument/2006/relationships/image" Target="../media/image98.png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openxmlformats.org/officeDocument/2006/relationships/tags" Target="../tags/tag75.xml"/><Relationship Id="rId27" Type="http://schemas.openxmlformats.org/officeDocument/2006/relationships/tags" Target="../tags/tag80.xml"/><Relationship Id="rId30" Type="http://schemas.openxmlformats.org/officeDocument/2006/relationships/tags" Target="../tags/tag83.xml"/><Relationship Id="rId35" Type="http://schemas.openxmlformats.org/officeDocument/2006/relationships/tags" Target="../tags/tag88.xml"/><Relationship Id="rId43" Type="http://schemas.openxmlformats.org/officeDocument/2006/relationships/image" Target="../media/image96.png"/><Relationship Id="rId48" Type="http://schemas.openxmlformats.org/officeDocument/2006/relationships/image" Target="../media/image101.png"/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5" Type="http://schemas.openxmlformats.org/officeDocument/2006/relationships/tags" Target="../tags/tag78.xml"/><Relationship Id="rId33" Type="http://schemas.openxmlformats.org/officeDocument/2006/relationships/tags" Target="../tags/tag86.xml"/><Relationship Id="rId38" Type="http://schemas.openxmlformats.org/officeDocument/2006/relationships/oleObject" Target="../embeddings/oleObject11.bin"/><Relationship Id="rId46" Type="http://schemas.openxmlformats.org/officeDocument/2006/relationships/image" Target="../media/image100.png"/><Relationship Id="rId20" Type="http://schemas.openxmlformats.org/officeDocument/2006/relationships/tags" Target="../tags/tag73.xml"/><Relationship Id="rId41" Type="http://schemas.openxmlformats.org/officeDocument/2006/relationships/image" Target="../media/image94.png"/><Relationship Id="rId1" Type="http://schemas.openxmlformats.org/officeDocument/2006/relationships/tags" Target="../tags/tag54.xml"/><Relationship Id="rId6" Type="http://schemas.openxmlformats.org/officeDocument/2006/relationships/tags" Target="../tags/tag5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04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9289C-1F1B-B6E7-D3A7-12F890E16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66D42462-2519-C15D-684C-093E8C09C3F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88776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5" imgH="405" progId="TCLayout.ActiveDocument.1">
                  <p:embed/>
                </p:oleObj>
              </mc:Choice>
              <mc:Fallback>
                <p:oleObj name="think-cell Slide" r:id="rId4" imgW="405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D42462-2519-C15D-684C-093E8C09C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A3BE319A-3895-6CCD-5901-496ACAC32D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4512" y="83490"/>
            <a:ext cx="1442410" cy="447113"/>
          </a:xfrm>
          <a:prstGeom prst="rect">
            <a:avLst/>
          </a:prstGeom>
        </p:spPr>
      </p:pic>
      <p:sp>
        <p:nvSpPr>
          <p:cNvPr id="9" name="Title 5">
            <a:extLst>
              <a:ext uri="{FF2B5EF4-FFF2-40B4-BE49-F238E27FC236}">
                <a16:creationId xmlns:a16="http://schemas.microsoft.com/office/drawing/2014/main" id="{4C544EA9-1F1E-1BAA-EE02-4204B3124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94" y="2206616"/>
            <a:ext cx="9865126" cy="912612"/>
          </a:xfrm>
        </p:spPr>
        <p:txBody>
          <a:bodyPr vert="horz"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for Dense Outdoor &amp; Indoor</a:t>
            </a:r>
            <a:br>
              <a:rPr lang="en-US" sz="36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</a:br>
            <a:r>
              <a:rPr lang="en-US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Saudi Market Adaptation</a:t>
            </a: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lang="en-US" sz="2000" dirty="0">
                <a:solidFill>
                  <a:srgbClr val="FFFFFF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Abdulrahman Aleidi</a:t>
            </a:r>
            <a:r>
              <a:rPr lang="en-US" sz="2000" i="0" dirty="0">
                <a:solidFill>
                  <a:srgbClr val="FFFFFF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Lead Specialist, TAWAL</a:t>
            </a: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dirty="0">
                <a:solidFill>
                  <a:schemeClr val="accent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lang="en-GB" sz="20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19</a:t>
            </a:r>
            <a:r>
              <a:rPr lang="en-GB" sz="2000" baseline="300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th</a:t>
            </a:r>
            <a:r>
              <a:rPr lang="en-GB" sz="20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of November 2024</a:t>
            </a:r>
            <a:br>
              <a:rPr lang="en-GB" sz="2000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br>
              <a:rPr lang="en-GB" sz="2000" b="1" dirty="0">
                <a:solidFill>
                  <a:schemeClr val="bg2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endParaRPr lang="en-GB" sz="2000" dirty="0">
              <a:solidFill>
                <a:schemeClr val="bg2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302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9FF1C191-446B-42EE-A851-B229CB589F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13332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8" imgW="395" imgH="396" progId="TCLayout.ActiveDocument.1">
                  <p:embed/>
                </p:oleObj>
              </mc:Choice>
              <mc:Fallback>
                <p:oleObj name="think-cell Slide" r:id="rId18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9FF1C191-446B-42EE-A851-B229CB589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>
            <a:extLst>
              <a:ext uri="{FF2B5EF4-FFF2-40B4-BE49-F238E27FC236}">
                <a16:creationId xmlns:a16="http://schemas.microsoft.com/office/drawing/2014/main" id="{C20213F7-45C3-6032-9676-7869699DD3D7}"/>
              </a:ext>
            </a:extLst>
          </p:cNvPr>
          <p:cNvSpPr/>
          <p:nvPr/>
        </p:nvSpPr>
        <p:spPr>
          <a:xfrm>
            <a:off x="5437414" y="2967038"/>
            <a:ext cx="740364" cy="225266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Title 22">
            <a:extLst>
              <a:ext uri="{FF2B5EF4-FFF2-40B4-BE49-F238E27FC236}">
                <a16:creationId xmlns:a16="http://schemas.microsoft.com/office/drawing/2014/main" id="{03DF734C-BCF0-BF43-97A2-6F66D999B815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Small Cells market in the MENA region is experiencing limited growth and is expected to decline.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115FC071-02C0-4570-AEBE-B9761530CE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D54458AF-05FA-0E41-94AC-94685F767028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5A269BC2-F114-5B46-A44A-62B4027BC68E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572000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Detecon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Research, 2024,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Analysys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Mason, 2024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6F19413-2487-E931-90AA-B2D07CC4B890}"/>
              </a:ext>
            </a:extLst>
          </p:cNvPr>
          <p:cNvSpPr/>
          <p:nvPr/>
        </p:nvSpPr>
        <p:spPr>
          <a:xfrm>
            <a:off x="873240" y="159717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</a:t>
            </a:r>
            <a:r>
              <a:rPr lang="en-GB" sz="1200" b="1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ales by region, 2020–2028 (USD million )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AE8A82-3CEA-C9CD-DEF7-19173477D85D}"/>
              </a:ext>
            </a:extLst>
          </p:cNvPr>
          <p:cNvSpPr/>
          <p:nvPr/>
        </p:nvSpPr>
        <p:spPr>
          <a:xfrm>
            <a:off x="6430471" y="159717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adoption of Small Cells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D6909133-1A22-6D2F-6882-20D055C4D666}"/>
              </a:ext>
            </a:extLst>
          </p:cNvPr>
          <p:cNvSpPr txBox="1"/>
          <p:nvPr/>
        </p:nvSpPr>
        <p:spPr>
          <a:xfrm>
            <a:off x="6424465" y="1932198"/>
            <a:ext cx="488828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are experiencing slowed growth 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in many global markets. </a:t>
            </a:r>
          </a:p>
          <a:p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North America and China are forecasted to see a decline 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in CAGR, as they were early adopters’, and their capacity requirements are not expected to increase significantly.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Western Europe and Central Eastern Europe have yet to adopt </a:t>
            </a:r>
            <a:r>
              <a:rPr lang="en-GB" sz="1200" dirty="0" err="1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mmWave</a:t>
            </a:r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and Small Cells for dense areas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so their sales figures are yet to increase.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Middle East and North Africa region is expected to see moderate growth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from 2020 to 2028, with a forecasted decline in the second half (2024-2028) due to the current interest from MNOs.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75CB9E1B-4B23-B1B4-C435-894A78D0B0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1678683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Status Quo</a:t>
            </a:r>
          </a:p>
        </p:txBody>
      </p:sp>
      <p:graphicFrame>
        <p:nvGraphicFramePr>
          <p:cNvPr id="204" name="Chart 203">
            <a:extLst>
              <a:ext uri="{FF2B5EF4-FFF2-40B4-BE49-F238E27FC236}">
                <a16:creationId xmlns:a16="http://schemas.microsoft.com/office/drawing/2014/main" id="{0CA0A5DD-5E9A-A7BE-5D7D-7CF370FD3337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60509488"/>
              </p:ext>
            </p:extLst>
          </p:nvPr>
        </p:nvGraphicFramePr>
        <p:xfrm>
          <a:off x="715963" y="2184400"/>
          <a:ext cx="4905375" cy="358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cxnSp>
        <p:nvCxnSpPr>
          <p:cNvPr id="1063" name="Straight Connector 1062">
            <a:extLst>
              <a:ext uri="{FF2B5EF4-FFF2-40B4-BE49-F238E27FC236}">
                <a16:creationId xmlns:a16="http://schemas.microsoft.com/office/drawing/2014/main" id="{8937B5C6-EAD5-3C85-9406-17C4883490AA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4778375" y="3708400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4" name="Straight Connector 1063">
            <a:extLst>
              <a:ext uri="{FF2B5EF4-FFF2-40B4-BE49-F238E27FC236}">
                <a16:creationId xmlns:a16="http://schemas.microsoft.com/office/drawing/2014/main" id="{7091D816-F0A3-E334-F06C-6E9658BB5BDC}"/>
              </a:ext>
            </a:extLst>
          </p:cNvPr>
          <p:cNvCxnSpPr/>
          <p:nvPr>
            <p:custDataLst>
              <p:tags r:id="rId5"/>
            </p:custDataLst>
          </p:nvPr>
        </p:nvCxnSpPr>
        <p:spPr bwMode="auto">
          <a:xfrm>
            <a:off x="5314950" y="3794125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78B22274-F515-150B-C646-C724C175E92C}"/>
              </a:ext>
            </a:extLst>
          </p:cNvPr>
          <p:cNvCxnSpPr/>
          <p:nvPr>
            <p:custDataLst>
              <p:tags r:id="rId6"/>
            </p:custDataLst>
          </p:nvPr>
        </p:nvCxnSpPr>
        <p:spPr bwMode="auto">
          <a:xfrm>
            <a:off x="4778375" y="3708400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EB728A79-5CD1-2BCD-2E91-3D42E7EF5933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5314950" y="3794125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82D57941-271B-B02D-B01E-9068DF457AFC}"/>
              </a:ext>
            </a:extLst>
          </p:cNvPr>
          <p:cNvCxnSpPr/>
          <p:nvPr>
            <p:custDataLst>
              <p:tags r:id="rId8"/>
            </p:custDataLst>
          </p:nvPr>
        </p:nvCxnSpPr>
        <p:spPr bwMode="auto">
          <a:xfrm>
            <a:off x="1022350" y="5151438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6705172A-98EB-5BEC-F222-DD12EF7CC65B}"/>
              </a:ext>
            </a:extLst>
          </p:cNvPr>
          <p:cNvCxnSpPr/>
          <p:nvPr>
            <p:custDataLst>
              <p:tags r:id="rId9"/>
            </p:custDataLst>
          </p:nvPr>
        </p:nvCxnSpPr>
        <p:spPr bwMode="auto">
          <a:xfrm>
            <a:off x="4241800" y="4789488"/>
            <a:ext cx="0" cy="3810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059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970088" y="2770188"/>
            <a:ext cx="250825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078A8149-C8A2-4EA5-B1CB-F984B014A3E3}" type="datetime'''''''''''''''''''''''''''85''''''''9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859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 useBgFill="1">
        <p:nvSpPr>
          <p:cNvPr id="1060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4117975" y="3452813"/>
            <a:ext cx="249238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6779D090-2491-4789-8255-97B00C60140B}" type="datetime'6''''''''4''''''''''''''''''''''''6''''''''''''''''''''''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646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 useBgFill="1">
        <p:nvSpPr>
          <p:cNvPr id="1061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4651375" y="3571875"/>
            <a:ext cx="254000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F5D7B843-E085-4904-BDF7-CD6FAB9D950F}" type="datetime'6''''''''''''''''''''''0''''''''''''''''''9''''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609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 useBgFill="1">
        <p:nvSpPr>
          <p:cNvPr id="1062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5191125" y="3657600"/>
            <a:ext cx="249238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26890660-B3BF-43F7-A9CA-A34A6AB4A202}" type="datetime'''''''''''''''''''5''''''''''''''''''8''2''''''''''''''''''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582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 useBgFill="1">
        <p:nvSpPr>
          <p:cNvPr id="1086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4651375" y="3571876"/>
            <a:ext cx="254000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ED4590CA-EA6E-4349-A51A-AD06152F220F}" type="datetime'''6''''''''''''0''''''''''''''''9''''''''''''''''''''''''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609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 useBgFill="1">
        <p:nvSpPr>
          <p:cNvPr id="1087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5191125" y="3657601"/>
            <a:ext cx="249238" cy="136525"/>
          </a:xfrm>
          <a:prstGeom prst="rect">
            <a:avLst/>
          </a:prstGeom>
          <a:ln>
            <a:noFill/>
          </a:ln>
          <a:effectLst/>
        </p:spPr>
        <p:txBody>
          <a:bodyPr vert="horz" wrap="none" lIns="17463" tIns="0" rIns="17463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8B4A6F88-8B37-4123-91E5-B8B9EB0FA46D}" type="datetime'''''5''''''''''''''8''''''''''''''''''''''''''''''''2'''">
              <a:rPr lang="en-GB" altLang="en-US" sz="1000" smtClean="0"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582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37" name="Rounded Rectangle 19">
            <a:extLst>
              <a:ext uri="{FF2B5EF4-FFF2-40B4-BE49-F238E27FC236}">
                <a16:creationId xmlns:a16="http://schemas.microsoft.com/office/drawing/2014/main" id="{5D9072D6-9B3C-2390-E55D-0AF8323B2469}"/>
              </a:ext>
            </a:extLst>
          </p:cNvPr>
          <p:cNvSpPr/>
          <p:nvPr/>
        </p:nvSpPr>
        <p:spPr>
          <a:xfrm>
            <a:off x="5484023" y="3008368"/>
            <a:ext cx="650038" cy="14944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000" spc="2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CAGR</a:t>
            </a:r>
          </a:p>
        </p:txBody>
      </p:sp>
      <p:sp>
        <p:nvSpPr>
          <p:cNvPr id="1038" name="Rounded Rectangle 20">
            <a:extLst>
              <a:ext uri="{FF2B5EF4-FFF2-40B4-BE49-F238E27FC236}">
                <a16:creationId xmlns:a16="http://schemas.microsoft.com/office/drawing/2014/main" id="{20BA67EE-97EB-6E21-7C31-591EEF249B24}"/>
              </a:ext>
            </a:extLst>
          </p:cNvPr>
          <p:cNvSpPr/>
          <p:nvPr/>
        </p:nvSpPr>
        <p:spPr>
          <a:xfrm>
            <a:off x="5484023" y="3266314"/>
            <a:ext cx="650038" cy="297176"/>
          </a:xfrm>
          <a:prstGeom prst="roundRect">
            <a:avLst>
              <a:gd name="adj" fmla="val 50000"/>
            </a:avLst>
          </a:prstGeom>
          <a:solidFill>
            <a:srgbClr val="DC964D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-1.7%</a:t>
            </a:r>
          </a:p>
        </p:txBody>
      </p:sp>
      <p:sp>
        <p:nvSpPr>
          <p:cNvPr id="1042" name="Rounded Rectangle 24">
            <a:extLst>
              <a:ext uri="{FF2B5EF4-FFF2-40B4-BE49-F238E27FC236}">
                <a16:creationId xmlns:a16="http://schemas.microsoft.com/office/drawing/2014/main" id="{27AAEB3B-A8A5-401C-82EA-09E9CEB60207}"/>
              </a:ext>
            </a:extLst>
          </p:cNvPr>
          <p:cNvSpPr/>
          <p:nvPr/>
        </p:nvSpPr>
        <p:spPr>
          <a:xfrm>
            <a:off x="5484023" y="3935658"/>
            <a:ext cx="650038" cy="297176"/>
          </a:xfrm>
          <a:prstGeom prst="roundRect">
            <a:avLst>
              <a:gd name="adj" fmla="val 50000"/>
            </a:avLst>
          </a:prstGeom>
          <a:solidFill>
            <a:srgbClr val="0BA4B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WE</a:t>
            </a:r>
            <a:r>
              <a:rPr lang="en-GB" sz="900" spc="2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12%</a:t>
            </a:r>
          </a:p>
        </p:txBody>
      </p:sp>
      <p:sp>
        <p:nvSpPr>
          <p:cNvPr id="1043" name="Rounded Rectangle 25">
            <a:extLst>
              <a:ext uri="{FF2B5EF4-FFF2-40B4-BE49-F238E27FC236}">
                <a16:creationId xmlns:a16="http://schemas.microsoft.com/office/drawing/2014/main" id="{41EDBC63-ADDC-951C-B9A2-2EBB5A595B89}"/>
              </a:ext>
            </a:extLst>
          </p:cNvPr>
          <p:cNvSpPr/>
          <p:nvPr/>
        </p:nvSpPr>
        <p:spPr>
          <a:xfrm>
            <a:off x="5484023" y="4406912"/>
            <a:ext cx="650038" cy="297176"/>
          </a:xfrm>
          <a:prstGeom prst="roundRect">
            <a:avLst>
              <a:gd name="adj" fmla="val 50000"/>
            </a:avLst>
          </a:prstGeom>
          <a:solidFill>
            <a:srgbClr val="061F5F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CEE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13.1%</a:t>
            </a:r>
          </a:p>
        </p:txBody>
      </p:sp>
      <p:sp>
        <p:nvSpPr>
          <p:cNvPr id="1044" name="Rounded Rectangle 26">
            <a:extLst>
              <a:ext uri="{FF2B5EF4-FFF2-40B4-BE49-F238E27FC236}">
                <a16:creationId xmlns:a16="http://schemas.microsoft.com/office/drawing/2014/main" id="{DA2883F7-3AC2-0804-1630-D3E5A18901BA}"/>
              </a:ext>
            </a:extLst>
          </p:cNvPr>
          <p:cNvSpPr/>
          <p:nvPr/>
        </p:nvSpPr>
        <p:spPr>
          <a:xfrm>
            <a:off x="5484023" y="4861145"/>
            <a:ext cx="650038" cy="297176"/>
          </a:xfrm>
          <a:prstGeom prst="roundRect">
            <a:avLst>
              <a:gd name="adj" fmla="val 50000"/>
            </a:avLst>
          </a:prstGeom>
          <a:solidFill>
            <a:srgbClr val="2CB98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MENA  </a:t>
            </a:r>
            <a:r>
              <a:rPr lang="en-GB" sz="900" spc="20" dirty="0">
                <a:solidFill>
                  <a:srgbClr val="FFFFFF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0.9%</a:t>
            </a:r>
          </a:p>
        </p:txBody>
      </p:sp>
      <p:sp>
        <p:nvSpPr>
          <p:cNvPr id="1046" name="Rounded Rectangle 20">
            <a:extLst>
              <a:ext uri="{FF2B5EF4-FFF2-40B4-BE49-F238E27FC236}">
                <a16:creationId xmlns:a16="http://schemas.microsoft.com/office/drawing/2014/main" id="{B7606517-7897-C0C0-F7B4-88F0ED7D7002}"/>
              </a:ext>
            </a:extLst>
          </p:cNvPr>
          <p:cNvSpPr/>
          <p:nvPr/>
        </p:nvSpPr>
        <p:spPr>
          <a:xfrm>
            <a:off x="5484023" y="3603312"/>
            <a:ext cx="650038" cy="297176"/>
          </a:xfrm>
          <a:prstGeom prst="roundRect">
            <a:avLst>
              <a:gd name="adj" fmla="val 50000"/>
            </a:avLst>
          </a:prstGeom>
          <a:solidFill>
            <a:srgbClr val="F94D08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China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900" spc="20" dirty="0">
                <a:solidFill>
                  <a:srgbClr val="FFFFFF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-3.2%</a:t>
            </a:r>
          </a:p>
        </p:txBody>
      </p:sp>
    </p:spTree>
    <p:extLst>
      <p:ext uri="{BB962C8B-B14F-4D97-AF65-F5344CB8AC3E}">
        <p14:creationId xmlns:p14="http://schemas.microsoft.com/office/powerpoint/2010/main" val="3741961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23" grpId="0" animBg="1"/>
      <p:bldGraphic spid="204" grpId="0">
        <p:bldAsOne/>
      </p:bldGraphic>
      <p:bldP spid="1059" grpId="0" animBg="1"/>
      <p:bldP spid="1060" grpId="0" animBg="1"/>
      <p:bldP spid="1061" grpId="0" animBg="1"/>
      <p:bldP spid="1062" grpId="0" animBg="1"/>
      <p:bldP spid="1086" grpId="0" animBg="1"/>
      <p:bldP spid="1087" grpId="0" animBg="1"/>
      <p:bldP spid="1037" grpId="0" animBg="1"/>
      <p:bldP spid="1038" grpId="0" animBg="1"/>
      <p:bldP spid="1042" grpId="0" animBg="1"/>
      <p:bldP spid="1043" grpId="0" animBg="1"/>
      <p:bldP spid="1044" grpId="0" animBg="1"/>
      <p:bldP spid="10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0919F-C466-60A2-701D-850F1356E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3030034C-216D-2690-B85D-070CBAE37A4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3030034C-216D-2690-B85D-070CBAE37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itle 22">
            <a:extLst>
              <a:ext uri="{FF2B5EF4-FFF2-40B4-BE49-F238E27FC236}">
                <a16:creationId xmlns:a16="http://schemas.microsoft.com/office/drawing/2014/main" id="{5479E47C-7C1A-23B5-D24D-77A9FA856097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At present, Small Cells are not a feasible option. Even in high-density urban areas, the adoption costs for MNOs are high, and sharing is not viable.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421475B3-44E5-E931-C83D-A59AA3C5893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A8AF0BCF-00E1-012F-DA12-0C3C47FB5240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42A4A106-DC08-48D1-D2B2-81D6CBA629FA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572000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Detecon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Research, 2024, Small Cell Forum, 2022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EA1B27C-0E31-6801-046E-4E85C712ADF5}"/>
              </a:ext>
            </a:extLst>
          </p:cNvPr>
          <p:cNvSpPr/>
          <p:nvPr/>
        </p:nvSpPr>
        <p:spPr>
          <a:xfrm>
            <a:off x="779172" y="1527898"/>
            <a:ext cx="10670146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“T</a:t>
            </a:r>
            <a:r>
              <a:rPr kumimoji="0" lang="en-GB" sz="12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he cost of Small </a:t>
            </a:r>
            <a:r>
              <a:rPr lang="en-GB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C</a:t>
            </a:r>
            <a:r>
              <a:rPr kumimoji="0" lang="en-GB" sz="12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ells equipment has been the main limitation by both MNOs and </a:t>
            </a:r>
            <a:r>
              <a:rPr kumimoji="0" lang="en-GB" sz="120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TowerCos</a:t>
            </a:r>
            <a:r>
              <a:rPr kumimoji="0" lang="en-GB" sz="12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before committing to a mass rollout.”</a:t>
            </a: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FC3401D9-620E-17AB-9673-7CB34E842C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1678683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MNO Challenges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04CAB1-DD37-6D7E-D6A9-33BB83D3CABA}"/>
              </a:ext>
            </a:extLst>
          </p:cNvPr>
          <p:cNvSpPr/>
          <p:nvPr/>
        </p:nvSpPr>
        <p:spPr>
          <a:xfrm>
            <a:off x="6052142" y="2245338"/>
            <a:ext cx="5389452" cy="8712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GB" sz="1400" dirty="0">
                <a:solidFill>
                  <a:schemeClr val="accent6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Preference for Macro Scenarios: </a:t>
            </a:r>
          </a:p>
          <a:p>
            <a:pPr lvl="2"/>
            <a:r>
              <a:rPr lang="en-GB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Despite higher unit costs, Macro Scenarios, are preferred over Small Cells due to the large number of antennas needed for coverage.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012BF5-A915-A177-C0C5-974B502F7D40}"/>
              </a:ext>
            </a:extLst>
          </p:cNvPr>
          <p:cNvSpPr/>
          <p:nvPr/>
        </p:nvSpPr>
        <p:spPr>
          <a:xfrm>
            <a:off x="6104867" y="2294892"/>
            <a:ext cx="809310" cy="7574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4A210A5-AC65-7115-0914-58F03ED322ED}"/>
              </a:ext>
            </a:extLst>
          </p:cNvPr>
          <p:cNvSpPr/>
          <p:nvPr/>
        </p:nvSpPr>
        <p:spPr>
          <a:xfrm>
            <a:off x="6052142" y="3235191"/>
            <a:ext cx="5389452" cy="8712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solidFill>
                  <a:schemeClr val="accent6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Short Coverage Causing Slower ROI: </a:t>
            </a:r>
          </a:p>
          <a:p>
            <a:pPr lvl="2"/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 Macro site costs about 150k USD and covers</a:t>
            </a:r>
            <a:r>
              <a:rPr lang="en-US" sz="1050" b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7 to 15 km</a:t>
            </a:r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</a:t>
            </a:r>
          </a:p>
          <a:p>
            <a:pPr lvl="2"/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 Small Cell site costs around 20k USD and covers </a:t>
            </a:r>
            <a:r>
              <a:rPr lang="en-US" sz="1050" b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500 m to 1 km</a:t>
            </a:r>
          </a:p>
          <a:p>
            <a:pPr lvl="2"/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Resulting in approx</a:t>
            </a:r>
            <a:r>
              <a:rPr lang="en-US" sz="1050" b="1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. +33%  </a:t>
            </a:r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deployment costs to cover the same area.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F55386E-B6B6-3A7C-EF3A-0AFA9F7E9A3F}"/>
              </a:ext>
            </a:extLst>
          </p:cNvPr>
          <p:cNvSpPr/>
          <p:nvPr/>
        </p:nvSpPr>
        <p:spPr>
          <a:xfrm>
            <a:off x="6104866" y="3284745"/>
            <a:ext cx="819099" cy="7574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2B9CD44-06BF-02B9-2F40-E300D8390520}"/>
              </a:ext>
            </a:extLst>
          </p:cNvPr>
          <p:cNvSpPr/>
          <p:nvPr/>
        </p:nvSpPr>
        <p:spPr>
          <a:xfrm>
            <a:off x="6050927" y="4214122"/>
            <a:ext cx="5389452" cy="8712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solidFill>
                  <a:schemeClr val="accent6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OPEX Considerations: </a:t>
            </a:r>
          </a:p>
          <a:p>
            <a:pPr lvl="2"/>
            <a:r>
              <a:rPr lang="en-US" sz="1050" dirty="0">
                <a:latin typeface="Teshrin AR+LT "/>
                <a:ea typeface="Teshrin AR+LT Bold" panose="02000000000000000000" pitchFamily="2" charset="-78"/>
                <a:cs typeface="Teshrin AR+LT Bold" panose="02000000000000000000" pitchFamily="2" charset="-78"/>
              </a:rPr>
              <a:t>OPEX ratios could increase as hardware is spread over larger areas with more complex backhaul requirements.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396C082-1D7F-6AF7-1510-A95F3A8D864A}"/>
              </a:ext>
            </a:extLst>
          </p:cNvPr>
          <p:cNvSpPr/>
          <p:nvPr/>
        </p:nvSpPr>
        <p:spPr>
          <a:xfrm>
            <a:off x="6103651" y="4263676"/>
            <a:ext cx="819099" cy="7574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507902B-A2E1-09BD-5722-87238CE10F9B}"/>
              </a:ext>
            </a:extLst>
          </p:cNvPr>
          <p:cNvSpPr/>
          <p:nvPr/>
        </p:nvSpPr>
        <p:spPr>
          <a:xfrm>
            <a:off x="6050927" y="5183583"/>
            <a:ext cx="5389452" cy="8712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1400" dirty="0">
                <a:solidFill>
                  <a:schemeClr val="accent6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MNOs’ Deployment Strategy: </a:t>
            </a:r>
          </a:p>
          <a:p>
            <a:pPr lvl="2"/>
            <a:r>
              <a:rPr lang="en-US" sz="105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MNOs prefer deploying individual Macro sites and may co-locate on Passive Towers or Rooftops instead of Smart Poles, unless technological shareability allows for cost-sharing.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F6FC267-8D0B-09D4-15D2-3C157227E9AC}"/>
              </a:ext>
            </a:extLst>
          </p:cNvPr>
          <p:cNvSpPr/>
          <p:nvPr/>
        </p:nvSpPr>
        <p:spPr>
          <a:xfrm>
            <a:off x="6103651" y="5233137"/>
            <a:ext cx="819099" cy="7574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D8ADE0-44A7-A968-906F-848CBF0688F7}"/>
              </a:ext>
            </a:extLst>
          </p:cNvPr>
          <p:cNvSpPr txBox="1"/>
          <p:nvPr/>
        </p:nvSpPr>
        <p:spPr>
          <a:xfrm>
            <a:off x="2779624" y="1932198"/>
            <a:ext cx="14946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Macro Scenario</a:t>
            </a:r>
            <a:endParaRPr lang="en-GB" sz="1200" b="1" dirty="0">
              <a:solidFill>
                <a:schemeClr val="tx1">
                  <a:lumMod val="50000"/>
                </a:schemeClr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83FEB93-0786-DFB2-0517-80CDF1A0F7A0}"/>
              </a:ext>
            </a:extLst>
          </p:cNvPr>
          <p:cNvSpPr/>
          <p:nvPr/>
        </p:nvSpPr>
        <p:spPr>
          <a:xfrm>
            <a:off x="1290035" y="2291529"/>
            <a:ext cx="4473798" cy="1567543"/>
          </a:xfrm>
          <a:prstGeom prst="ellipse">
            <a:avLst/>
          </a:prstGeom>
          <a:solidFill>
            <a:srgbClr val="F2F2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DE7A536-A762-9DBF-9950-20B7EE736939}"/>
              </a:ext>
            </a:extLst>
          </p:cNvPr>
          <p:cNvSpPr/>
          <p:nvPr/>
        </p:nvSpPr>
        <p:spPr>
          <a:xfrm>
            <a:off x="1290035" y="4473979"/>
            <a:ext cx="4473798" cy="1567543"/>
          </a:xfrm>
          <a:prstGeom prst="ellipse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AA4D3A5-38B7-BD31-C24E-D9C6AFB8C2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4204" y="4517408"/>
            <a:ext cx="288309" cy="4579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21B33CB-78B4-590E-00C3-7550699920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105" y="4356838"/>
            <a:ext cx="288309" cy="45790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B7CD7A3-D0BE-6C14-E407-678AA05C0F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7592" y="4538068"/>
            <a:ext cx="288309" cy="45790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51C8469-C34C-174E-1EBE-E191F3006D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3690" y="4696889"/>
            <a:ext cx="288309" cy="45790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0E7C867-040A-3D7D-7B81-D789199BF4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4204" y="5346650"/>
            <a:ext cx="288309" cy="45790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D58915F-C03F-B9C2-E97F-BEA2C1E769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105" y="5575603"/>
            <a:ext cx="288309" cy="45790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8A2E109-071A-5587-FE42-13D66D0C42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7592" y="5346650"/>
            <a:ext cx="288309" cy="45790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9487B3C-E0C1-8A03-B14C-B4218FA898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3690" y="5222469"/>
            <a:ext cx="288309" cy="45790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29DAF5F-F518-57D4-D6EE-206D45D12F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0351" y="4904640"/>
            <a:ext cx="573166" cy="575595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8C9D67E-705F-E598-37D8-84B3687FC3B3}"/>
              </a:ext>
            </a:extLst>
          </p:cNvPr>
          <p:cNvCxnSpPr>
            <a:cxnSpLocks/>
            <a:stCxn id="85" idx="3"/>
            <a:endCxn id="43" idx="1"/>
          </p:cNvCxnSpPr>
          <p:nvPr/>
        </p:nvCxnSpPr>
        <p:spPr>
          <a:xfrm flipV="1">
            <a:off x="2475368" y="4746360"/>
            <a:ext cx="308836" cy="140449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F353D45-E8B1-8249-A2D1-EB65C4820550}"/>
              </a:ext>
            </a:extLst>
          </p:cNvPr>
          <p:cNvCxnSpPr>
            <a:cxnSpLocks/>
            <a:stCxn id="43" idx="3"/>
            <a:endCxn id="44" idx="1"/>
          </p:cNvCxnSpPr>
          <p:nvPr/>
        </p:nvCxnSpPr>
        <p:spPr>
          <a:xfrm flipV="1">
            <a:off x="3072513" y="4585790"/>
            <a:ext cx="307592" cy="16057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5241390-5213-C8A3-EAA4-AB40C53AF7DC}"/>
              </a:ext>
            </a:extLst>
          </p:cNvPr>
          <p:cNvCxnSpPr>
            <a:cxnSpLocks/>
            <a:stCxn id="44" idx="3"/>
            <a:endCxn id="45" idx="1"/>
          </p:cNvCxnSpPr>
          <p:nvPr/>
        </p:nvCxnSpPr>
        <p:spPr>
          <a:xfrm>
            <a:off x="3668414" y="4585790"/>
            <a:ext cx="239178" cy="1812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2F73E53-462D-0E1D-0171-BD005FAB7E3C}"/>
              </a:ext>
            </a:extLst>
          </p:cNvPr>
          <p:cNvCxnSpPr>
            <a:cxnSpLocks/>
            <a:stCxn id="45" idx="3"/>
            <a:endCxn id="46" idx="1"/>
          </p:cNvCxnSpPr>
          <p:nvPr/>
        </p:nvCxnSpPr>
        <p:spPr>
          <a:xfrm>
            <a:off x="4195901" y="4767020"/>
            <a:ext cx="367789" cy="15882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65C4A77-951F-8008-1D66-2C2F6FE9E96E}"/>
              </a:ext>
            </a:extLst>
          </p:cNvPr>
          <p:cNvCxnSpPr>
            <a:cxnSpLocks/>
            <a:stCxn id="89" idx="3"/>
            <a:endCxn id="47" idx="1"/>
          </p:cNvCxnSpPr>
          <p:nvPr/>
        </p:nvCxnSpPr>
        <p:spPr>
          <a:xfrm>
            <a:off x="2475368" y="5451421"/>
            <a:ext cx="308836" cy="12418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593178D-CB81-0E5E-296E-B5A1F33E0DC3}"/>
              </a:ext>
            </a:extLst>
          </p:cNvPr>
          <p:cNvCxnSpPr>
            <a:cxnSpLocks/>
            <a:stCxn id="47" idx="3"/>
            <a:endCxn id="49" idx="1"/>
          </p:cNvCxnSpPr>
          <p:nvPr/>
        </p:nvCxnSpPr>
        <p:spPr>
          <a:xfrm>
            <a:off x="3072513" y="5575602"/>
            <a:ext cx="307592" cy="22895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ED12143-3FC1-B65A-D02F-E23AB846F941}"/>
              </a:ext>
            </a:extLst>
          </p:cNvPr>
          <p:cNvCxnSpPr>
            <a:cxnSpLocks/>
            <a:stCxn id="49" idx="3"/>
            <a:endCxn id="51" idx="1"/>
          </p:cNvCxnSpPr>
          <p:nvPr/>
        </p:nvCxnSpPr>
        <p:spPr>
          <a:xfrm flipV="1">
            <a:off x="3668414" y="5575602"/>
            <a:ext cx="239178" cy="22895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B0EF2383-B2E3-DFA6-C660-9782C89D04C0}"/>
              </a:ext>
            </a:extLst>
          </p:cNvPr>
          <p:cNvCxnSpPr>
            <a:cxnSpLocks/>
            <a:stCxn id="51" idx="3"/>
            <a:endCxn id="52" idx="1"/>
          </p:cNvCxnSpPr>
          <p:nvPr/>
        </p:nvCxnSpPr>
        <p:spPr>
          <a:xfrm flipV="1">
            <a:off x="4195901" y="5451421"/>
            <a:ext cx="367789" cy="12418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B5B90758-EE3F-E224-2737-AA77FDA6D26E}"/>
              </a:ext>
            </a:extLst>
          </p:cNvPr>
          <p:cNvSpPr txBox="1"/>
          <p:nvPr/>
        </p:nvSpPr>
        <p:spPr>
          <a:xfrm>
            <a:off x="3102048" y="3604520"/>
            <a:ext cx="8444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chemeClr val="tx2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VS.</a:t>
            </a:r>
            <a:endParaRPr lang="en-GB" sz="2800" dirty="0">
              <a:solidFill>
                <a:schemeClr val="tx2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E624E646-EEBB-1B98-A0CA-1F5DEC3B01DF}"/>
              </a:ext>
            </a:extLst>
          </p:cNvPr>
          <p:cNvCxnSpPr>
            <a:cxnSpLocks/>
            <a:stCxn id="41" idx="2"/>
            <a:endCxn id="42" idx="2"/>
          </p:cNvCxnSpPr>
          <p:nvPr/>
        </p:nvCxnSpPr>
        <p:spPr>
          <a:xfrm rot="10800000" flipV="1">
            <a:off x="1290035" y="3075301"/>
            <a:ext cx="12700" cy="2182450"/>
          </a:xfrm>
          <a:prstGeom prst="bentConnector3">
            <a:avLst>
              <a:gd name="adj1" fmla="val 3810394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5FC3755-C87A-5058-6135-30BF2735931A}"/>
              </a:ext>
            </a:extLst>
          </p:cNvPr>
          <p:cNvSpPr txBox="1"/>
          <p:nvPr/>
        </p:nvSpPr>
        <p:spPr>
          <a:xfrm>
            <a:off x="2318897" y="4076808"/>
            <a:ext cx="24160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Macro + Small Cells Scenario</a:t>
            </a:r>
            <a:endParaRPr lang="en-GB" sz="1200" b="1" dirty="0">
              <a:solidFill>
                <a:schemeClr val="tx1">
                  <a:lumMod val="50000"/>
                </a:schemeClr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621BA1F-9F99-9506-F5C7-67AB79E51E07}"/>
              </a:ext>
            </a:extLst>
          </p:cNvPr>
          <p:cNvSpPr/>
          <p:nvPr/>
        </p:nvSpPr>
        <p:spPr>
          <a:xfrm>
            <a:off x="500943" y="3926859"/>
            <a:ext cx="627988" cy="3681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~33%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8C1224-AB00-0CA5-B4DE-F55F88F80D14}"/>
              </a:ext>
            </a:extLst>
          </p:cNvPr>
          <p:cNvSpPr txBox="1"/>
          <p:nvPr/>
        </p:nvSpPr>
        <p:spPr>
          <a:xfrm>
            <a:off x="650134" y="2460394"/>
            <a:ext cx="8203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dirty="0">
                <a:solidFill>
                  <a:schemeClr val="accent4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Up to 3 MNOs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09E50CC-6DC0-A27B-80F9-7B19A04CE2D9}"/>
              </a:ext>
            </a:extLst>
          </p:cNvPr>
          <p:cNvSpPr txBox="1"/>
          <p:nvPr/>
        </p:nvSpPr>
        <p:spPr>
          <a:xfrm>
            <a:off x="3117864" y="3370361"/>
            <a:ext cx="8203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dirty="0">
                <a:solidFill>
                  <a:schemeClr val="accent4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Up to 3 MNOs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E3AB7A8-B656-CD1E-DAA2-132B01FA1DFD}"/>
              </a:ext>
            </a:extLst>
          </p:cNvPr>
          <p:cNvSpPr txBox="1"/>
          <p:nvPr/>
        </p:nvSpPr>
        <p:spPr>
          <a:xfrm>
            <a:off x="5067651" y="3086334"/>
            <a:ext cx="8203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dirty="0">
                <a:solidFill>
                  <a:schemeClr val="accent4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Up to 3 MNOs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7ED81C-58C9-D108-F7D7-F30DA8D03BD1}"/>
              </a:ext>
            </a:extLst>
          </p:cNvPr>
          <p:cNvSpPr txBox="1"/>
          <p:nvPr/>
        </p:nvSpPr>
        <p:spPr>
          <a:xfrm>
            <a:off x="650134" y="4630986"/>
            <a:ext cx="8203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dirty="0">
                <a:solidFill>
                  <a:schemeClr val="accent4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Up to 3 MNOs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D5F2A20-7AA1-EB4A-E206-3268DFE7D683}"/>
              </a:ext>
            </a:extLst>
          </p:cNvPr>
          <p:cNvSpPr txBox="1"/>
          <p:nvPr/>
        </p:nvSpPr>
        <p:spPr>
          <a:xfrm>
            <a:off x="3117864" y="4746359"/>
            <a:ext cx="82039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dirty="0">
                <a:solidFill>
                  <a:srgbClr val="FF0000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Single MNO</a:t>
            </a:r>
          </a:p>
        </p:txBody>
      </p:sp>
      <p:pic>
        <p:nvPicPr>
          <p:cNvPr id="71" name="Picture 4" descr="14 3D Riyadh Saudi Arabia Capital Illustrations - Free in PNG, BLEND ...">
            <a:extLst>
              <a:ext uri="{FF2B5EF4-FFF2-40B4-BE49-F238E27FC236}">
                <a16:creationId xmlns:a16="http://schemas.microsoft.com/office/drawing/2014/main" id="{1A40B6D1-A11F-ACB7-3896-6AE7F1A62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319" y="2833032"/>
            <a:ext cx="826650" cy="82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6" descr="2,521 3D Al Faisaliah Tower Illustrations - Free in PNG, BLEND, GLTF ...">
            <a:extLst>
              <a:ext uri="{FF2B5EF4-FFF2-40B4-BE49-F238E27FC236}">
                <a16:creationId xmlns:a16="http://schemas.microsoft.com/office/drawing/2014/main" id="{BAA0A10C-6191-B92A-429C-5899B7F09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00" y="1886610"/>
            <a:ext cx="875488" cy="8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8" descr="Mecca Clock Tower Size">
            <a:extLst>
              <a:ext uri="{FF2B5EF4-FFF2-40B4-BE49-F238E27FC236}">
                <a16:creationId xmlns:a16="http://schemas.microsoft.com/office/drawing/2014/main" id="{23A319C6-28D0-D0D8-0476-249D15768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764" y="2844170"/>
            <a:ext cx="527356" cy="85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Jeddah Tower">
            <a:extLst>
              <a:ext uri="{FF2B5EF4-FFF2-40B4-BE49-F238E27FC236}">
                <a16:creationId xmlns:a16="http://schemas.microsoft.com/office/drawing/2014/main" id="{3E524583-997C-8637-E0E5-C1024208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77" y="1952618"/>
            <a:ext cx="260508" cy="174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2" descr="Marco Famoso Do Burj Al Arab Em Dubai PNG , Hotel, Famoso, Marco PNG ...">
            <a:extLst>
              <a:ext uri="{FF2B5EF4-FFF2-40B4-BE49-F238E27FC236}">
                <a16:creationId xmlns:a16="http://schemas.microsoft.com/office/drawing/2014/main" id="{79D4B16A-8E79-5FF4-BDCC-ADFA83F2A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130" y="1852750"/>
            <a:ext cx="998624" cy="99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4" descr="Burj Khalifa PNG Images Transparent Free Download - PNG Mart">
            <a:extLst>
              <a:ext uri="{FF2B5EF4-FFF2-40B4-BE49-F238E27FC236}">
                <a16:creationId xmlns:a16="http://schemas.microsoft.com/office/drawing/2014/main" id="{AAB09914-0C58-BA56-86B8-0C1EB795A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412" y="2153270"/>
            <a:ext cx="1536734" cy="153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51EC061-8F2D-D31A-A60F-CBC59D22C48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62877" y="2343686"/>
            <a:ext cx="326957" cy="105934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2738D44A-7DB5-0C52-B48B-E4310794F84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19584" y="2152282"/>
            <a:ext cx="297813" cy="945063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73FF76C-5B9C-1C1B-A352-8B15F3D228E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33328" y="2300297"/>
            <a:ext cx="582614" cy="797048"/>
          </a:xfrm>
          <a:prstGeom prst="rect">
            <a:avLst/>
          </a:prstGeom>
        </p:spPr>
      </p:pic>
      <p:pic>
        <p:nvPicPr>
          <p:cNvPr id="80" name="Picture 4" descr="14 3D Riyadh Saudi Arabia Capital Illustrations - Free in PNG, BLEND ...">
            <a:extLst>
              <a:ext uri="{FF2B5EF4-FFF2-40B4-BE49-F238E27FC236}">
                <a16:creationId xmlns:a16="http://schemas.microsoft.com/office/drawing/2014/main" id="{69302778-0761-F870-D92F-24D741D09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319" y="5013386"/>
            <a:ext cx="826650" cy="82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6" descr="2,521 3D Al Faisaliah Tower Illustrations - Free in PNG, BLEND, GLTF ...">
            <a:extLst>
              <a:ext uri="{FF2B5EF4-FFF2-40B4-BE49-F238E27FC236}">
                <a16:creationId xmlns:a16="http://schemas.microsoft.com/office/drawing/2014/main" id="{F8C43EDB-5089-2317-1957-AC7D8369B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00" y="4066964"/>
            <a:ext cx="875488" cy="8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Jeddah Tower">
            <a:extLst>
              <a:ext uri="{FF2B5EF4-FFF2-40B4-BE49-F238E27FC236}">
                <a16:creationId xmlns:a16="http://schemas.microsoft.com/office/drawing/2014/main" id="{24412686-9C8D-28FE-5A1B-86E1ED764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77" y="4132972"/>
            <a:ext cx="260508" cy="174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467CE21B-ED58-539B-0EF5-49285C09CFB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19584" y="4232543"/>
            <a:ext cx="297813" cy="945063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5BBE5AC-9866-4A7E-E23C-57EC2411A1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33328" y="4380558"/>
            <a:ext cx="582614" cy="79704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F56FEC20-8D47-843C-DE82-8C4BF003AC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7059" y="4657857"/>
            <a:ext cx="288309" cy="457903"/>
          </a:xfrm>
          <a:prstGeom prst="rect">
            <a:avLst/>
          </a:prstGeom>
        </p:spPr>
      </p:pic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D39C758-FCC4-B8E8-E5C9-1305D38BA8D6}"/>
              </a:ext>
            </a:extLst>
          </p:cNvPr>
          <p:cNvCxnSpPr>
            <a:cxnSpLocks/>
            <a:endCxn id="89" idx="1"/>
          </p:cNvCxnSpPr>
          <p:nvPr/>
        </p:nvCxnSpPr>
        <p:spPr>
          <a:xfrm>
            <a:off x="1523519" y="5154792"/>
            <a:ext cx="663540" cy="296629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17AC4074-425D-74E3-4217-362B88593492}"/>
              </a:ext>
            </a:extLst>
          </p:cNvPr>
          <p:cNvCxnSpPr>
            <a:cxnSpLocks/>
            <a:endCxn id="85" idx="1"/>
          </p:cNvCxnSpPr>
          <p:nvPr/>
        </p:nvCxnSpPr>
        <p:spPr>
          <a:xfrm flipV="1">
            <a:off x="1523519" y="4886809"/>
            <a:ext cx="663540" cy="26798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4C2B1EB7-0FA3-182B-1ABA-AFACAFE3BD2A}"/>
              </a:ext>
            </a:extLst>
          </p:cNvPr>
          <p:cNvCxnSpPr>
            <a:cxnSpLocks/>
          </p:cNvCxnSpPr>
          <p:nvPr/>
        </p:nvCxnSpPr>
        <p:spPr>
          <a:xfrm>
            <a:off x="1523519" y="5154792"/>
            <a:ext cx="1716832" cy="1346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AAD6BCE8-16DA-5B38-FA73-98589CF06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7059" y="5222469"/>
            <a:ext cx="288309" cy="457903"/>
          </a:xfrm>
          <a:prstGeom prst="rect">
            <a:avLst/>
          </a:prstGeom>
        </p:spPr>
      </p:pic>
      <p:pic>
        <p:nvPicPr>
          <p:cNvPr id="90" name="Picture 14" descr="Burj Khalifa PNG Images Transparent Free Download - PNG Mart">
            <a:extLst>
              <a:ext uri="{FF2B5EF4-FFF2-40B4-BE49-F238E27FC236}">
                <a16:creationId xmlns:a16="http://schemas.microsoft.com/office/drawing/2014/main" id="{2A59B2AF-46B5-7463-47CE-4B033D643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412" y="4333624"/>
            <a:ext cx="1536734" cy="153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12" descr="Marco Famoso Do Burj Al Arab Em Dubai PNG , Hotel, Famoso, Marco PNG ...">
            <a:extLst>
              <a:ext uri="{FF2B5EF4-FFF2-40B4-BE49-F238E27FC236}">
                <a16:creationId xmlns:a16="http://schemas.microsoft.com/office/drawing/2014/main" id="{83DB9409-20B6-2E2C-9990-B3DC87500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130" y="4033104"/>
            <a:ext cx="998624" cy="99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8" descr="Mecca Clock Tower Size">
            <a:extLst>
              <a:ext uri="{FF2B5EF4-FFF2-40B4-BE49-F238E27FC236}">
                <a16:creationId xmlns:a16="http://schemas.microsoft.com/office/drawing/2014/main" id="{875B2508-9E52-F00F-EC4B-EF67710B1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764" y="5024524"/>
            <a:ext cx="527356" cy="85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AE38F5B6-6EA4-CAF4-B01C-95D50096296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6411174" y="2369299"/>
            <a:ext cx="196695" cy="624179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0321A62-456D-B0F9-74E0-759979BFDD1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171661" y="3414709"/>
            <a:ext cx="637085" cy="516424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9A507D07-F11D-7837-E794-3D5D39C0FB5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878" y="4291434"/>
            <a:ext cx="847001" cy="765532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9430F9CF-F24D-AA85-E155-0B72C45717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2234" y="5342859"/>
            <a:ext cx="550190" cy="55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2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0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 animBg="1"/>
      <p:bldP spid="62" grpId="0"/>
      <p:bldP spid="64" grpId="0"/>
      <p:bldP spid="65" grpId="0" animBg="1"/>
      <p:bldP spid="66" grpId="0"/>
      <p:bldP spid="67" grpId="0"/>
      <p:bldP spid="68" grpId="0"/>
      <p:bldP spid="69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9FF1C191-446B-42EE-A851-B229CB589F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12504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8" imgW="395" imgH="396" progId="TCLayout.ActiveDocument.1">
                  <p:embed/>
                </p:oleObj>
              </mc:Choice>
              <mc:Fallback>
                <p:oleObj name="think-cell Slide" r:id="rId28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9FF1C191-446B-42EE-A851-B229CB589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itle 22">
            <a:extLst>
              <a:ext uri="{FF2B5EF4-FFF2-40B4-BE49-F238E27FC236}">
                <a16:creationId xmlns:a16="http://schemas.microsoft.com/office/drawing/2014/main" id="{03DF734C-BCF0-BF43-97A2-6F66D999B815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Neutral Host Providers are anticipated to lead the deployment of Small Cells, with their role projected to surge by 2028.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1" dirty="0">
              <a:solidFill>
                <a:srgbClr val="223745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1" dirty="0">
              <a:solidFill>
                <a:srgbClr val="223745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1" dirty="0">
              <a:solidFill>
                <a:srgbClr val="223745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1" dirty="0">
              <a:solidFill>
                <a:srgbClr val="223745"/>
              </a:solidFill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115FC071-02C0-4570-AEBE-B9761530CE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D54458AF-05FA-0E41-94AC-94685F767028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5A269BC2-F114-5B46-A44A-62B4027BC68E}"/>
              </a:ext>
            </a:extLst>
          </p:cNvPr>
          <p:cNvSpPr txBox="1">
            <a:spLocks/>
          </p:cNvSpPr>
          <p:nvPr/>
        </p:nvSpPr>
        <p:spPr>
          <a:xfrm>
            <a:off x="1616664" y="6367737"/>
            <a:ext cx="3319230" cy="124079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Detecon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Research, 2024,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Analysys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Mason, 2024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6F19413-2487-E931-90AA-B2D07CC4B890}"/>
              </a:ext>
            </a:extLst>
          </p:cNvPr>
          <p:cNvSpPr/>
          <p:nvPr/>
        </p:nvSpPr>
        <p:spPr>
          <a:xfrm>
            <a:off x="867090" y="180563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 deployments worldwide, 2020–2028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AE8A82-3CEA-C9CD-DEF7-19173477D85D}"/>
              </a:ext>
            </a:extLst>
          </p:cNvPr>
          <p:cNvSpPr/>
          <p:nvPr/>
        </p:nvSpPr>
        <p:spPr>
          <a:xfrm>
            <a:off x="6424321" y="180563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Role of Neutral Host Companies will only strengthen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75CB9E1B-4B23-B1B4-C435-894A78D0B0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1678683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Neutral Hosts</a:t>
            </a:r>
          </a:p>
        </p:txBody>
      </p:sp>
      <p:graphicFrame>
        <p:nvGraphicFramePr>
          <p:cNvPr id="1213" name="Chart 1212">
            <a:extLst>
              <a:ext uri="{FF2B5EF4-FFF2-40B4-BE49-F238E27FC236}">
                <a16:creationId xmlns:a16="http://schemas.microsoft.com/office/drawing/2014/main" id="{8267F19E-92E8-ADFD-E10B-3D1E77745FAE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26100072"/>
              </p:ext>
            </p:extLst>
          </p:nvPr>
        </p:nvGraphicFramePr>
        <p:xfrm>
          <a:off x="1018490" y="2132838"/>
          <a:ext cx="4687887" cy="302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sp>
        <p:nvSpPr>
          <p:cNvPr id="105" name="Text Placeholder 2">
            <a:extLst>
              <a:ext uri="{FF2B5EF4-FFF2-40B4-BE49-F238E27FC236}">
                <a16:creationId xmlns:a16="http://schemas.microsoft.com/office/drawing/2014/main" id="{97CC3A42-042B-F4C3-840C-BB76BC58DCE8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gray">
          <a:xfrm>
            <a:off x="1328052" y="3039301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62%</a:t>
            </a:r>
          </a:p>
        </p:txBody>
      </p:sp>
      <p:sp>
        <p:nvSpPr>
          <p:cNvPr id="1075" name="Text Placeholder 2">
            <a:extLst>
              <a:ext uri="{FF2B5EF4-FFF2-40B4-BE49-F238E27FC236}">
                <a16:creationId xmlns:a16="http://schemas.microsoft.com/office/drawing/2014/main" id="{71472453-0601-414D-48D6-66940B6CBCB2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1326465" y="4468051"/>
            <a:ext cx="303213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38%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328052" y="5115751"/>
            <a:ext cx="2984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EBCE6726-18E8-4ACA-B8C2-054735D3DC28}" type="datetime'''2''''''''''''''''''''0''''''''''2''''''''''''3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/>
              <a:t>2023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57447B96-997D-3B15-B2A8-F45AB5430366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2082114" y="3067876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65%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76" name="Text Placeholder 2">
            <a:extLst>
              <a:ext uri="{FF2B5EF4-FFF2-40B4-BE49-F238E27FC236}">
                <a16:creationId xmlns:a16="http://schemas.microsoft.com/office/drawing/2014/main" id="{25DB49AA-C768-F938-3AA5-FB3DA81086DF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2082114" y="4496626"/>
            <a:ext cx="2984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35%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1E5FA9B7-FAD9-851E-CF51-6904E833F4C9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082115" y="5115751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BBBE9894-1CD1-4C43-8213-F98940053811}" type="datetime'''''''''''''''2''''''0''''''''''''''''''''''2''4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/>
              <a:t>2024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6" name="Text Placeholder 2">
            <a:extLst>
              <a:ext uri="{FF2B5EF4-FFF2-40B4-BE49-F238E27FC236}">
                <a16:creationId xmlns:a16="http://schemas.microsoft.com/office/drawing/2014/main" id="{CB12D5D4-3CBB-D0A8-1B49-9413D1890E32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2836176" y="2996438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59%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77" name="Text Placeholder 2">
            <a:extLst>
              <a:ext uri="{FF2B5EF4-FFF2-40B4-BE49-F238E27FC236}">
                <a16:creationId xmlns:a16="http://schemas.microsoft.com/office/drawing/2014/main" id="{10BDA432-1C59-B054-5C3B-5C29463A50E9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2847290" y="4425188"/>
            <a:ext cx="277813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41%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A989D80F-5928-C27B-A216-D74FABF2822D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836177" y="5115751"/>
            <a:ext cx="2984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D7CCDA58-CA56-43CD-8EB3-92B4C2D3D386}" type="datetime'2''''''''''''''''''''0''''''2''''''''''''''''''5''''''''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/>
              <a:t>2025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7" name="Text Placeholder 2">
            <a:extLst>
              <a:ext uri="{FF2B5EF4-FFF2-40B4-BE49-F238E27FC236}">
                <a16:creationId xmlns:a16="http://schemas.microsoft.com/office/drawing/2014/main" id="{7732B277-3180-60A4-6F88-0B74758035F8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3590239" y="2932938"/>
            <a:ext cx="2984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55%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79" name="Text Placeholder 2">
            <a:extLst>
              <a:ext uri="{FF2B5EF4-FFF2-40B4-BE49-F238E27FC236}">
                <a16:creationId xmlns:a16="http://schemas.microsoft.com/office/drawing/2014/main" id="{F72E9302-6456-E951-9E1C-E75A8FB00FB7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3590239" y="4361688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45%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5E837377-E6CB-52EC-78A8-F7247181F88D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3590240" y="5115751"/>
            <a:ext cx="30003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72B2D450-D264-4EFD-8F7F-816E97FC5B41}" type="datetime'''''''''''''''''''''''''20''''''''''''2''''''''''''''''6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/>
              <a:t>2026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8" name="Text Placeholder 2">
            <a:extLst>
              <a:ext uri="{FF2B5EF4-FFF2-40B4-BE49-F238E27FC236}">
                <a16:creationId xmlns:a16="http://schemas.microsoft.com/office/drawing/2014/main" id="{F2BC4AA7-4E9F-458B-CD4F-0D2E08824DA2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4353827" y="2878963"/>
            <a:ext cx="2762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51%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78" name="Text Placeholder 2">
            <a:extLst>
              <a:ext uri="{FF2B5EF4-FFF2-40B4-BE49-F238E27FC236}">
                <a16:creationId xmlns:a16="http://schemas.microsoft.com/office/drawing/2014/main" id="{AC165871-7680-E794-BA0C-071ABF8DA1A9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4341127" y="4307713"/>
            <a:ext cx="3016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49%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4AA698C4-B3BD-5586-30B9-7347269B90CD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4345890" y="5115751"/>
            <a:ext cx="2921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A4F5D5FA-E301-48C8-AC3A-0470110EE35B}" type="datetime'''''''''''''2''''''''''''''''''''''''02''''''''''7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/>
              <a:t>2027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9" name="Text Placeholder 2">
            <a:extLst>
              <a:ext uri="{FF2B5EF4-FFF2-40B4-BE49-F238E27FC236}">
                <a16:creationId xmlns:a16="http://schemas.microsoft.com/office/drawing/2014/main" id="{BD8DDA62-5D22-D2CF-D604-DE89135CA261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5099952" y="2818638"/>
            <a:ext cx="29368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47%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080" name="Text Placeholder 2">
            <a:extLst>
              <a:ext uri="{FF2B5EF4-FFF2-40B4-BE49-F238E27FC236}">
                <a16:creationId xmlns:a16="http://schemas.microsoft.com/office/drawing/2014/main" id="{9670081B-5E48-7A3A-12E9-A6F1D47A822D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5096776" y="4247388"/>
            <a:ext cx="2984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altLang="en-US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t>53%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8C509C0A-7130-C154-4CA7-F79E3F89E4F6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5095190" y="5115751"/>
            <a:ext cx="303213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E5824613-39A7-4E76-8C56-B08957ECB590}" type="datetime'''''2''''''''''''''''''''''0''''2''''''''''''''8''''''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sym typeface="Teshrin AR+LT" panose="02000000000000000000" pitchFamily="2" charset="-78"/>
              </a:rPr>
              <a:pPr/>
              <a:t>2028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320703A-9937-0A99-8236-DE8F523A63CF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2482165" y="5368302"/>
            <a:ext cx="179388" cy="13335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5967B6F-C08D-099D-175B-63533DAA2B56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3107640" y="5368302"/>
            <a:ext cx="179388" cy="1333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51F9EAF6-ECBD-328D-B3A2-769B2638E0F1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auto">
          <a:xfrm>
            <a:off x="2712352" y="5376240"/>
            <a:ext cx="29368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ED2CA008-0B9D-4095-8A39-56B2332B128E}" type="datetime'''''''M''''''''N''''''O''''''''''''''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/>
              <a:t>MNO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17" name="Text Placeholder 2">
            <a:extLst>
              <a:ext uri="{FF2B5EF4-FFF2-40B4-BE49-F238E27FC236}">
                <a16:creationId xmlns:a16="http://schemas.microsoft.com/office/drawing/2014/main" id="{57168AB0-120D-844E-84BD-69E5920FFE21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3337827" y="5376240"/>
            <a:ext cx="75247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908D32B6-0C2F-4CDE-B13E-E0E152D386D8}" type="datetime'''''N''''e''''''''''utral'''''''' ''''''Host''''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/>
              <a:t>Neutral Host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220" name="TextBox 1219">
            <a:extLst>
              <a:ext uri="{FF2B5EF4-FFF2-40B4-BE49-F238E27FC236}">
                <a16:creationId xmlns:a16="http://schemas.microsoft.com/office/drawing/2014/main" id="{A90B8AD1-5C28-2709-481A-ECD35CF8FE4A}"/>
              </a:ext>
            </a:extLst>
          </p:cNvPr>
          <p:cNvSpPr txBox="1"/>
          <p:nvPr/>
        </p:nvSpPr>
        <p:spPr>
          <a:xfrm>
            <a:off x="6424320" y="2219937"/>
            <a:ext cx="488828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Hesitation of MNOs: 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MNOs are usually hesitant to invest in SC due to the negative business case and huge CAPEX compared to Macro sites.</a:t>
            </a:r>
          </a:p>
          <a:p>
            <a:endParaRPr lang="en-GB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Role of Neutral Host Companies: 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To build Small Cell infrastructure in cities and lease it to operators. Therefore, reducing CAPEX investment for MNOs.</a:t>
            </a:r>
          </a:p>
          <a:p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Property Owner &amp; End Customer: </a:t>
            </a:r>
            <a:r>
              <a:rPr lang="en-GB" sz="12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End customers and Neutral Hosts are driving Small Cell deployments, addressing demand where MNOs struggle to find a business case.</a:t>
            </a:r>
          </a:p>
          <a:p>
            <a:endParaRPr lang="en-GB" sz="12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endParaRPr lang="en-GB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endParaRPr lang="en-GB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endParaRPr lang="en-GB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  <a:p>
            <a:endParaRPr lang="en-GB" sz="1200" dirty="0"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84C3B73-ADBB-F713-49A1-D97EB592FECC}"/>
              </a:ext>
            </a:extLst>
          </p:cNvPr>
          <p:cNvSpPr/>
          <p:nvPr/>
        </p:nvSpPr>
        <p:spPr>
          <a:xfrm>
            <a:off x="8324282" y="4425188"/>
            <a:ext cx="1181021" cy="655830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1" algn="ctr"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NHP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81894E6-806B-710B-49DF-8D0573434D7B}"/>
              </a:ext>
            </a:extLst>
          </p:cNvPr>
          <p:cNvSpPr/>
          <p:nvPr/>
        </p:nvSpPr>
        <p:spPr>
          <a:xfrm>
            <a:off x="6462026" y="4418881"/>
            <a:ext cx="1467821" cy="655830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bIns="0" rtlCol="0" anchor="ctr"/>
          <a:lstStyle/>
          <a:p>
            <a:pPr lvl="1" algn="ctr"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End Customer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4A1F39-E09B-5456-CF1F-F6381EFB3D0A}"/>
              </a:ext>
            </a:extLst>
          </p:cNvPr>
          <p:cNvPicPr>
            <a:picLocks noChangeAspect="1"/>
          </p:cNvPicPr>
          <p:nvPr/>
        </p:nvPicPr>
        <p:blipFill>
          <a:blip r:embed="rId3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5333" y="4512264"/>
            <a:ext cx="436376" cy="469064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7AEE6E5-8715-1DA5-268B-A7EEC80590E4}"/>
              </a:ext>
            </a:extLst>
          </p:cNvPr>
          <p:cNvSpPr/>
          <p:nvPr/>
        </p:nvSpPr>
        <p:spPr>
          <a:xfrm>
            <a:off x="9919486" y="4425188"/>
            <a:ext cx="1272573" cy="655830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1" algn="ctr"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MNOs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0599032-DC79-EC82-2C76-6E7BDD7C01FE}"/>
              </a:ext>
            </a:extLst>
          </p:cNvPr>
          <p:cNvCxnSpPr>
            <a:stCxn id="8" idx="3"/>
            <a:endCxn id="4" idx="1"/>
          </p:cNvCxnSpPr>
          <p:nvPr/>
        </p:nvCxnSpPr>
        <p:spPr>
          <a:xfrm>
            <a:off x="7929847" y="4746796"/>
            <a:ext cx="394435" cy="6307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766E348-CF26-EB21-63A1-42A3119B6ED4}"/>
              </a:ext>
            </a:extLst>
          </p:cNvPr>
          <p:cNvCxnSpPr>
            <a:cxnSpLocks/>
            <a:stCxn id="4" idx="3"/>
            <a:endCxn id="19" idx="1"/>
          </p:cNvCxnSpPr>
          <p:nvPr/>
        </p:nvCxnSpPr>
        <p:spPr>
          <a:xfrm>
            <a:off x="9505303" y="4753103"/>
            <a:ext cx="414183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35E39096-ACC7-DAFB-B7F9-EDB2AD2A9583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0067" y="4550182"/>
            <a:ext cx="394435" cy="37199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FF2DEBD-CF5E-5DCF-E2EB-3B06AA77305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025416" y="4625086"/>
            <a:ext cx="531712" cy="25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74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Graphic spid="1213" grpId="0">
        <p:bldAsOne/>
      </p:bldGraphic>
      <p:bldP spid="105" grpId="0"/>
      <p:bldP spid="1075" grpId="0"/>
      <p:bldP spid="5" grpId="0"/>
      <p:bldP spid="103" grpId="0"/>
      <p:bldP spid="1076" grpId="0"/>
      <p:bldP spid="31" grpId="0"/>
      <p:bldP spid="106" grpId="0"/>
      <p:bldP spid="1077" grpId="0"/>
      <p:bldP spid="34" grpId="0"/>
      <p:bldP spid="107" grpId="0"/>
      <p:bldP spid="1079" grpId="0"/>
      <p:bldP spid="38" grpId="0"/>
      <p:bldP spid="108" grpId="0"/>
      <p:bldP spid="1078" grpId="0"/>
      <p:bldP spid="41" grpId="0"/>
      <p:bldP spid="109" grpId="0"/>
      <p:bldP spid="1080" grpId="0"/>
      <p:bldP spid="44" grpId="0"/>
      <p:bldP spid="76" grpId="0" animBg="1"/>
      <p:bldP spid="123" grpId="0" animBg="1"/>
      <p:bldP spid="73" grpId="0"/>
      <p:bldP spid="117" grpId="0"/>
      <p:bldP spid="4" grpId="0" animBg="1"/>
      <p:bldP spid="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51942D-CB2E-3E08-E323-B6200B9FC4CD}"/>
              </a:ext>
            </a:extLst>
          </p:cNvPr>
          <p:cNvSpPr/>
          <p:nvPr/>
        </p:nvSpPr>
        <p:spPr>
          <a:xfrm>
            <a:off x="2153997" y="2425695"/>
            <a:ext cx="2110777" cy="3517280"/>
          </a:xfrm>
          <a:prstGeom prst="rect">
            <a:avLst/>
          </a:prstGeom>
          <a:gradFill flip="none" rotWithShape="1">
            <a:gsLst>
              <a:gs pos="0">
                <a:srgbClr val="7EAAD8">
                  <a:tint val="66000"/>
                  <a:satMod val="160000"/>
                </a:srgbClr>
              </a:gs>
              <a:gs pos="50000">
                <a:srgbClr val="7EAAD8">
                  <a:tint val="44500"/>
                  <a:satMod val="160000"/>
                </a:srgbClr>
              </a:gs>
              <a:gs pos="100000">
                <a:srgbClr val="7EAAD8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215CDB-1C4A-2F51-1A40-173957C7BF0E}"/>
              </a:ext>
            </a:extLst>
          </p:cNvPr>
          <p:cNvSpPr/>
          <p:nvPr/>
        </p:nvSpPr>
        <p:spPr>
          <a:xfrm>
            <a:off x="9606495" y="2442629"/>
            <a:ext cx="2110777" cy="3517280"/>
          </a:xfrm>
          <a:prstGeom prst="rect">
            <a:avLst/>
          </a:prstGeom>
          <a:gradFill flip="none" rotWithShape="1">
            <a:gsLst>
              <a:gs pos="0">
                <a:srgbClr val="738FB7">
                  <a:tint val="66000"/>
                  <a:satMod val="160000"/>
                </a:srgbClr>
              </a:gs>
              <a:gs pos="50000">
                <a:srgbClr val="738FB7">
                  <a:tint val="44500"/>
                  <a:satMod val="160000"/>
                </a:srgbClr>
              </a:gs>
              <a:gs pos="100000">
                <a:srgbClr val="738FB7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73DE720-923F-0BBD-D279-59F77BB549B8}"/>
              </a:ext>
            </a:extLst>
          </p:cNvPr>
          <p:cNvSpPr/>
          <p:nvPr/>
        </p:nvSpPr>
        <p:spPr>
          <a:xfrm>
            <a:off x="4717770" y="1849416"/>
            <a:ext cx="2221636" cy="588944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0CC22C-C073-6BA1-5892-242A8B659CBA}"/>
              </a:ext>
            </a:extLst>
          </p:cNvPr>
          <p:cNvSpPr/>
          <p:nvPr/>
        </p:nvSpPr>
        <p:spPr>
          <a:xfrm>
            <a:off x="5901284" y="2438360"/>
            <a:ext cx="2110777" cy="3510776"/>
          </a:xfrm>
          <a:prstGeom prst="rect">
            <a:avLst/>
          </a:prstGeom>
          <a:solidFill>
            <a:srgbClr val="1D71B1"/>
          </a:solidFill>
          <a:ln>
            <a:solidFill>
              <a:srgbClr val="1E6FA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9FF1C191-446B-42EE-A851-B229CB589F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131970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9FF1C191-446B-42EE-A851-B229CB589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itle 22">
            <a:extLst>
              <a:ext uri="{FF2B5EF4-FFF2-40B4-BE49-F238E27FC236}">
                <a16:creationId xmlns:a16="http://schemas.microsoft.com/office/drawing/2014/main" id="{03DF734C-BCF0-BF43-97A2-6F66D999B815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Globally, the adoption of Small Cells is driven by either </a:t>
            </a:r>
            <a:r>
              <a:rPr kumimoji="0" lang="en-GB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TowerCos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or dedicated Neutral Host Providers to share the investment burden.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115FC071-02C0-4570-AEBE-B9761530CE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D54458AF-05FA-0E41-94AC-94685F767028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6" name="Subtitle 4">
            <a:extLst>
              <a:ext uri="{FF2B5EF4-FFF2-40B4-BE49-F238E27FC236}">
                <a16:creationId xmlns:a16="http://schemas.microsoft.com/office/drawing/2014/main" id="{D951ED2D-E88B-2B44-87E3-3576207EC6AF}"/>
              </a:ext>
            </a:extLst>
          </p:cNvPr>
          <p:cNvSpPr txBox="1">
            <a:spLocks/>
          </p:cNvSpPr>
          <p:nvPr/>
        </p:nvSpPr>
        <p:spPr>
          <a:xfrm>
            <a:off x="857302" y="1172367"/>
            <a:ext cx="10996020" cy="32017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94D05"/>
              </a:solidFill>
              <a:effectLst/>
              <a:uLnTx/>
              <a:uFillTx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5A269BC2-F114-5B46-A44A-62B4027BC68E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572000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GB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7"/>
              </a:rPr>
              <a:t>Inside Towers</a:t>
            </a:r>
            <a:r>
              <a:rPr lang="en-GB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GB" sz="800" dirty="0" err="1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8"/>
              </a:rPr>
              <a:t>Freshwave</a:t>
            </a:r>
            <a:r>
              <a:rPr lang="en-GB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; </a:t>
            </a:r>
            <a:r>
              <a:rPr lang="en-US" sz="800" dirty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  <a:hlinkClick r:id="rId9"/>
              </a:rPr>
              <a:t>Signify</a:t>
            </a:r>
            <a:endParaRPr lang="en-US" sz="8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75CB9E1B-4B23-B1B4-C435-894A78D0B0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1822849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International Benchmarks</a:t>
            </a:r>
          </a:p>
        </p:txBody>
      </p:sp>
      <p:pic>
        <p:nvPicPr>
          <p:cNvPr id="16" name="Picture 15" descr="A clock tower next to a bridge&#10;&#10;Description automatically generated">
            <a:extLst>
              <a:ext uri="{FF2B5EF4-FFF2-40B4-BE49-F238E27FC236}">
                <a16:creationId xmlns:a16="http://schemas.microsoft.com/office/drawing/2014/main" id="{64E678FB-FDC1-7B22-EA15-B2BD2B52D0B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1655" r="44143"/>
          <a:stretch/>
        </p:blipFill>
        <p:spPr>
          <a:xfrm>
            <a:off x="8501014" y="1874461"/>
            <a:ext cx="2185142" cy="4104397"/>
          </a:xfrm>
          <a:prstGeom prst="rect">
            <a:avLst/>
          </a:prstGeom>
        </p:spPr>
      </p:pic>
      <p:pic>
        <p:nvPicPr>
          <p:cNvPr id="2050" name="Picture 2" descr="Download Three UK Logo in SVG Vector or PNG File Format - Logo.wine">
            <a:extLst>
              <a:ext uri="{FF2B5EF4-FFF2-40B4-BE49-F238E27FC236}">
                <a16:creationId xmlns:a16="http://schemas.microsoft.com/office/drawing/2014/main" id="{24AF53EB-3455-19C7-DACB-80FFB64F2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2197" y="1837080"/>
            <a:ext cx="1038603" cy="6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eutral host requirements - Small Cell Forum">
            <a:extLst>
              <a:ext uri="{FF2B5EF4-FFF2-40B4-BE49-F238E27FC236}">
                <a16:creationId xmlns:a16="http://schemas.microsoft.com/office/drawing/2014/main" id="{2C76615F-95F9-F75D-309E-705B06647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385" y="2104814"/>
            <a:ext cx="854191" cy="15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74B8E63F-E2E7-D0D2-CF0D-7DA7372AE7D2}"/>
              </a:ext>
            </a:extLst>
          </p:cNvPr>
          <p:cNvSpPr/>
          <p:nvPr/>
        </p:nvSpPr>
        <p:spPr>
          <a:xfrm>
            <a:off x="9603110" y="2442629"/>
            <a:ext cx="2110777" cy="3526338"/>
          </a:xfrm>
          <a:prstGeom prst="rect">
            <a:avLst/>
          </a:prstGeom>
          <a:solidFill>
            <a:srgbClr val="899DB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 err="1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Freshwave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</a:t>
            </a:r>
            <a:r>
              <a:rPr lang="en-GB" sz="10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&amp;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Three U</a:t>
            </a:r>
            <a:r>
              <a:rPr lang="en-GB" sz="10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K </a:t>
            </a: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ave partnered to deploy the JOTS Neutral Host In-Building (NHIB) mobile specification.</a:t>
            </a: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JOTS NHIB specification</a:t>
            </a:r>
            <a:r>
              <a:rPr lang="en-GB" sz="10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</a:t>
            </a: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tandardizes shared in-building radio solutions based on 4G small cell technologies.</a:t>
            </a: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Three UK has adopted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the NHIB specification for their 4G indoor connectivity.</a:t>
            </a: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All four major UK operators have signed up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to </a:t>
            </a:r>
            <a:r>
              <a:rPr lang="en-GB" sz="1000" b="0" i="0" dirty="0" err="1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Freshwave's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Omni Network service to share the same small cell in-building network.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B17814D-1E1C-0402-FE6C-C5FDFE1EC43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30173" r="29832"/>
          <a:stretch/>
        </p:blipFill>
        <p:spPr>
          <a:xfrm>
            <a:off x="1162137" y="1851401"/>
            <a:ext cx="2185142" cy="4096868"/>
          </a:xfrm>
          <a:prstGeom prst="rect">
            <a:avLst/>
          </a:prstGeom>
        </p:spPr>
      </p:pic>
      <p:pic>
        <p:nvPicPr>
          <p:cNvPr id="22" name="Picture 10" descr="Crown Castle – Logos Download">
            <a:extLst>
              <a:ext uri="{FF2B5EF4-FFF2-40B4-BE49-F238E27FC236}">
                <a16:creationId xmlns:a16="http://schemas.microsoft.com/office/drawing/2014/main" id="{9CFB9669-3A07-451A-85A6-A58ED1165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585" y="2042377"/>
            <a:ext cx="714782" cy="19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829140D-2E52-25B3-7ABB-E5DB0E66226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54708" y="1996368"/>
            <a:ext cx="1013022" cy="320178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84D26DD-949B-D299-11F1-5C3D32443AC8}"/>
              </a:ext>
            </a:extLst>
          </p:cNvPr>
          <p:cNvSpPr/>
          <p:nvPr/>
        </p:nvSpPr>
        <p:spPr>
          <a:xfrm>
            <a:off x="2153996" y="2418060"/>
            <a:ext cx="2110777" cy="3515024"/>
          </a:xfrm>
          <a:prstGeom prst="rect">
            <a:avLst/>
          </a:prstGeom>
          <a:solidFill>
            <a:srgbClr val="76A8D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 err="1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TowerCos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in US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offer Neutral </a:t>
            </a: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H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ost DAS and Small </a:t>
            </a: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ells, improving wireless service by providing infrastructure inside buildings and venues.</a:t>
            </a:r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</a:t>
            </a:r>
            <a:r>
              <a:rPr lang="en-GB" sz="10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N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eutral </a:t>
            </a:r>
            <a:r>
              <a:rPr lang="en-GB" sz="1000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H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ost model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connects wireless service providers, enterprises, and end-user organizations, mainly through indoor and outdoor DAS and Small cells.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955AEE-7DD6-922A-A473-7E59BB59268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l="27823" r="38940"/>
          <a:stretch/>
        </p:blipFill>
        <p:spPr>
          <a:xfrm>
            <a:off x="4719688" y="1849696"/>
            <a:ext cx="2187060" cy="4112599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B2CCF56-8AE3-3E4D-856F-D166364998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26499" y="1981697"/>
            <a:ext cx="633805" cy="341009"/>
          </a:xfrm>
          <a:prstGeom prst="rect">
            <a:avLst/>
          </a:prstGeom>
          <a:noFill/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A6F15C95-61B2-F73C-5DFD-96E3151DECF3}"/>
              </a:ext>
            </a:extLst>
          </p:cNvPr>
          <p:cNvSpPr/>
          <p:nvPr/>
        </p:nvSpPr>
        <p:spPr>
          <a:xfrm>
            <a:off x="5904718" y="2441670"/>
            <a:ext cx="2110777" cy="3517680"/>
          </a:xfrm>
          <a:prstGeom prst="rect">
            <a:avLst/>
          </a:prstGeom>
          <a:solidFill>
            <a:srgbClr val="01619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0" i="0" dirty="0" err="1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BrightSites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by Signify &amp; Vantage Towers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turns existing street lighting infrastructure into a platform for scalable broadband connectivity.</a:t>
            </a: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1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Broadband Luminaires</a:t>
            </a:r>
            <a:r>
              <a:rPr lang="en-GB" sz="1000" b="1" dirty="0">
                <a:solidFill>
                  <a:schemeClr val="bg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create </a:t>
            </a:r>
            <a:r>
              <a:rPr lang="en-GB" sz="1000" b="0" i="0" dirty="0" err="1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fiber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backhaul, enabling faster deployment of broadband applications like 5G Small Cells, IoT applications, and Fixed Wireless Access.</a:t>
            </a:r>
          </a:p>
          <a:p>
            <a:pPr algn="l">
              <a:spcBef>
                <a:spcPts val="750"/>
              </a:spcBef>
              <a:spcAft>
                <a:spcPts val="750"/>
              </a:spcAft>
            </a:pPr>
            <a:r>
              <a:rPr lang="en-GB" sz="1000" b="1" i="0" dirty="0">
                <a:solidFill>
                  <a:schemeClr val="bg1"/>
                </a:solidFill>
                <a:effectLst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Smart Poles</a:t>
            </a:r>
            <a:r>
              <a:rPr lang="en-GB" sz="1000" dirty="0">
                <a:solidFill>
                  <a:schemeClr val="bg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the</a:t>
            </a:r>
            <a:r>
              <a:rPr lang="en-GB" sz="100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</a:t>
            </a:r>
            <a:r>
              <a:rPr lang="en-GB" sz="1000" b="0" i="0" dirty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all-in-one solutions provide broadband connectivity, 4G/5G and Wi-Fi infrastructure, and support various IoT applications while maintaining urban aesthetics.</a:t>
            </a:r>
          </a:p>
        </p:txBody>
      </p:sp>
      <p:pic>
        <p:nvPicPr>
          <p:cNvPr id="2064" name="Picture 16" descr="Signify logo in transparent PNG format">
            <a:extLst>
              <a:ext uri="{FF2B5EF4-FFF2-40B4-BE49-F238E27FC236}">
                <a16:creationId xmlns:a16="http://schemas.microsoft.com/office/drawing/2014/main" id="{2749311E-2EB7-8572-19E0-B9CDE4254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994" y="1658324"/>
            <a:ext cx="1008584" cy="100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EE9CC24-45CE-E971-A4AC-EC554EF7967E}"/>
              </a:ext>
            </a:extLst>
          </p:cNvPr>
          <p:cNvSpPr/>
          <p:nvPr/>
        </p:nvSpPr>
        <p:spPr>
          <a:xfrm>
            <a:off x="4679315" y="1492544"/>
            <a:ext cx="3317130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through Smart Poles - Spain </a:t>
            </a:r>
            <a:endParaRPr kumimoji="0" lang="en-GB" sz="12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9749FB8-43DD-6C51-E36B-B9D0060DE15A}"/>
              </a:ext>
            </a:extLst>
          </p:cNvPr>
          <p:cNvSpPr/>
          <p:nvPr/>
        </p:nvSpPr>
        <p:spPr>
          <a:xfrm>
            <a:off x="8400142" y="1501544"/>
            <a:ext cx="3317130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for Indoor - UK</a:t>
            </a:r>
            <a:endParaRPr kumimoji="0" lang="en-GB" sz="12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340DB5-0526-F19C-88B0-4C3D85CEDBE2}"/>
              </a:ext>
            </a:extLst>
          </p:cNvPr>
          <p:cNvSpPr/>
          <p:nvPr/>
        </p:nvSpPr>
        <p:spPr>
          <a:xfrm>
            <a:off x="1102654" y="1490902"/>
            <a:ext cx="3317130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for Outdoor and Indoor - </a:t>
            </a:r>
            <a:r>
              <a:rPr lang="en-GB" sz="120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US </a:t>
            </a:r>
            <a:endParaRPr lang="en-GB" sz="1200" dirty="0">
              <a:solidFill>
                <a:srgbClr val="FFFFFF"/>
              </a:solidFill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36FF075-EB68-6342-099C-1E9439057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712" y="2384125"/>
            <a:ext cx="845750" cy="38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 of the United States of America | History, Meaning, Facts, &amp; Design |  Britannica">
            <a:extLst>
              <a:ext uri="{FF2B5EF4-FFF2-40B4-BE49-F238E27FC236}">
                <a16:creationId xmlns:a16="http://schemas.microsoft.com/office/drawing/2014/main" id="{4B94F5FE-621F-7B04-AB16-63628BCF0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825" y="1917031"/>
            <a:ext cx="839451" cy="4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lag of the United Kingdom - Wikipedia">
            <a:extLst>
              <a:ext uri="{FF2B5EF4-FFF2-40B4-BE49-F238E27FC236}">
                <a16:creationId xmlns:a16="http://schemas.microsoft.com/office/drawing/2014/main" id="{F6038ED7-DD5C-DA62-5C43-5A1887B13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197" y="1929177"/>
            <a:ext cx="855478" cy="42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lag of Spain - Wikipedia">
            <a:extLst>
              <a:ext uri="{FF2B5EF4-FFF2-40B4-BE49-F238E27FC236}">
                <a16:creationId xmlns:a16="http://schemas.microsoft.com/office/drawing/2014/main" id="{5E578E48-858C-9665-760D-9D681263D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625" y="1857561"/>
            <a:ext cx="823913" cy="54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32" grpId="0" animBg="1"/>
      <p:bldP spid="2" grpId="0" animBg="1"/>
      <p:bldP spid="43" grpId="0" animBg="1"/>
      <p:bldP spid="45" grpId="0" animBg="1"/>
      <p:bldP spid="4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9FF1C191-446B-42EE-A851-B229CB589F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600773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9FF1C191-446B-42EE-A851-B229CB589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7" name="Rectangle: Rounded Corners 1056">
            <a:extLst>
              <a:ext uri="{FF2B5EF4-FFF2-40B4-BE49-F238E27FC236}">
                <a16:creationId xmlns:a16="http://schemas.microsoft.com/office/drawing/2014/main" id="{7B04713C-7603-7EBC-0E04-24EE5AE38D8E}"/>
              </a:ext>
            </a:extLst>
          </p:cNvPr>
          <p:cNvSpPr/>
          <p:nvPr/>
        </p:nvSpPr>
        <p:spPr>
          <a:xfrm>
            <a:off x="6428260" y="4099659"/>
            <a:ext cx="4888289" cy="18810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3" name="Rectangle: Rounded Corners 1052">
            <a:extLst>
              <a:ext uri="{FF2B5EF4-FFF2-40B4-BE49-F238E27FC236}">
                <a16:creationId xmlns:a16="http://schemas.microsoft.com/office/drawing/2014/main" id="{66FB00DA-0831-BBC6-39A0-1E57FBC2730A}"/>
              </a:ext>
            </a:extLst>
          </p:cNvPr>
          <p:cNvSpPr/>
          <p:nvPr/>
        </p:nvSpPr>
        <p:spPr>
          <a:xfrm>
            <a:off x="6428259" y="2079556"/>
            <a:ext cx="4888289" cy="8288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Title 22">
            <a:extLst>
              <a:ext uri="{FF2B5EF4-FFF2-40B4-BE49-F238E27FC236}">
                <a16:creationId xmlns:a16="http://schemas.microsoft.com/office/drawing/2014/main" id="{03DF734C-BCF0-BF43-97A2-6F66D999B815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Empowering KSA's Vision 2030: Giga-projects driving Small Cells growth for a smarter, connected future.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115FC071-02C0-4570-AEBE-B9761530CE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46" name="Subtitle 4">
            <a:extLst>
              <a:ext uri="{FF2B5EF4-FFF2-40B4-BE49-F238E27FC236}">
                <a16:creationId xmlns:a16="http://schemas.microsoft.com/office/drawing/2014/main" id="{D951ED2D-E88B-2B44-87E3-3576207EC6AF}"/>
              </a:ext>
            </a:extLst>
          </p:cNvPr>
          <p:cNvSpPr txBox="1">
            <a:spLocks/>
          </p:cNvSpPr>
          <p:nvPr/>
        </p:nvSpPr>
        <p:spPr>
          <a:xfrm>
            <a:off x="857302" y="1172367"/>
            <a:ext cx="10996020" cy="32017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94D05"/>
              </a:solidFill>
              <a:effectLst/>
              <a:uLnTx/>
              <a:uFillTx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5A269BC2-F114-5B46-A44A-62B4027BC68E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572000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lang="en-US" sz="800" dirty="0" err="1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Detecon</a:t>
            </a:r>
            <a:r>
              <a:rPr lang="en-US" sz="80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Research, 2024, MEED Projects, Emirates NBD Research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6F19413-2487-E931-90AA-B2D07CC4B890}"/>
              </a:ext>
            </a:extLst>
          </p:cNvPr>
          <p:cNvSpPr/>
          <p:nvPr/>
        </p:nvSpPr>
        <p:spPr>
          <a:xfrm>
            <a:off x="873240" y="159717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Over USD 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860bn in p</a:t>
            </a: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lanned spending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EAE8A82-3CEA-C9CD-DEF7-19173477D85D}"/>
              </a:ext>
            </a:extLst>
          </p:cNvPr>
          <p:cNvSpPr/>
          <p:nvPr/>
        </p:nvSpPr>
        <p:spPr>
          <a:xfrm>
            <a:off x="6430471" y="159717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deployment scenarios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2083E2F-5272-09DA-70DB-6EF0D1097A74}"/>
              </a:ext>
            </a:extLst>
          </p:cNvPr>
          <p:cNvSpPr txBox="1"/>
          <p:nvPr/>
        </p:nvSpPr>
        <p:spPr>
          <a:xfrm>
            <a:off x="1021859" y="1932198"/>
            <a:ext cx="45910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tx1">
                    <a:lumMod val="50000"/>
                  </a:schemeClr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Approx. USD 85bn worth of contracts awarded</a:t>
            </a: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75CB9E1B-4B23-B1B4-C435-894A78D0B0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2059886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in Saudi Arabia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935C8E6A-7629-20DE-B3F7-68ADA9E82A78}"/>
              </a:ext>
            </a:extLst>
          </p:cNvPr>
          <p:cNvSpPr>
            <a:spLocks/>
          </p:cNvSpPr>
          <p:nvPr/>
        </p:nvSpPr>
        <p:spPr bwMode="auto">
          <a:xfrm>
            <a:off x="1655325" y="2472343"/>
            <a:ext cx="3210397" cy="3126175"/>
          </a:xfrm>
          <a:custGeom>
            <a:avLst/>
            <a:gdLst/>
            <a:ahLst/>
            <a:cxnLst>
              <a:cxn ang="0">
                <a:pos x="588" y="170"/>
              </a:cxn>
              <a:cxn ang="0">
                <a:pos x="587" y="169"/>
              </a:cxn>
              <a:cxn ang="0">
                <a:pos x="585" y="169"/>
              </a:cxn>
              <a:cxn ang="0">
                <a:pos x="583" y="168"/>
              </a:cxn>
              <a:cxn ang="0">
                <a:pos x="580" y="167"/>
              </a:cxn>
              <a:cxn ang="0">
                <a:pos x="577" y="167"/>
              </a:cxn>
              <a:cxn ang="0">
                <a:pos x="573" y="166"/>
              </a:cxn>
              <a:cxn ang="0">
                <a:pos x="569" y="166"/>
              </a:cxn>
              <a:cxn ang="0">
                <a:pos x="563" y="165"/>
              </a:cxn>
              <a:cxn ang="0">
                <a:pos x="559" y="165"/>
              </a:cxn>
              <a:cxn ang="0">
                <a:pos x="552" y="164"/>
              </a:cxn>
              <a:cxn ang="0">
                <a:pos x="548" y="164"/>
              </a:cxn>
              <a:cxn ang="0">
                <a:pos x="473" y="160"/>
              </a:cxn>
              <a:cxn ang="0">
                <a:pos x="467" y="160"/>
              </a:cxn>
              <a:cxn ang="0">
                <a:pos x="465" y="160"/>
              </a:cxn>
              <a:cxn ang="0">
                <a:pos x="462" y="160"/>
              </a:cxn>
              <a:cxn ang="0">
                <a:pos x="460" y="160"/>
              </a:cxn>
              <a:cxn ang="0">
                <a:pos x="332" y="63"/>
              </a:cxn>
              <a:cxn ang="0">
                <a:pos x="250" y="9"/>
              </a:cxn>
              <a:cxn ang="0">
                <a:pos x="200" y="0"/>
              </a:cxn>
              <a:cxn ang="0">
                <a:pos x="147" y="18"/>
              </a:cxn>
              <a:cxn ang="0">
                <a:pos x="111" y="32"/>
              </a:cxn>
              <a:cxn ang="0">
                <a:pos x="111" y="46"/>
              </a:cxn>
              <a:cxn ang="0">
                <a:pos x="123" y="118"/>
              </a:cxn>
              <a:cxn ang="0">
                <a:pos x="70" y="163"/>
              </a:cxn>
              <a:cxn ang="0">
                <a:pos x="12" y="161"/>
              </a:cxn>
              <a:cxn ang="0">
                <a:pos x="12" y="249"/>
              </a:cxn>
              <a:cxn ang="0">
                <a:pos x="85" y="334"/>
              </a:cxn>
              <a:cxn ang="0">
                <a:pos x="144" y="433"/>
              </a:cxn>
              <a:cxn ang="0">
                <a:pos x="232" y="560"/>
              </a:cxn>
              <a:cxn ang="0">
                <a:pos x="299" y="631"/>
              </a:cxn>
              <a:cxn ang="0">
                <a:pos x="419" y="826"/>
              </a:cxn>
              <a:cxn ang="0">
                <a:pos x="427" y="837"/>
              </a:cxn>
              <a:cxn ang="0">
                <a:pos x="437" y="790"/>
              </a:cxn>
              <a:cxn ang="0">
                <a:pos x="470" y="798"/>
              </a:cxn>
              <a:cxn ang="0">
                <a:pos x="522" y="791"/>
              </a:cxn>
              <a:cxn ang="0">
                <a:pos x="593" y="799"/>
              </a:cxn>
              <a:cxn ang="0">
                <a:pos x="628" y="804"/>
              </a:cxn>
              <a:cxn ang="0">
                <a:pos x="653" y="755"/>
              </a:cxn>
              <a:cxn ang="0">
                <a:pos x="839" y="710"/>
              </a:cxn>
              <a:cxn ang="0">
                <a:pos x="998" y="546"/>
              </a:cxn>
              <a:cxn ang="0">
                <a:pos x="980" y="526"/>
              </a:cxn>
              <a:cxn ang="0">
                <a:pos x="979" y="525"/>
              </a:cxn>
              <a:cxn ang="0">
                <a:pos x="979" y="523"/>
              </a:cxn>
              <a:cxn ang="0">
                <a:pos x="978" y="521"/>
              </a:cxn>
              <a:cxn ang="0">
                <a:pos x="977" y="519"/>
              </a:cxn>
              <a:cxn ang="0">
                <a:pos x="976" y="517"/>
              </a:cxn>
              <a:cxn ang="0">
                <a:pos x="851" y="501"/>
              </a:cxn>
              <a:cxn ang="0">
                <a:pos x="799" y="432"/>
              </a:cxn>
              <a:cxn ang="0">
                <a:pos x="794" y="413"/>
              </a:cxn>
              <a:cxn ang="0">
                <a:pos x="780" y="407"/>
              </a:cxn>
              <a:cxn ang="0">
                <a:pos x="764" y="400"/>
              </a:cxn>
              <a:cxn ang="0">
                <a:pos x="718" y="332"/>
              </a:cxn>
              <a:cxn ang="0">
                <a:pos x="669" y="265"/>
              </a:cxn>
              <a:cxn ang="0">
                <a:pos x="645" y="218"/>
              </a:cxn>
              <a:cxn ang="0">
                <a:pos x="637" y="195"/>
              </a:cxn>
            </a:cxnLst>
            <a:rect l="0" t="0" r="r" b="b"/>
            <a:pathLst>
              <a:path w="998" h="851">
                <a:moveTo>
                  <a:pt x="598" y="196"/>
                </a:moveTo>
                <a:cubicBezTo>
                  <a:pt x="584" y="195"/>
                  <a:pt x="594" y="177"/>
                  <a:pt x="588" y="170"/>
                </a:cubicBezTo>
                <a:cubicBezTo>
                  <a:pt x="588" y="170"/>
                  <a:pt x="587" y="170"/>
                  <a:pt x="587" y="169"/>
                </a:cubicBezTo>
                <a:cubicBezTo>
                  <a:pt x="587" y="169"/>
                  <a:pt x="587" y="169"/>
                  <a:pt x="587" y="169"/>
                </a:cubicBezTo>
                <a:cubicBezTo>
                  <a:pt x="586" y="169"/>
                  <a:pt x="586" y="169"/>
                  <a:pt x="586" y="169"/>
                </a:cubicBezTo>
                <a:cubicBezTo>
                  <a:pt x="586" y="169"/>
                  <a:pt x="585" y="169"/>
                  <a:pt x="585" y="169"/>
                </a:cubicBezTo>
                <a:cubicBezTo>
                  <a:pt x="585" y="168"/>
                  <a:pt x="584" y="168"/>
                  <a:pt x="583" y="168"/>
                </a:cubicBezTo>
                <a:cubicBezTo>
                  <a:pt x="583" y="168"/>
                  <a:pt x="583" y="168"/>
                  <a:pt x="583" y="168"/>
                </a:cubicBezTo>
                <a:cubicBezTo>
                  <a:pt x="582" y="168"/>
                  <a:pt x="582" y="168"/>
                  <a:pt x="581" y="168"/>
                </a:cubicBezTo>
                <a:cubicBezTo>
                  <a:pt x="581" y="168"/>
                  <a:pt x="581" y="167"/>
                  <a:pt x="580" y="167"/>
                </a:cubicBezTo>
                <a:cubicBezTo>
                  <a:pt x="580" y="167"/>
                  <a:pt x="579" y="167"/>
                  <a:pt x="578" y="167"/>
                </a:cubicBezTo>
                <a:cubicBezTo>
                  <a:pt x="578" y="167"/>
                  <a:pt x="577" y="167"/>
                  <a:pt x="577" y="167"/>
                </a:cubicBezTo>
                <a:cubicBezTo>
                  <a:pt x="576" y="167"/>
                  <a:pt x="575" y="167"/>
                  <a:pt x="574" y="166"/>
                </a:cubicBezTo>
                <a:cubicBezTo>
                  <a:pt x="574" y="166"/>
                  <a:pt x="573" y="166"/>
                  <a:pt x="573" y="166"/>
                </a:cubicBezTo>
                <a:cubicBezTo>
                  <a:pt x="572" y="166"/>
                  <a:pt x="572" y="166"/>
                  <a:pt x="571" y="166"/>
                </a:cubicBezTo>
                <a:cubicBezTo>
                  <a:pt x="570" y="166"/>
                  <a:pt x="570" y="166"/>
                  <a:pt x="569" y="166"/>
                </a:cubicBezTo>
                <a:cubicBezTo>
                  <a:pt x="568" y="166"/>
                  <a:pt x="567" y="166"/>
                  <a:pt x="566" y="165"/>
                </a:cubicBezTo>
                <a:cubicBezTo>
                  <a:pt x="565" y="165"/>
                  <a:pt x="564" y="165"/>
                  <a:pt x="563" y="165"/>
                </a:cubicBezTo>
                <a:cubicBezTo>
                  <a:pt x="563" y="165"/>
                  <a:pt x="563" y="165"/>
                  <a:pt x="562" y="165"/>
                </a:cubicBezTo>
                <a:cubicBezTo>
                  <a:pt x="561" y="165"/>
                  <a:pt x="560" y="165"/>
                  <a:pt x="559" y="165"/>
                </a:cubicBezTo>
                <a:cubicBezTo>
                  <a:pt x="559" y="165"/>
                  <a:pt x="559" y="165"/>
                  <a:pt x="558" y="165"/>
                </a:cubicBezTo>
                <a:cubicBezTo>
                  <a:pt x="556" y="165"/>
                  <a:pt x="554" y="164"/>
                  <a:pt x="552" y="164"/>
                </a:cubicBezTo>
                <a:cubicBezTo>
                  <a:pt x="552" y="164"/>
                  <a:pt x="552" y="164"/>
                  <a:pt x="552" y="164"/>
                </a:cubicBezTo>
                <a:cubicBezTo>
                  <a:pt x="551" y="164"/>
                  <a:pt x="549" y="164"/>
                  <a:pt x="548" y="164"/>
                </a:cubicBezTo>
                <a:cubicBezTo>
                  <a:pt x="548" y="164"/>
                  <a:pt x="548" y="164"/>
                  <a:pt x="548" y="164"/>
                </a:cubicBezTo>
                <a:cubicBezTo>
                  <a:pt x="522" y="162"/>
                  <a:pt x="490" y="161"/>
                  <a:pt x="473" y="160"/>
                </a:cubicBezTo>
                <a:cubicBezTo>
                  <a:pt x="473" y="160"/>
                  <a:pt x="473" y="160"/>
                  <a:pt x="473" y="160"/>
                </a:cubicBezTo>
                <a:cubicBezTo>
                  <a:pt x="470" y="160"/>
                  <a:pt x="468" y="160"/>
                  <a:pt x="467" y="160"/>
                </a:cubicBezTo>
                <a:cubicBezTo>
                  <a:pt x="467" y="160"/>
                  <a:pt x="466" y="160"/>
                  <a:pt x="466" y="160"/>
                </a:cubicBezTo>
                <a:cubicBezTo>
                  <a:pt x="466" y="160"/>
                  <a:pt x="465" y="160"/>
                  <a:pt x="465" y="160"/>
                </a:cubicBezTo>
                <a:cubicBezTo>
                  <a:pt x="465" y="160"/>
                  <a:pt x="465" y="160"/>
                  <a:pt x="465" y="160"/>
                </a:cubicBezTo>
                <a:cubicBezTo>
                  <a:pt x="464" y="160"/>
                  <a:pt x="463" y="160"/>
                  <a:pt x="462" y="160"/>
                </a:cubicBezTo>
                <a:cubicBezTo>
                  <a:pt x="461" y="160"/>
                  <a:pt x="461" y="160"/>
                  <a:pt x="460" y="160"/>
                </a:cubicBezTo>
                <a:cubicBezTo>
                  <a:pt x="460" y="160"/>
                  <a:pt x="460" y="160"/>
                  <a:pt x="460" y="160"/>
                </a:cubicBezTo>
                <a:cubicBezTo>
                  <a:pt x="460" y="160"/>
                  <a:pt x="460" y="160"/>
                  <a:pt x="460" y="160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32" y="63"/>
                  <a:pt x="311" y="49"/>
                  <a:pt x="299" y="43"/>
                </a:cubicBezTo>
                <a:cubicBezTo>
                  <a:pt x="287" y="37"/>
                  <a:pt x="250" y="9"/>
                  <a:pt x="250" y="9"/>
                </a:cubicBezTo>
                <a:cubicBezTo>
                  <a:pt x="250" y="9"/>
                  <a:pt x="225" y="8"/>
                  <a:pt x="216" y="9"/>
                </a:cubicBezTo>
                <a:cubicBezTo>
                  <a:pt x="207" y="10"/>
                  <a:pt x="200" y="0"/>
                  <a:pt x="200" y="0"/>
                </a:cubicBezTo>
                <a:cubicBezTo>
                  <a:pt x="200" y="0"/>
                  <a:pt x="187" y="8"/>
                  <a:pt x="181" y="14"/>
                </a:cubicBezTo>
                <a:cubicBezTo>
                  <a:pt x="175" y="20"/>
                  <a:pt x="147" y="18"/>
                  <a:pt x="147" y="18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1" y="32"/>
                  <a:pt x="86" y="31"/>
                  <a:pt x="79" y="38"/>
                </a:cubicBezTo>
                <a:cubicBezTo>
                  <a:pt x="72" y="45"/>
                  <a:pt x="104" y="42"/>
                  <a:pt x="111" y="46"/>
                </a:cubicBezTo>
                <a:cubicBezTo>
                  <a:pt x="118" y="50"/>
                  <a:pt x="137" y="85"/>
                  <a:pt x="137" y="85"/>
                </a:cubicBezTo>
                <a:cubicBezTo>
                  <a:pt x="137" y="85"/>
                  <a:pt x="131" y="111"/>
                  <a:pt x="123" y="118"/>
                </a:cubicBezTo>
                <a:cubicBezTo>
                  <a:pt x="115" y="125"/>
                  <a:pt x="98" y="121"/>
                  <a:pt x="92" y="123"/>
                </a:cubicBezTo>
                <a:cubicBezTo>
                  <a:pt x="86" y="125"/>
                  <a:pt x="84" y="152"/>
                  <a:pt x="70" y="163"/>
                </a:cubicBezTo>
                <a:cubicBezTo>
                  <a:pt x="56" y="174"/>
                  <a:pt x="25" y="154"/>
                  <a:pt x="18" y="155"/>
                </a:cubicBezTo>
                <a:cubicBezTo>
                  <a:pt x="12" y="156"/>
                  <a:pt x="12" y="160"/>
                  <a:pt x="12" y="161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11" y="170"/>
                  <a:pt x="0" y="237"/>
                  <a:pt x="12" y="249"/>
                </a:cubicBezTo>
                <a:cubicBezTo>
                  <a:pt x="24" y="260"/>
                  <a:pt x="48" y="260"/>
                  <a:pt x="54" y="274"/>
                </a:cubicBezTo>
                <a:cubicBezTo>
                  <a:pt x="60" y="288"/>
                  <a:pt x="76" y="325"/>
                  <a:pt x="85" y="334"/>
                </a:cubicBezTo>
                <a:cubicBezTo>
                  <a:pt x="93" y="343"/>
                  <a:pt x="113" y="358"/>
                  <a:pt x="120" y="370"/>
                </a:cubicBezTo>
                <a:cubicBezTo>
                  <a:pt x="127" y="383"/>
                  <a:pt x="132" y="422"/>
                  <a:pt x="144" y="433"/>
                </a:cubicBezTo>
                <a:cubicBezTo>
                  <a:pt x="157" y="445"/>
                  <a:pt x="184" y="434"/>
                  <a:pt x="201" y="453"/>
                </a:cubicBezTo>
                <a:cubicBezTo>
                  <a:pt x="218" y="472"/>
                  <a:pt x="232" y="531"/>
                  <a:pt x="232" y="560"/>
                </a:cubicBezTo>
                <a:cubicBezTo>
                  <a:pt x="232" y="590"/>
                  <a:pt x="266" y="626"/>
                  <a:pt x="266" y="626"/>
                </a:cubicBezTo>
                <a:cubicBezTo>
                  <a:pt x="266" y="626"/>
                  <a:pt x="291" y="623"/>
                  <a:pt x="299" y="631"/>
                </a:cubicBezTo>
                <a:cubicBezTo>
                  <a:pt x="308" y="639"/>
                  <a:pt x="344" y="704"/>
                  <a:pt x="358" y="728"/>
                </a:cubicBezTo>
                <a:cubicBezTo>
                  <a:pt x="372" y="752"/>
                  <a:pt x="420" y="810"/>
                  <a:pt x="419" y="826"/>
                </a:cubicBezTo>
                <a:cubicBezTo>
                  <a:pt x="419" y="833"/>
                  <a:pt x="416" y="842"/>
                  <a:pt x="414" y="851"/>
                </a:cubicBezTo>
                <a:cubicBezTo>
                  <a:pt x="417" y="848"/>
                  <a:pt x="423" y="844"/>
                  <a:pt x="427" y="837"/>
                </a:cubicBezTo>
                <a:cubicBezTo>
                  <a:pt x="434" y="826"/>
                  <a:pt x="428" y="824"/>
                  <a:pt x="428" y="824"/>
                </a:cubicBezTo>
                <a:cubicBezTo>
                  <a:pt x="428" y="824"/>
                  <a:pt x="427" y="795"/>
                  <a:pt x="437" y="790"/>
                </a:cubicBezTo>
                <a:cubicBezTo>
                  <a:pt x="447" y="785"/>
                  <a:pt x="452" y="799"/>
                  <a:pt x="452" y="799"/>
                </a:cubicBezTo>
                <a:cubicBezTo>
                  <a:pt x="470" y="798"/>
                  <a:pt x="470" y="798"/>
                  <a:pt x="470" y="798"/>
                </a:cubicBezTo>
                <a:cubicBezTo>
                  <a:pt x="470" y="798"/>
                  <a:pt x="477" y="792"/>
                  <a:pt x="482" y="792"/>
                </a:cubicBezTo>
                <a:cubicBezTo>
                  <a:pt x="487" y="792"/>
                  <a:pt x="506" y="791"/>
                  <a:pt x="522" y="791"/>
                </a:cubicBezTo>
                <a:cubicBezTo>
                  <a:pt x="538" y="791"/>
                  <a:pt x="549" y="799"/>
                  <a:pt x="549" y="799"/>
                </a:cubicBezTo>
                <a:cubicBezTo>
                  <a:pt x="549" y="799"/>
                  <a:pt x="589" y="797"/>
                  <a:pt x="593" y="799"/>
                </a:cubicBezTo>
                <a:cubicBezTo>
                  <a:pt x="597" y="801"/>
                  <a:pt x="611" y="816"/>
                  <a:pt x="616" y="816"/>
                </a:cubicBezTo>
                <a:cubicBezTo>
                  <a:pt x="621" y="816"/>
                  <a:pt x="628" y="804"/>
                  <a:pt x="628" y="804"/>
                </a:cubicBezTo>
                <a:cubicBezTo>
                  <a:pt x="628" y="792"/>
                  <a:pt x="628" y="792"/>
                  <a:pt x="628" y="792"/>
                </a:cubicBezTo>
                <a:cubicBezTo>
                  <a:pt x="628" y="792"/>
                  <a:pt x="643" y="768"/>
                  <a:pt x="653" y="755"/>
                </a:cubicBezTo>
                <a:cubicBezTo>
                  <a:pt x="663" y="742"/>
                  <a:pt x="705" y="723"/>
                  <a:pt x="717" y="723"/>
                </a:cubicBezTo>
                <a:cubicBezTo>
                  <a:pt x="729" y="723"/>
                  <a:pt x="839" y="710"/>
                  <a:pt x="839" y="710"/>
                </a:cubicBezTo>
                <a:cubicBezTo>
                  <a:pt x="972" y="661"/>
                  <a:pt x="972" y="661"/>
                  <a:pt x="972" y="661"/>
                </a:cubicBezTo>
                <a:cubicBezTo>
                  <a:pt x="998" y="546"/>
                  <a:pt x="998" y="546"/>
                  <a:pt x="998" y="546"/>
                </a:cubicBezTo>
                <a:cubicBezTo>
                  <a:pt x="998" y="546"/>
                  <a:pt x="980" y="531"/>
                  <a:pt x="980" y="527"/>
                </a:cubicBezTo>
                <a:cubicBezTo>
                  <a:pt x="980" y="527"/>
                  <a:pt x="980" y="526"/>
                  <a:pt x="980" y="526"/>
                </a:cubicBezTo>
                <a:cubicBezTo>
                  <a:pt x="980" y="526"/>
                  <a:pt x="980" y="526"/>
                  <a:pt x="980" y="526"/>
                </a:cubicBezTo>
                <a:cubicBezTo>
                  <a:pt x="980" y="525"/>
                  <a:pt x="980" y="525"/>
                  <a:pt x="979" y="525"/>
                </a:cubicBezTo>
                <a:cubicBezTo>
                  <a:pt x="979" y="525"/>
                  <a:pt x="979" y="525"/>
                  <a:pt x="979" y="524"/>
                </a:cubicBezTo>
                <a:cubicBezTo>
                  <a:pt x="979" y="524"/>
                  <a:pt x="979" y="523"/>
                  <a:pt x="979" y="523"/>
                </a:cubicBezTo>
                <a:cubicBezTo>
                  <a:pt x="979" y="523"/>
                  <a:pt x="979" y="523"/>
                  <a:pt x="979" y="522"/>
                </a:cubicBezTo>
                <a:cubicBezTo>
                  <a:pt x="978" y="522"/>
                  <a:pt x="978" y="522"/>
                  <a:pt x="978" y="521"/>
                </a:cubicBezTo>
                <a:cubicBezTo>
                  <a:pt x="978" y="521"/>
                  <a:pt x="978" y="521"/>
                  <a:pt x="978" y="520"/>
                </a:cubicBezTo>
                <a:cubicBezTo>
                  <a:pt x="977" y="520"/>
                  <a:pt x="977" y="519"/>
                  <a:pt x="977" y="519"/>
                </a:cubicBezTo>
                <a:cubicBezTo>
                  <a:pt x="977" y="519"/>
                  <a:pt x="977" y="518"/>
                  <a:pt x="977" y="518"/>
                </a:cubicBezTo>
                <a:cubicBezTo>
                  <a:pt x="977" y="518"/>
                  <a:pt x="976" y="517"/>
                  <a:pt x="976" y="517"/>
                </a:cubicBezTo>
                <a:cubicBezTo>
                  <a:pt x="976" y="517"/>
                  <a:pt x="976" y="516"/>
                  <a:pt x="976" y="516"/>
                </a:cubicBezTo>
                <a:cubicBezTo>
                  <a:pt x="942" y="512"/>
                  <a:pt x="853" y="501"/>
                  <a:pt x="851" y="501"/>
                </a:cubicBezTo>
                <a:cubicBezTo>
                  <a:pt x="848" y="501"/>
                  <a:pt x="811" y="453"/>
                  <a:pt x="804" y="446"/>
                </a:cubicBezTo>
                <a:cubicBezTo>
                  <a:pt x="800" y="442"/>
                  <a:pt x="799" y="437"/>
                  <a:pt x="799" y="432"/>
                </a:cubicBezTo>
                <a:cubicBezTo>
                  <a:pt x="799" y="430"/>
                  <a:pt x="799" y="429"/>
                  <a:pt x="799" y="428"/>
                </a:cubicBezTo>
                <a:cubicBezTo>
                  <a:pt x="796" y="423"/>
                  <a:pt x="793" y="417"/>
                  <a:pt x="794" y="413"/>
                </a:cubicBezTo>
                <a:cubicBezTo>
                  <a:pt x="788" y="415"/>
                  <a:pt x="788" y="415"/>
                  <a:pt x="788" y="415"/>
                </a:cubicBezTo>
                <a:cubicBezTo>
                  <a:pt x="780" y="407"/>
                  <a:pt x="780" y="407"/>
                  <a:pt x="780" y="407"/>
                </a:cubicBezTo>
                <a:cubicBezTo>
                  <a:pt x="770" y="410"/>
                  <a:pt x="770" y="410"/>
                  <a:pt x="770" y="410"/>
                </a:cubicBezTo>
                <a:cubicBezTo>
                  <a:pt x="764" y="400"/>
                  <a:pt x="764" y="400"/>
                  <a:pt x="764" y="400"/>
                </a:cubicBezTo>
                <a:cubicBezTo>
                  <a:pt x="757" y="398"/>
                  <a:pt x="750" y="359"/>
                  <a:pt x="744" y="354"/>
                </a:cubicBezTo>
                <a:cubicBezTo>
                  <a:pt x="738" y="349"/>
                  <a:pt x="722" y="346"/>
                  <a:pt x="718" y="332"/>
                </a:cubicBezTo>
                <a:cubicBezTo>
                  <a:pt x="715" y="318"/>
                  <a:pt x="720" y="296"/>
                  <a:pt x="706" y="286"/>
                </a:cubicBezTo>
                <a:cubicBezTo>
                  <a:pt x="693" y="275"/>
                  <a:pt x="675" y="277"/>
                  <a:pt x="669" y="265"/>
                </a:cubicBezTo>
                <a:cubicBezTo>
                  <a:pt x="663" y="252"/>
                  <a:pt x="670" y="239"/>
                  <a:pt x="664" y="235"/>
                </a:cubicBezTo>
                <a:cubicBezTo>
                  <a:pt x="658" y="231"/>
                  <a:pt x="645" y="218"/>
                  <a:pt x="645" y="218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45" y="201"/>
                  <a:pt x="642" y="198"/>
                  <a:pt x="637" y="195"/>
                </a:cubicBezTo>
                <a:cubicBezTo>
                  <a:pt x="624" y="196"/>
                  <a:pt x="606" y="196"/>
                  <a:pt x="598" y="196"/>
                </a:cubicBezTo>
                <a:close/>
              </a:path>
            </a:pathLst>
          </a:custGeom>
          <a:solidFill>
            <a:schemeClr val="accent4">
              <a:alpha val="50196"/>
            </a:schemeClr>
          </a:solidFill>
          <a:ln w="6350" cap="flat" cmpd="sng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FB6FB39-DC13-F28E-854D-BBB7B0B3904F}"/>
              </a:ext>
            </a:extLst>
          </p:cNvPr>
          <p:cNvGrpSpPr/>
          <p:nvPr/>
        </p:nvGrpSpPr>
        <p:grpSpPr>
          <a:xfrm>
            <a:off x="1771699" y="2998801"/>
            <a:ext cx="2977649" cy="2073258"/>
            <a:chOff x="1650826" y="2914596"/>
            <a:chExt cx="2977649" cy="207325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E48810F-A253-518B-3AE5-D892C94F1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4450" y="3523970"/>
              <a:ext cx="411402" cy="395232"/>
            </a:xfrm>
            <a:prstGeom prst="rect">
              <a:avLst/>
            </a:prstGeom>
          </p:spPr>
        </p:pic>
        <p:pic>
          <p:nvPicPr>
            <p:cNvPr id="4" name="Picture 13" descr="NEOM Logo Vector (.AI) Free Download">
              <a:extLst>
                <a:ext uri="{FF2B5EF4-FFF2-40B4-BE49-F238E27FC236}">
                  <a16:creationId xmlns:a16="http://schemas.microsoft.com/office/drawing/2014/main" id="{0F140528-B8FF-F49C-E07D-9E5EB1BA80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668" y="4025954"/>
              <a:ext cx="346335" cy="44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5" descr="AMAALA Selects Mirage-Inspired Airport Design by Foster + Partners to Take  Ultra-Luxury Destination to New Heights | Business Wire">
              <a:extLst>
                <a:ext uri="{FF2B5EF4-FFF2-40B4-BE49-F238E27FC236}">
                  <a16:creationId xmlns:a16="http://schemas.microsoft.com/office/drawing/2014/main" id="{F21F17FF-AA2D-D405-18EA-67DA46B3FEE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8" t="17494" r="17970" b="17362"/>
            <a:stretch/>
          </p:blipFill>
          <p:spPr bwMode="auto">
            <a:xfrm>
              <a:off x="4105274" y="4541690"/>
              <a:ext cx="379028" cy="403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08C4B779-4307-A35C-F3E5-19424BDB3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420" y="2950910"/>
              <a:ext cx="258831" cy="514235"/>
            </a:xfrm>
            <a:prstGeom prst="rect">
              <a:avLst/>
            </a:prstGeom>
          </p:spPr>
        </p:pic>
        <p:pic>
          <p:nvPicPr>
            <p:cNvPr id="8" name="Picture 7" descr="Text&#10;&#10;Description automatically generated">
              <a:extLst>
                <a:ext uri="{FF2B5EF4-FFF2-40B4-BE49-F238E27FC236}">
                  <a16:creationId xmlns:a16="http://schemas.microsoft.com/office/drawing/2014/main" id="{A59FC885-8553-5A2D-0368-2C1021E77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373" y="4626453"/>
              <a:ext cx="686925" cy="319034"/>
            </a:xfrm>
            <a:prstGeom prst="rect">
              <a:avLst/>
            </a:prstGeom>
          </p:spPr>
        </p:pic>
        <p:pic>
          <p:nvPicPr>
            <p:cNvPr id="9" name="Picture 10">
              <a:extLst>
                <a:ext uri="{FF2B5EF4-FFF2-40B4-BE49-F238E27FC236}">
                  <a16:creationId xmlns:a16="http://schemas.microsoft.com/office/drawing/2014/main" id="{0AD1BEAB-9A7E-B386-FAD2-D0580ED083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89" b="10937"/>
            <a:stretch/>
          </p:blipFill>
          <p:spPr bwMode="auto">
            <a:xfrm>
              <a:off x="4094312" y="3964705"/>
              <a:ext cx="400952" cy="458569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E9BFD49-B7DF-00A9-F49D-663DBBDBE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148148" y="3589339"/>
              <a:ext cx="667374" cy="316815"/>
            </a:xfrm>
            <a:prstGeom prst="rect">
              <a:avLst/>
            </a:prstGeom>
          </p:spPr>
        </p:pic>
        <p:pic>
          <p:nvPicPr>
            <p:cNvPr id="11" name="Picture 4" descr="Hamat Property">
              <a:extLst>
                <a:ext uri="{FF2B5EF4-FFF2-40B4-BE49-F238E27FC236}">
                  <a16:creationId xmlns:a16="http://schemas.microsoft.com/office/drawing/2014/main" id="{96118D2B-967D-C6A0-7165-2BF1B8B52F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7101" y="2914596"/>
              <a:ext cx="435375" cy="257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iriyah Gate Development Authority Logo PNG Vector (AI) Free Download">
              <a:extLst>
                <a:ext uri="{FF2B5EF4-FFF2-40B4-BE49-F238E27FC236}">
                  <a16:creationId xmlns:a16="http://schemas.microsoft.com/office/drawing/2014/main" id="{563851A1-89FE-F4C7-ADE6-9E9B774DB4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2276" y="3020152"/>
              <a:ext cx="375751" cy="375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Unglaubliches New Murabba - The Mukaab: Zahlen, Daten, Fakten">
              <a:extLst>
                <a:ext uri="{FF2B5EF4-FFF2-40B4-BE49-F238E27FC236}">
                  <a16:creationId xmlns:a16="http://schemas.microsoft.com/office/drawing/2014/main" id="{E01934B4-CA6D-DF6E-BA8E-FD5FB51CF6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9492" y="4025954"/>
              <a:ext cx="521319" cy="428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99E8DC21-4940-A42B-D7A1-B503E65F10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9333" y="4699833"/>
              <a:ext cx="400411" cy="213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 descr="A black and gold sign with white text&#10;&#10;Description automatically generated">
              <a:extLst>
                <a:ext uri="{FF2B5EF4-FFF2-40B4-BE49-F238E27FC236}">
                  <a16:creationId xmlns:a16="http://schemas.microsoft.com/office/drawing/2014/main" id="{C0D3DD18-1D36-6228-BA59-BB5032A6C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650826" y="4171381"/>
              <a:ext cx="777425" cy="184885"/>
            </a:xfrm>
            <a:prstGeom prst="rect">
              <a:avLst/>
            </a:prstGeom>
          </p:spPr>
        </p:pic>
        <p:pic>
          <p:nvPicPr>
            <p:cNvPr id="1034" name="Picture 10" descr="مشروع حديقة الملك سلمان توفر 3 وظائف إدارية وهندسية بمدينة الرياض ...">
              <a:extLst>
                <a:ext uri="{FF2B5EF4-FFF2-40B4-BE49-F238E27FC236}">
                  <a16:creationId xmlns:a16="http://schemas.microsoft.com/office/drawing/2014/main" id="{869D19A8-BF14-E575-3D5D-F42B66D88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6076" y="3074077"/>
              <a:ext cx="686925" cy="267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Careers at The Royal Commission for Al-Ula - The Royal Commission for ...">
              <a:extLst>
                <a:ext uri="{FF2B5EF4-FFF2-40B4-BE49-F238E27FC236}">
                  <a16:creationId xmlns:a16="http://schemas.microsoft.com/office/drawing/2014/main" id="{9CF4A544-6219-13A4-155B-B2DC247E80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372" y="3699572"/>
              <a:ext cx="634332" cy="119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Saudi Entertainment Ventures (Seven) Announces Launch Of Projects In ...">
              <a:extLst>
                <a:ext uri="{FF2B5EF4-FFF2-40B4-BE49-F238E27FC236}">
                  <a16:creationId xmlns:a16="http://schemas.microsoft.com/office/drawing/2014/main" id="{2F567220-126B-1C35-A4EC-E68453EC3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327" y="4625624"/>
              <a:ext cx="489648" cy="362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شركة تطوير السودة | صنـدوق الاستثمارات العامـة">
              <a:extLst>
                <a:ext uri="{FF2B5EF4-FFF2-40B4-BE49-F238E27FC236}">
                  <a16:creationId xmlns:a16="http://schemas.microsoft.com/office/drawing/2014/main" id="{BD1942F7-BCD0-03D1-C8DF-8D595AA65F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1101" y="3144469"/>
              <a:ext cx="667374" cy="456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HRH Crown Prince announces King Salman International Airport Masterplan ...">
              <a:extLst>
                <a:ext uri="{FF2B5EF4-FFF2-40B4-BE49-F238E27FC236}">
                  <a16:creationId xmlns:a16="http://schemas.microsoft.com/office/drawing/2014/main" id="{AEE84D65-B925-DD62-9FD4-43A48B413D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8444" y="3623722"/>
              <a:ext cx="552688" cy="276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A1ECCEA9-CB5C-35C7-2A14-56858A34DF01}"/>
              </a:ext>
            </a:extLst>
          </p:cNvPr>
          <p:cNvSpPr/>
          <p:nvPr/>
        </p:nvSpPr>
        <p:spPr>
          <a:xfrm>
            <a:off x="6541603" y="2139361"/>
            <a:ext cx="4661601" cy="338554"/>
          </a:xfrm>
          <a:prstGeom prst="roundRect">
            <a:avLst>
              <a:gd name="adj" fmla="val 9095"/>
            </a:avLst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Regular Indoor &amp; Outdoor c</a:t>
            </a:r>
            <a:r>
              <a:rPr kumimoji="0" lang="en-GB" sz="105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overage</a:t>
            </a:r>
            <a:endParaRPr kumimoji="0" lang="en-US" sz="105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CF769EBF-823B-B785-67AC-A8161535DE4C}"/>
              </a:ext>
            </a:extLst>
          </p:cNvPr>
          <p:cNvSpPr/>
          <p:nvPr/>
        </p:nvSpPr>
        <p:spPr>
          <a:xfrm>
            <a:off x="6359641" y="1945870"/>
            <a:ext cx="265604" cy="2656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1</a:t>
            </a: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FEE4E608-2D48-A57B-E92D-3A39AABFE1C4}"/>
              </a:ext>
            </a:extLst>
          </p:cNvPr>
          <p:cNvSpPr/>
          <p:nvPr/>
        </p:nvSpPr>
        <p:spPr>
          <a:xfrm>
            <a:off x="6505794" y="4263029"/>
            <a:ext cx="4759923" cy="355117"/>
          </a:xfrm>
          <a:prstGeom prst="roundRect">
            <a:avLst>
              <a:gd name="adj" fmla="val 9095"/>
            </a:avLst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Special use-case needs</a:t>
            </a:r>
            <a:r>
              <a:rPr kumimoji="0" lang="en-GB" sz="105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from Giga Projects,</a:t>
            </a:r>
            <a:r>
              <a:rPr kumimoji="0" lang="en-GB" sz="105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</a:t>
            </a:r>
            <a: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Municipalities, Property Owners &amp; MNO</a:t>
            </a: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849B9E83-E2FC-95C5-FAC6-6A78B5EEEACA}"/>
              </a:ext>
            </a:extLst>
          </p:cNvPr>
          <p:cNvSpPr/>
          <p:nvPr/>
        </p:nvSpPr>
        <p:spPr>
          <a:xfrm>
            <a:off x="6359641" y="3974227"/>
            <a:ext cx="265604" cy="2656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3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EF354B3C-160E-3697-4BDA-1F91D1326B58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11050" t="30489" r="10939" b="19971"/>
          <a:stretch/>
        </p:blipFill>
        <p:spPr>
          <a:xfrm>
            <a:off x="7785017" y="5207551"/>
            <a:ext cx="181563" cy="271423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E3A59A67-02EA-528C-3BC0-AB426EDF912E}"/>
              </a:ext>
            </a:extLst>
          </p:cNvPr>
          <p:cNvSpPr txBox="1"/>
          <p:nvPr/>
        </p:nvSpPr>
        <p:spPr>
          <a:xfrm>
            <a:off x="7490083" y="4777750"/>
            <a:ext cx="751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Digital </a:t>
            </a:r>
            <a:b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</a:b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Signage</a:t>
            </a:r>
          </a:p>
        </p:txBody>
      </p:sp>
      <p:pic>
        <p:nvPicPr>
          <p:cNvPr id="1029" name="Picture 1028">
            <a:extLst>
              <a:ext uri="{FF2B5EF4-FFF2-40B4-BE49-F238E27FC236}">
                <a16:creationId xmlns:a16="http://schemas.microsoft.com/office/drawing/2014/main" id="{3AB4D8AE-054E-021C-3BF0-BB9AB4CED0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642460" y="5190499"/>
            <a:ext cx="319324" cy="305526"/>
          </a:xfrm>
          <a:prstGeom prst="rect">
            <a:avLst/>
          </a:prstGeom>
        </p:spPr>
      </p:pic>
      <p:sp>
        <p:nvSpPr>
          <p:cNvPr id="1031" name="TextBox 1030">
            <a:extLst>
              <a:ext uri="{FF2B5EF4-FFF2-40B4-BE49-F238E27FC236}">
                <a16:creationId xmlns:a16="http://schemas.microsoft.com/office/drawing/2014/main" id="{FFCF7E27-12A3-905F-2571-CA4EFAA07E46}"/>
              </a:ext>
            </a:extLst>
          </p:cNvPr>
          <p:cNvSpPr txBox="1"/>
          <p:nvPr/>
        </p:nvSpPr>
        <p:spPr>
          <a:xfrm>
            <a:off x="8408436" y="4777750"/>
            <a:ext cx="771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EV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Charging</a:t>
            </a:r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2D1DDF2B-9F51-E51A-C3FC-FE51605F0AB7}"/>
              </a:ext>
            </a:extLst>
          </p:cNvPr>
          <p:cNvSpPr txBox="1"/>
          <p:nvPr/>
        </p:nvSpPr>
        <p:spPr>
          <a:xfrm>
            <a:off x="9322995" y="4777750"/>
            <a:ext cx="902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Edge Computing</a:t>
            </a:r>
          </a:p>
        </p:txBody>
      </p:sp>
      <p:pic>
        <p:nvPicPr>
          <p:cNvPr id="1046" name="Picture 1045">
            <a:extLst>
              <a:ext uri="{FF2B5EF4-FFF2-40B4-BE49-F238E27FC236}">
                <a16:creationId xmlns:a16="http://schemas.microsoft.com/office/drawing/2014/main" id="{DE5FA414-9415-871B-6CB7-80DDD1EFB8A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600652" y="5203868"/>
            <a:ext cx="339838" cy="278789"/>
          </a:xfrm>
          <a:prstGeom prst="rect">
            <a:avLst/>
          </a:prstGeom>
        </p:spPr>
      </p:pic>
      <p:pic>
        <p:nvPicPr>
          <p:cNvPr id="1047" name="Picture 1046">
            <a:extLst>
              <a:ext uri="{FF2B5EF4-FFF2-40B4-BE49-F238E27FC236}">
                <a16:creationId xmlns:a16="http://schemas.microsoft.com/office/drawing/2014/main" id="{C46348B1-D3D8-B587-F71B-FFC2019F38E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025162" y="5209705"/>
            <a:ext cx="134739" cy="267114"/>
          </a:xfrm>
          <a:prstGeom prst="rect">
            <a:avLst/>
          </a:prstGeom>
        </p:spPr>
      </p:pic>
      <p:sp>
        <p:nvSpPr>
          <p:cNvPr id="1048" name="TextBox 1047">
            <a:extLst>
              <a:ext uri="{FF2B5EF4-FFF2-40B4-BE49-F238E27FC236}">
                <a16:creationId xmlns:a16="http://schemas.microsoft.com/office/drawing/2014/main" id="{07C2FB52-8A4B-ADD1-E482-5ACB67F44B3B}"/>
              </a:ext>
            </a:extLst>
          </p:cNvPr>
          <p:cNvSpPr txBox="1"/>
          <p:nvPr/>
        </p:nvSpPr>
        <p:spPr>
          <a:xfrm>
            <a:off x="6668721" y="4777750"/>
            <a:ext cx="10294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Smart Pole/ Smart Kiosk</a:t>
            </a:r>
          </a:p>
        </p:txBody>
      </p:sp>
      <p:sp>
        <p:nvSpPr>
          <p:cNvPr id="1049" name="TextBox 1048">
            <a:extLst>
              <a:ext uri="{FF2B5EF4-FFF2-40B4-BE49-F238E27FC236}">
                <a16:creationId xmlns:a16="http://schemas.microsoft.com/office/drawing/2014/main" id="{0CC0F879-EEA9-E560-C644-BFD78FE3B2A2}"/>
              </a:ext>
            </a:extLst>
          </p:cNvPr>
          <p:cNvSpPr txBox="1"/>
          <p:nvPr/>
        </p:nvSpPr>
        <p:spPr>
          <a:xfrm>
            <a:off x="10263999" y="4777750"/>
            <a:ext cx="902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u="none" strike="noStrike" kern="1200" cap="none" spc="0" normalizeH="0" baseline="0" noProof="0" dirty="0">
                <a:ln>
                  <a:noFill/>
                </a:ln>
                <a:solidFill>
                  <a:srgbClr val="F3F3F3">
                    <a:lumMod val="25000"/>
                  </a:srgb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Smart Parking</a:t>
            </a:r>
          </a:p>
        </p:txBody>
      </p:sp>
      <p:pic>
        <p:nvPicPr>
          <p:cNvPr id="1052" name="Picture 1051">
            <a:extLst>
              <a:ext uri="{FF2B5EF4-FFF2-40B4-BE49-F238E27FC236}">
                <a16:creationId xmlns:a16="http://schemas.microsoft.com/office/drawing/2014/main" id="{FE6E9D37-A1A4-55D5-B91A-CD195C287B5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467" y="5163828"/>
            <a:ext cx="427066" cy="358869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318205E6-F316-F406-85F3-33FF80C964FE}"/>
              </a:ext>
            </a:extLst>
          </p:cNvPr>
          <p:cNvGrpSpPr/>
          <p:nvPr/>
        </p:nvGrpSpPr>
        <p:grpSpPr>
          <a:xfrm>
            <a:off x="8226628" y="2540658"/>
            <a:ext cx="1291551" cy="298036"/>
            <a:chOff x="7061622" y="2396827"/>
            <a:chExt cx="1291551" cy="298036"/>
          </a:xfrm>
        </p:grpSpPr>
        <p:pic>
          <p:nvPicPr>
            <p:cNvPr id="117" name="Picture 116" descr="Logo&#10;&#10;Description automatically generated">
              <a:extLst>
                <a:ext uri="{FF2B5EF4-FFF2-40B4-BE49-F238E27FC236}">
                  <a16:creationId xmlns:a16="http://schemas.microsoft.com/office/drawing/2014/main" id="{48F3ADD9-F6AD-C07C-9E5B-B81684EC7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7061622" y="2464512"/>
              <a:ext cx="325333" cy="162666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B1F04B56-4F83-1035-2F31-93B8A9F2C7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27" r="16794"/>
            <a:stretch/>
          </p:blipFill>
          <p:spPr bwMode="auto">
            <a:xfrm>
              <a:off x="7612517" y="2396827"/>
              <a:ext cx="323732" cy="29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" name="Picture 118" descr="Resultado de imagen de mobily logo">
              <a:extLst>
                <a:ext uri="{FF2B5EF4-FFF2-40B4-BE49-F238E27FC236}">
                  <a16:creationId xmlns:a16="http://schemas.microsoft.com/office/drawing/2014/main" id="{37427DCA-642F-9A00-FEA1-82D1084A07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1810" y="2418530"/>
              <a:ext cx="191363" cy="254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C98E5D2C-0D6F-0BB6-13E3-7E73873C9160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013C5E8-66E8-E809-0FE7-18A62DCD8916}"/>
              </a:ext>
            </a:extLst>
          </p:cNvPr>
          <p:cNvSpPr/>
          <p:nvPr/>
        </p:nvSpPr>
        <p:spPr>
          <a:xfrm>
            <a:off x="6428259" y="3085556"/>
            <a:ext cx="4888289" cy="8288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5BB6C94-1430-109A-C923-4B0B3563ACE2}"/>
              </a:ext>
            </a:extLst>
          </p:cNvPr>
          <p:cNvSpPr/>
          <p:nvPr/>
        </p:nvSpPr>
        <p:spPr>
          <a:xfrm>
            <a:off x="6541603" y="3145361"/>
            <a:ext cx="4661601" cy="338554"/>
          </a:xfrm>
          <a:prstGeom prst="roundRect">
            <a:avLst>
              <a:gd name="adj" fmla="val 9095"/>
            </a:avLst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tx1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Private Networks </a:t>
            </a:r>
            <a:r>
              <a:rPr lang="en-GB" sz="1050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(e.g. Industrial Plants, Stadiums etc.)</a:t>
            </a:r>
            <a:endParaRPr kumimoji="0" lang="en-US" sz="105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1E89C7B-A8C5-392E-DCC7-1974D11E61DF}"/>
              </a:ext>
            </a:extLst>
          </p:cNvPr>
          <p:cNvSpPr/>
          <p:nvPr/>
        </p:nvSpPr>
        <p:spPr>
          <a:xfrm>
            <a:off x="6359641" y="2958082"/>
            <a:ext cx="265604" cy="2656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2</a:t>
            </a:r>
          </a:p>
        </p:txBody>
      </p:sp>
      <p:pic>
        <p:nvPicPr>
          <p:cNvPr id="35" name="Picture 4">
            <a:extLst>
              <a:ext uri="{FF2B5EF4-FFF2-40B4-BE49-F238E27FC236}">
                <a16:creationId xmlns:a16="http://schemas.microsoft.com/office/drawing/2014/main" id="{E0260225-787D-4155-E072-E20A8D244B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56" b="35573"/>
          <a:stretch/>
        </p:blipFill>
        <p:spPr bwMode="auto">
          <a:xfrm>
            <a:off x="10327163" y="3620669"/>
            <a:ext cx="767081" cy="13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Saudi Aramco Logo - PNG and Vector - Logo Download">
            <a:extLst>
              <a:ext uri="{FF2B5EF4-FFF2-40B4-BE49-F238E27FC236}">
                <a16:creationId xmlns:a16="http://schemas.microsoft.com/office/drawing/2014/main" id="{A030CE47-0A36-B817-BDB2-5A07215C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794" y="3585096"/>
            <a:ext cx="765682" cy="2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Sabic Logo PNG Vector (AI) Free Download">
            <a:extLst>
              <a:ext uri="{FF2B5EF4-FFF2-40B4-BE49-F238E27FC236}">
                <a16:creationId xmlns:a16="http://schemas.microsoft.com/office/drawing/2014/main" id="{12A700CD-428E-BF74-2D7D-D64608E84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800" y="3558527"/>
            <a:ext cx="518038" cy="26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MODON New Logo PNG Vector (AI) Free Download">
            <a:extLst>
              <a:ext uri="{FF2B5EF4-FFF2-40B4-BE49-F238E27FC236}">
                <a16:creationId xmlns:a16="http://schemas.microsoft.com/office/drawing/2014/main" id="{C8408ABF-4921-A1CB-69E3-9E102F16F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758" y="3418109"/>
            <a:ext cx="264456" cy="4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057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" grpId="0" animBg="1"/>
      <p:bldP spid="1053" grpId="0" animBg="1"/>
      <p:bldP spid="7" grpId="0" animBg="1"/>
      <p:bldP spid="23" grpId="0" animBg="1"/>
      <p:bldP spid="36" grpId="0"/>
      <p:bldP spid="2" grpId="0" animBg="1"/>
      <p:bldP spid="111" grpId="0"/>
      <p:bldP spid="112" grpId="0" animBg="1"/>
      <p:bldP spid="123" grpId="0"/>
      <p:bldP spid="124" grpId="0" animBg="1"/>
      <p:bldP spid="126" grpId="0"/>
      <p:bldP spid="1031" grpId="0"/>
      <p:bldP spid="1041" grpId="0"/>
      <p:bldP spid="1048" grpId="0"/>
      <p:bldP spid="1049" grpId="0"/>
      <p:bldP spid="25" grpId="0" animBg="1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77261-637D-5373-D4EC-31AE6533D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62581D71-D32D-F312-FE9C-BB2ED9D3484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86725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8" imgW="395" imgH="396" progId="TCLayout.ActiveDocument.1">
                  <p:embed/>
                </p:oleObj>
              </mc:Choice>
              <mc:Fallback>
                <p:oleObj name="think-cell Slide" r:id="rId38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62581D71-D32D-F312-FE9C-BB2ED9D348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itle 22">
            <a:extLst>
              <a:ext uri="{FF2B5EF4-FFF2-40B4-BE49-F238E27FC236}">
                <a16:creationId xmlns:a16="http://schemas.microsoft.com/office/drawing/2014/main" id="{6AF51950-69FF-57C4-E95A-4ABB4C82AEAD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576971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The Private 5G network market is steadily growing. Deployments in MENA can help achieve Vision 2030 digitalization goals, with Small Cells acting as the key enabler.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976C5B87-31AA-B6F6-5F95-87D21F0F0FE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BE40C8A2-4B97-C28A-909E-D3795CC182CD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48" name="Text Placeholder 1">
            <a:extLst>
              <a:ext uri="{FF2B5EF4-FFF2-40B4-BE49-F238E27FC236}">
                <a16:creationId xmlns:a16="http://schemas.microsoft.com/office/drawing/2014/main" id="{906406B9-56FF-7253-6156-8298F4D39BA2}"/>
              </a:ext>
            </a:extLst>
          </p:cNvPr>
          <p:cNvSpPr txBox="1">
            <a:spLocks/>
          </p:cNvSpPr>
          <p:nvPr/>
        </p:nvSpPr>
        <p:spPr>
          <a:xfrm>
            <a:off x="1616664" y="6372623"/>
            <a:ext cx="4572000" cy="119193"/>
          </a:xfrm>
          <a:prstGeom prst="rect">
            <a:avLst/>
          </a:prstGeom>
        </p:spPr>
        <p:txBody>
          <a:bodyPr vert="horz" lIns="0" tIns="0" rIns="0" bIns="0" numCol="1" rtlCol="0">
            <a:normAutofit/>
          </a:bodyPr>
          <a:lstStyle>
            <a:lvl1pPr marL="211089" indent="-211089" algn="l" defTabSz="844357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sz="258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33268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2216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055446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847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477625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1899803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321982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4160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6339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8517" indent="-211089" algn="l" defTabSz="844357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44357" rtl="0" eaLnBrk="1" fontAlgn="auto" latinLnBrk="0" hangingPunct="1">
              <a:lnSpc>
                <a:spcPct val="90000"/>
              </a:lnSpc>
              <a:spcBef>
                <a:spcPts val="92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Source: </a:t>
            </a: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Detecon Research, 2024. </a:t>
            </a:r>
            <a:r>
              <a:rPr kumimoji="0" 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Omdia</a:t>
            </a:r>
            <a:r>
              <a:rPr kumimoji="0" 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24374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, 2023.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893205C6-B5B6-DA10-E12A-D6CFA9193AE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2713570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Private 5G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5CBE1A8-5B18-6E9C-7B50-C6CFB7FE089C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1076433"/>
              </p:ext>
            </p:extLst>
          </p:nvPr>
        </p:nvGraphicFramePr>
        <p:xfrm>
          <a:off x="6488054" y="3945729"/>
          <a:ext cx="4851272" cy="164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0"/>
          </a:graphicData>
        </a:graphic>
      </p:graphicFrame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49E0719-3449-3997-9CC8-E0D0D1489517}"/>
              </a:ext>
            </a:extLst>
          </p:cNvPr>
          <p:cNvCxnSpPr/>
          <p:nvPr>
            <p:custDataLst>
              <p:tags r:id="rId4"/>
            </p:custDataLst>
          </p:nvPr>
        </p:nvCxnSpPr>
        <p:spPr bwMode="gray">
          <a:xfrm flipV="1">
            <a:off x="6899917" y="3501752"/>
            <a:ext cx="0" cy="106045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B01349D-9152-682C-2112-D000359C5A7C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 bwMode="gray">
          <a:xfrm>
            <a:off x="6899917" y="3503340"/>
            <a:ext cx="3977576" cy="8876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C92A6ACA-460A-3DCF-5E6D-6BEA7E8EAF3E}"/>
              </a:ext>
            </a:extLst>
          </p:cNvPr>
          <p:cNvCxnSpPr/>
          <p:nvPr>
            <p:custDataLst>
              <p:tags r:id="rId6"/>
            </p:custDataLst>
          </p:nvPr>
        </p:nvCxnSpPr>
        <p:spPr bwMode="gray">
          <a:xfrm>
            <a:off x="10880097" y="3512216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EED441E3-92CA-CBC8-BD76-FB7A40FC125B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6812602" y="4789975"/>
            <a:ext cx="209550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65B973FC-7F5B-4687-A066-45E82D017517}" type="datetime'''''''0,2''''''''''''''''''''''''''''''''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0,2</a:t>
            </a:fld>
            <a:endParaRPr lang="en-GB" sz="100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A345B23-29A8-EC1F-B805-F026FC24026D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6763962" y="5612604"/>
            <a:ext cx="357188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E0A5A24A-FF62-4EC2-955A-E4B8BBFAD8CC}" type="datetime'''''''''''''''2''''''''''''''''''''''''''''''0''2''''''3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2023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A338936A-1CCD-A464-DFA5-90D014645947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7627879" y="4605481"/>
            <a:ext cx="209550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A9E9005F-585C-44DA-98C9-88C251A09CDC}" type="datetime'''''''''''0,''''''''''''''2''''''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0,2</a:t>
            </a:fld>
            <a:endParaRPr lang="en-GB" sz="1000" dirty="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766E08E-D7AE-D93F-0FC2-A901C59E6232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7524692" y="5606732"/>
            <a:ext cx="35877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3BC6E820-7546-474A-A404-3B4AD91D7750}" type="datetime'''''2''0''''''''''''''2''''''''''''''''''4''''''''''''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2024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B1A681F2-7647-DABD-F776-3F800C166DF9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8432742" y="4413394"/>
            <a:ext cx="209550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70B8BEC0-2BD1-4517-AC8D-54AF3B356573}" type="datetime'0,3''''''''''''''''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0,3</a:t>
            </a:fld>
            <a:endParaRPr lang="en-GB" sz="100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090C51B-C0D3-896A-0CCD-ED87198E0686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8346382" y="5606732"/>
            <a:ext cx="357188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BD07457C-B6CD-4F1C-A265-3FCDE0F761CA}" type="datetime'''''''2''''''0''''''''''''''''2''''''5''''''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2025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DAF6FC76-D61B-25ED-D3CC-687CB4651E91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9194740" y="4207682"/>
            <a:ext cx="211138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010A3C24-2658-4242-8AC5-0B2C538AE94B}" type="datetime'''''0'',4''''''''''''''''''''''''''''''''''''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0,4</a:t>
            </a:fld>
            <a:endParaRPr lang="en-GB" sz="100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E751443-CAF7-5832-A025-123929ABF3F1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9157281" y="5611521"/>
            <a:ext cx="35877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B6C474C7-1AF1-4903-B139-F4F727C9AB05}" type="datetime'''''''''''''''''''''''2''''''''''''''0''2''''''''''6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2026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95" name="Text Placeholder 2">
            <a:extLst>
              <a:ext uri="{FF2B5EF4-FFF2-40B4-BE49-F238E27FC236}">
                <a16:creationId xmlns:a16="http://schemas.microsoft.com/office/drawing/2014/main" id="{A25307F4-1469-DC8B-ACF9-00FFB1417B37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10001761" y="4023167"/>
            <a:ext cx="209550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A0FC4AC6-C626-48BE-AA58-7F58740D5FA5}" type="datetime'0'''''''''''''''''''''''''''''''''''''''''''''''',5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0,5</a:t>
            </a:fld>
            <a:endParaRPr lang="en-GB" sz="100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04B9A88-C75A-58E0-45C7-B7A6D31A312E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9944045" y="5625334"/>
            <a:ext cx="3492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2DDD04F5-E3F1-418B-9F0E-D3D5229AC815}" type="datetime'''''''2''''''''''''''0''''''''''2''7''''''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2027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98" name="Text Placeholder 2">
            <a:extLst>
              <a:ext uri="{FF2B5EF4-FFF2-40B4-BE49-F238E27FC236}">
                <a16:creationId xmlns:a16="http://schemas.microsoft.com/office/drawing/2014/main" id="{D33E01C4-2360-7FB7-1AB9-9E1D86F7E22C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10811136" y="3870832"/>
            <a:ext cx="211138" cy="1365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none" lIns="17463" tIns="0" rIns="17463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F0E04544-9A34-4AC4-AD70-52C6DD4DD2A9}" type="datetime'0,''6'''''''''''''''''''''''''''''''''''">
              <a:rPr lang="en-GB" altLang="en-US" sz="1000" smtClean="0">
                <a:solidFill>
                  <a:schemeClr val="bg1"/>
                </a:solidFill>
                <a:effectLst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0,6</a:t>
            </a:fld>
            <a:endParaRPr lang="en-GB" sz="1000">
              <a:solidFill>
                <a:schemeClr val="bg1"/>
              </a:solidFill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B02BFCD-DEE5-50CE-3C18-CCBCD6769207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10721284" y="5620889"/>
            <a:ext cx="3619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795035BB-4A12-4BB7-BE66-00769BB634A8}" type="datetime'''2''''0''''''''''''''''''''''''''''''''''''''2''8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2028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E630C33-5D98-AD82-22CF-6769ACD91666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6793553" y="4624875"/>
            <a:ext cx="2476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0ACDBF16-68DE-4DF9-8789-2FEB2FBB9F2B}" type="datetime'''''''''''''''''''''''''''3,''4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3,4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D308679-12D5-B7C4-E148-094E0073129B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7608830" y="4440381"/>
            <a:ext cx="249238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360C033B-A91B-4FCA-B8D1-3EFBE13C3DBB}" type="datetime'''''''''''''''''''''''''''''4'''''''''''',''''6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4,6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12C027CA-1B70-F175-98A6-AAED855ACE49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8413692" y="4248294"/>
            <a:ext cx="2476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8346675D-E116-4130-A9D1-1E2032CFE359}" type="datetime'''''''''''''''''5'''''',''9''''''''''''''''''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5,9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488AFD2B-C9E8-5C85-F90F-18F15AC28A2A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9194741" y="4042582"/>
            <a:ext cx="211138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858AD5A1-F7EA-4679-B260-FD96BBA7251F}" type="datetime'7'',''''''''''''''''''''''''''''''''1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7,1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1B999568-68E4-20FA-C23B-A72851A90AB3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9981125" y="3858067"/>
            <a:ext cx="2508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336DB39A-6F03-42CC-BC8C-B373D2F73027}" type="datetime'''''''''''''''''''''''''''''''8,''''''''''''''''''3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8,3</a:t>
            </a:fld>
            <a:endParaRPr lang="en-GB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CBAA79F-D0EB-C57C-DB8B-3E68798D95CA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10800531" y="3703081"/>
            <a:ext cx="2476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fld id="{5875679F-5143-425F-9809-69E5124F3379}" type="datetime'''''''''''9'''''''''''',''''''''''''''''''3'''''''''''''">
              <a:rPr lang="en-GB" altLang="en-US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 algn="ctr">
                <a:spcBef>
                  <a:spcPct val="0"/>
                </a:spcBef>
                <a:spcAft>
                  <a:spcPct val="0"/>
                </a:spcAft>
              </a:pPr>
              <a:t>9,3</a:t>
            </a:fld>
            <a:endParaRPr lang="en-GB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80" name="Text Placeholder 2">
            <a:extLst>
              <a:ext uri="{FF2B5EF4-FFF2-40B4-BE49-F238E27FC236}">
                <a16:creationId xmlns:a16="http://schemas.microsoft.com/office/drawing/2014/main" id="{F4D29709-0E31-6A73-194C-56C04B5287F8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8696553" y="3387453"/>
            <a:ext cx="414338" cy="234950"/>
          </a:xfrm>
          <a:prstGeom prst="ellipse">
            <a:avLst/>
          </a:prstGeom>
          <a:solidFill>
            <a:srgbClr val="FFFFFF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x2.7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9D8EEC7-EEA8-6DD3-1284-E8617818A788}"/>
              </a:ext>
            </a:extLst>
          </p:cNvPr>
          <p:cNvSpPr/>
          <p:nvPr>
            <p:custDataLst>
              <p:tags r:id="rId26"/>
            </p:custDataLst>
          </p:nvPr>
        </p:nvSpPr>
        <p:spPr bwMode="gray">
          <a:xfrm>
            <a:off x="6502381" y="2204355"/>
            <a:ext cx="187325" cy="139700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E2B8D85-B184-6B36-E6B4-DC9B3E25B6CE}"/>
              </a:ext>
            </a:extLst>
          </p:cNvPr>
          <p:cNvSpPr/>
          <p:nvPr>
            <p:custDataLst>
              <p:tags r:id="rId27"/>
            </p:custDataLst>
          </p:nvPr>
        </p:nvSpPr>
        <p:spPr bwMode="gray">
          <a:xfrm>
            <a:off x="6502381" y="2407555"/>
            <a:ext cx="187325" cy="139700"/>
          </a:xfrm>
          <a:prstGeom prst="rect">
            <a:avLst/>
          </a:prstGeom>
          <a:solidFill>
            <a:srgbClr val="E6E6E6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C382A0C-7DFC-8596-B907-F1803535801F}"/>
              </a:ext>
            </a:extLst>
          </p:cNvPr>
          <p:cNvSpPr/>
          <p:nvPr>
            <p:custDataLst>
              <p:tags r:id="rId28"/>
            </p:custDataLst>
          </p:nvPr>
        </p:nvSpPr>
        <p:spPr bwMode="gray">
          <a:xfrm>
            <a:off x="6502381" y="2610755"/>
            <a:ext cx="187325" cy="139700"/>
          </a:xfrm>
          <a:prstGeom prst="rect">
            <a:avLst/>
          </a:prstGeom>
          <a:solidFill>
            <a:srgbClr val="D0D0D0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EB00CF-D004-9250-12B1-AC88E1B27468}"/>
              </a:ext>
            </a:extLst>
          </p:cNvPr>
          <p:cNvSpPr/>
          <p:nvPr>
            <p:custDataLst>
              <p:tags r:id="rId29"/>
            </p:custDataLst>
          </p:nvPr>
        </p:nvSpPr>
        <p:spPr bwMode="gray">
          <a:xfrm>
            <a:off x="6502381" y="2813955"/>
            <a:ext cx="187325" cy="139700"/>
          </a:xfrm>
          <a:prstGeom prst="rect">
            <a:avLst/>
          </a:prstGeom>
          <a:solidFill>
            <a:srgbClr val="A4A4A4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4C9450B-18D6-874F-00DC-860E06B28B24}"/>
              </a:ext>
            </a:extLst>
          </p:cNvPr>
          <p:cNvSpPr/>
          <p:nvPr>
            <p:custDataLst>
              <p:tags r:id="rId30"/>
            </p:custDataLst>
          </p:nvPr>
        </p:nvSpPr>
        <p:spPr bwMode="gray">
          <a:xfrm>
            <a:off x="6502381" y="3017155"/>
            <a:ext cx="187325" cy="139700"/>
          </a:xfrm>
          <a:prstGeom prst="rect">
            <a:avLst/>
          </a:prstGeom>
          <a:solidFill>
            <a:srgbClr val="7C7C7C"/>
          </a:solidFill>
          <a:ln w="9525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F0A01BD8-5457-FFEC-5ABB-4819432F5E26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6740506" y="2212293"/>
            <a:ext cx="1227138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B0D424BF-F7DA-4957-A852-13959C90350C}" type="datetime'Mi''ddl''''e ''''E''as''t'''' &amp; ''Af''''r''i''c''a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Middle East &amp; Africa</a:t>
            </a:fld>
            <a:endParaRPr lang="en-GB" sz="10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5037BFA-923A-5919-7FBB-FC1F3170035D}"/>
              </a:ext>
            </a:extLst>
          </p:cNvPr>
          <p:cNvSpPr>
            <a:spLocks noGrp="1"/>
          </p:cNvSpPr>
          <p:nvPr>
            <p:custDataLst>
              <p:tags r:id="rId32"/>
            </p:custDataLst>
          </p:nvPr>
        </p:nvSpPr>
        <p:spPr bwMode="gray">
          <a:xfrm>
            <a:off x="6740506" y="2415493"/>
            <a:ext cx="444500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B53C2D40-0811-40B2-B47F-26FD8A91B6C3}" type="datetime'''''E''''''u''''''''''''''''''''''ro''''''''p''''e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Europe</a:t>
            </a:fld>
            <a:endParaRPr lang="en-GB" sz="10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B2D6E87B-FFC0-71B3-A987-985CC962E38B}"/>
              </a:ext>
            </a:extLst>
          </p:cNvPr>
          <p:cNvSpPr>
            <a:spLocks noGrp="1"/>
          </p:cNvSpPr>
          <p:nvPr>
            <p:custDataLst>
              <p:tags r:id="rId33"/>
            </p:custDataLst>
          </p:nvPr>
        </p:nvSpPr>
        <p:spPr bwMode="gray">
          <a:xfrm>
            <a:off x="6740506" y="2618693"/>
            <a:ext cx="1854200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E69E27E6-4CA0-4868-86F0-DA3949BD44D6}" type="datetime'La''t''''''in ''A''''mer''ica'' &amp;'' th''''e C''aribbe''an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Latin America &amp; the Caribbean</a:t>
            </a:fld>
            <a:endParaRPr lang="en-GB" sz="1000" dirty="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33C8C6BB-3449-A588-E4AD-EBDA8AE916D9}"/>
              </a:ext>
            </a:extLst>
          </p:cNvPr>
          <p:cNvSpPr>
            <a:spLocks noGrp="1"/>
          </p:cNvSpPr>
          <p:nvPr>
            <p:custDataLst>
              <p:tags r:id="rId34"/>
            </p:custDataLst>
          </p:nvPr>
        </p:nvSpPr>
        <p:spPr bwMode="gray">
          <a:xfrm>
            <a:off x="6740506" y="2821893"/>
            <a:ext cx="898525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BC51B0DD-CA31-46AB-B31C-4CBBF52EF465}" type="datetime'Nor''t''''''''''''''''''h Am''er''i''''c''''''''''''a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North America</a:t>
            </a:fld>
            <a:endParaRPr lang="en-GB" sz="10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DA75071D-9F93-21C5-9BF4-3F53A062511F}"/>
              </a:ext>
            </a:extLst>
          </p:cNvPr>
          <p:cNvSpPr>
            <a:spLocks noGrp="1"/>
          </p:cNvSpPr>
          <p:nvPr>
            <p:custDataLst>
              <p:tags r:id="rId35"/>
            </p:custDataLst>
          </p:nvPr>
        </p:nvSpPr>
        <p:spPr bwMode="gray">
          <a:xfrm>
            <a:off x="6740506" y="3025093"/>
            <a:ext cx="909638" cy="14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spcAft>
                <a:spcPct val="0"/>
              </a:spcAft>
            </a:pPr>
            <a:fld id="{B4E62A08-D9CD-4ABD-AD05-9DA7BEC6CBDE}" type="datetime'A''''sia'' &amp;'''''' Oc''''ea''''''''n''''''i''a'''''">
              <a:rPr lang="en-GB" altLang="en-US" sz="1000" smtClean="0"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lvl="0">
                <a:spcBef>
                  <a:spcPct val="0"/>
                </a:spcBef>
                <a:spcAft>
                  <a:spcPct val="0"/>
                </a:spcAft>
              </a:pPr>
              <a:t>Asia &amp; Oceania</a:t>
            </a:fld>
            <a:endParaRPr lang="en-GB" sz="1000"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  <a:sym typeface="Teshrin AR+LT" panose="02000000000000000000" pitchFamily="2" charset="-78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81F43AE-303D-0984-7537-63A2542BF6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56" b="35573"/>
          <a:stretch/>
        </p:blipFill>
        <p:spPr bwMode="auto">
          <a:xfrm>
            <a:off x="10135074" y="2145584"/>
            <a:ext cx="1183686" cy="21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audi Aramco Logo - PNG and Vector - Logo Download">
            <a:extLst>
              <a:ext uri="{FF2B5EF4-FFF2-40B4-BE49-F238E27FC236}">
                <a16:creationId xmlns:a16="http://schemas.microsoft.com/office/drawing/2014/main" id="{AA12F8D5-FB3E-03E0-CCF7-74581405D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552" y="2090690"/>
            <a:ext cx="1181530" cy="32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abic Logo PNG Vector (AI) Free Download">
            <a:extLst>
              <a:ext uri="{FF2B5EF4-FFF2-40B4-BE49-F238E27FC236}">
                <a16:creationId xmlns:a16="http://schemas.microsoft.com/office/drawing/2014/main" id="{ED872707-6363-E1EF-A1A1-72CF1053C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222" y="2680155"/>
            <a:ext cx="799389" cy="4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5EF35C2-CF38-4C05-D304-CE18EDB92714}"/>
              </a:ext>
            </a:extLst>
          </p:cNvPr>
          <p:cNvSpPr txBox="1">
            <a:spLocks/>
          </p:cNvSpPr>
          <p:nvPr/>
        </p:nvSpPr>
        <p:spPr>
          <a:xfrm>
            <a:off x="2000067" y="3677068"/>
            <a:ext cx="3840878" cy="220893"/>
          </a:xfrm>
          <a:prstGeom prst="rect">
            <a:avLst/>
          </a:prstGeom>
        </p:spPr>
        <p:txBody>
          <a:bodyPr vert="horz" lIns="0" tIns="72000" rIns="72000" bIns="72000" rtlCol="0">
            <a:noAutofit/>
          </a:bodyPr>
          <a:lstStyle>
            <a:defPPr>
              <a:defRPr lang="en-US"/>
            </a:defPPr>
            <a:lvl1pPr indent="0" defTabSz="457200">
              <a:lnSpc>
                <a:spcPct val="104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rgbClr val="4B4B4B"/>
                </a:solidFill>
              </a:defRPr>
            </a:lvl1pPr>
            <a:lvl2pPr marL="180000" marR="0" lvl="1" indent="-180000" defTabSz="457200" fontAlgn="auto">
              <a:lnSpc>
                <a:spcPct val="104000"/>
              </a:lnSpc>
              <a:spcBef>
                <a:spcPts val="300"/>
              </a:spcBef>
              <a:spcAft>
                <a:spcPts val="0"/>
              </a:spcAft>
              <a:buClr>
                <a:srgbClr val="122769"/>
              </a:buClr>
              <a:buSzPct val="70000"/>
              <a:buFont typeface="Wingdings 2" panose="05020102010507070707" pitchFamily="18" charset="2"/>
              <a:buChar char=""/>
              <a:tabLst>
                <a:tab pos="241256" algn="l"/>
              </a:tabLst>
              <a:defRPr kumimoji="0" sz="1100" b="0" i="0" u="none" strike="noStrike" cap="none" spc="0" normalizeH="0" baseline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2pPr>
            <a:lvl3pPr marL="360000" indent="-180000" defTabSz="439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3pPr>
            <a:lvl4pPr marL="5616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4pPr>
            <a:lvl5pPr marL="7560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 baseline="0">
                <a:solidFill>
                  <a:srgbClr val="4B4B4B"/>
                </a:solidFill>
              </a:defRPr>
            </a:lvl5pPr>
            <a:lvl6pPr marL="93186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6pPr>
            <a:lvl7pPr marL="10906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7pPr>
            <a:lvl8pPr marL="12811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8pPr>
            <a:lvl9pPr marL="1474788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9pPr>
          </a:lstStyle>
          <a:p>
            <a:pPr marL="0" lvl="1" indent="0">
              <a:buNone/>
            </a:pPr>
            <a:r>
              <a:rPr lang="en-US" sz="1400" dirty="0"/>
              <a:t>Dedicated Network is enabled by private core</a:t>
            </a:r>
          </a:p>
        </p:txBody>
      </p:sp>
      <p:sp>
        <p:nvSpPr>
          <p:cNvPr id="34" name="TextBox 16">
            <a:extLst>
              <a:ext uri="{FF2B5EF4-FFF2-40B4-BE49-F238E27FC236}">
                <a16:creationId xmlns:a16="http://schemas.microsoft.com/office/drawing/2014/main" id="{D416858D-6875-E42C-5FC8-24E59C89FAA5}"/>
              </a:ext>
            </a:extLst>
          </p:cNvPr>
          <p:cNvSpPr txBox="1">
            <a:spLocks/>
          </p:cNvSpPr>
          <p:nvPr/>
        </p:nvSpPr>
        <p:spPr>
          <a:xfrm>
            <a:off x="2015817" y="4180091"/>
            <a:ext cx="4155058" cy="273115"/>
          </a:xfrm>
          <a:prstGeom prst="rect">
            <a:avLst/>
          </a:prstGeom>
        </p:spPr>
        <p:txBody>
          <a:bodyPr vert="horz" lIns="0" tIns="72000" rIns="72000" bIns="72000" rtlCol="0">
            <a:noAutofit/>
          </a:bodyPr>
          <a:lstStyle>
            <a:defPPr>
              <a:defRPr lang="en-US"/>
            </a:defPPr>
            <a:lvl1pPr indent="0" defTabSz="457200">
              <a:lnSpc>
                <a:spcPct val="104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rgbClr val="4B4B4B"/>
                </a:solidFill>
              </a:defRPr>
            </a:lvl1pPr>
            <a:lvl2pPr marL="180000" marR="0" lvl="1" indent="-180000" defTabSz="457200" fontAlgn="auto">
              <a:lnSpc>
                <a:spcPct val="104000"/>
              </a:lnSpc>
              <a:spcBef>
                <a:spcPts val="300"/>
              </a:spcBef>
              <a:spcAft>
                <a:spcPts val="0"/>
              </a:spcAft>
              <a:buClr>
                <a:srgbClr val="122769"/>
              </a:buClr>
              <a:buSzPct val="70000"/>
              <a:buFont typeface="Wingdings 2" panose="05020102010507070707" pitchFamily="18" charset="2"/>
              <a:buChar char=""/>
              <a:tabLst>
                <a:tab pos="241256" algn="l"/>
              </a:tabLst>
              <a:defRPr kumimoji="0" sz="1100" b="0" i="0" u="none" strike="noStrike" cap="none" spc="0" normalizeH="0" baseline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2pPr>
            <a:lvl3pPr marL="360000" indent="-180000" defTabSz="439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3pPr>
            <a:lvl4pPr marL="5616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4pPr>
            <a:lvl5pPr marL="7560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 baseline="0">
                <a:solidFill>
                  <a:srgbClr val="4B4B4B"/>
                </a:solidFill>
              </a:defRPr>
            </a:lvl5pPr>
            <a:lvl6pPr marL="93186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6pPr>
            <a:lvl7pPr marL="10906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7pPr>
            <a:lvl8pPr marL="12811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8pPr>
            <a:lvl9pPr marL="1474788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9pPr>
          </a:lstStyle>
          <a:p>
            <a:pPr marL="0" lvl="1" indent="0">
              <a:buNone/>
            </a:pPr>
            <a:r>
              <a:rPr lang="en-US" sz="1400" dirty="0"/>
              <a:t>Special use-cases needed to enable the needed requirement</a:t>
            </a:r>
          </a:p>
        </p:txBody>
      </p:sp>
      <p:sp>
        <p:nvSpPr>
          <p:cNvPr id="40" name="TextBox 16">
            <a:extLst>
              <a:ext uri="{FF2B5EF4-FFF2-40B4-BE49-F238E27FC236}">
                <a16:creationId xmlns:a16="http://schemas.microsoft.com/office/drawing/2014/main" id="{F0E863CC-F90E-2859-D7FB-D1E25504BA17}"/>
              </a:ext>
            </a:extLst>
          </p:cNvPr>
          <p:cNvSpPr txBox="1">
            <a:spLocks/>
          </p:cNvSpPr>
          <p:nvPr/>
        </p:nvSpPr>
        <p:spPr>
          <a:xfrm>
            <a:off x="2004740" y="5361185"/>
            <a:ext cx="3986431" cy="300214"/>
          </a:xfrm>
          <a:prstGeom prst="rect">
            <a:avLst/>
          </a:prstGeom>
        </p:spPr>
        <p:txBody>
          <a:bodyPr vert="horz" lIns="0" tIns="72000" rIns="72000" bIns="72000" rtlCol="0">
            <a:noAutofit/>
          </a:bodyPr>
          <a:lstStyle>
            <a:defPPr>
              <a:defRPr lang="en-US"/>
            </a:defPPr>
            <a:lvl1pPr indent="0" defTabSz="457200">
              <a:lnSpc>
                <a:spcPct val="104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rgbClr val="4B4B4B"/>
                </a:solidFill>
              </a:defRPr>
            </a:lvl1pPr>
            <a:lvl2pPr marL="180000" marR="0" lvl="1" indent="-180000" defTabSz="457200" fontAlgn="auto">
              <a:lnSpc>
                <a:spcPct val="104000"/>
              </a:lnSpc>
              <a:spcBef>
                <a:spcPts val="300"/>
              </a:spcBef>
              <a:spcAft>
                <a:spcPts val="0"/>
              </a:spcAft>
              <a:buClr>
                <a:srgbClr val="122769"/>
              </a:buClr>
              <a:buSzPct val="70000"/>
              <a:buFont typeface="Wingdings 2" panose="05020102010507070707" pitchFamily="18" charset="2"/>
              <a:buChar char=""/>
              <a:tabLst>
                <a:tab pos="241256" algn="l"/>
              </a:tabLst>
              <a:defRPr kumimoji="0" sz="1100" b="0" i="0" u="none" strike="noStrike" cap="none" spc="0" normalizeH="0" baseline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2pPr>
            <a:lvl3pPr marL="360000" indent="-180000" defTabSz="439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3pPr>
            <a:lvl4pPr marL="5616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4pPr>
            <a:lvl5pPr marL="7560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 baseline="0">
                <a:solidFill>
                  <a:srgbClr val="4B4B4B"/>
                </a:solidFill>
              </a:defRPr>
            </a:lvl5pPr>
            <a:lvl6pPr marL="93186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6pPr>
            <a:lvl7pPr marL="10906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7pPr>
            <a:lvl8pPr marL="12811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8pPr>
            <a:lvl9pPr marL="1474788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9pPr>
          </a:lstStyle>
          <a:p>
            <a:pPr marL="0" lvl="1" indent="0">
              <a:buNone/>
            </a:pPr>
            <a:r>
              <a:rPr lang="en-US" sz="1400" dirty="0"/>
              <a:t>Dedicated Small Cells network enables the solution!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BB4DC1B-4485-56B1-C5FF-881A11315EF3}"/>
              </a:ext>
            </a:extLst>
          </p:cNvPr>
          <p:cNvGrpSpPr/>
          <p:nvPr/>
        </p:nvGrpSpPr>
        <p:grpSpPr>
          <a:xfrm>
            <a:off x="2334918" y="2190893"/>
            <a:ext cx="1918480" cy="1321323"/>
            <a:chOff x="1326385" y="2336509"/>
            <a:chExt cx="1784958" cy="1240374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3940D774-8C20-7A5E-8C64-12E65AC62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8620" y="3192405"/>
              <a:ext cx="378585" cy="384478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A262D8F-A9DD-FB65-3A5E-899AA5CC6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2489673" y="2356403"/>
              <a:ext cx="621670" cy="107236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104A111-1096-07F0-0BE0-F19297B7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1326385" y="2336509"/>
              <a:ext cx="368802" cy="290648"/>
            </a:xfrm>
            <a:prstGeom prst="rect">
              <a:avLst/>
            </a:prstGeom>
          </p:spPr>
        </p:pic>
        <p:sp>
          <p:nvSpPr>
            <p:cNvPr id="57" name="Freeform 699">
              <a:extLst>
                <a:ext uri="{FF2B5EF4-FFF2-40B4-BE49-F238E27FC236}">
                  <a16:creationId xmlns:a16="http://schemas.microsoft.com/office/drawing/2014/main" id="{4650C0AE-312C-F55F-A7EC-8076C4802607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1355911" y="2674874"/>
              <a:ext cx="692133" cy="739259"/>
            </a:xfrm>
            <a:custGeom>
              <a:avLst/>
              <a:gdLst/>
              <a:ahLst/>
              <a:cxnLst/>
              <a:rect l="l" t="t" r="r" b="b"/>
              <a:pathLst>
                <a:path w="1272381" h="1280185">
                  <a:moveTo>
                    <a:pt x="0" y="1194319"/>
                  </a:moveTo>
                  <a:lnTo>
                    <a:pt x="1272381" y="1194319"/>
                  </a:lnTo>
                  <a:lnTo>
                    <a:pt x="1272381" y="1280185"/>
                  </a:lnTo>
                  <a:lnTo>
                    <a:pt x="0" y="1280185"/>
                  </a:lnTo>
                  <a:close/>
                  <a:moveTo>
                    <a:pt x="1272381" y="593256"/>
                  </a:moveTo>
                  <a:lnTo>
                    <a:pt x="1272381" y="1143579"/>
                  </a:lnTo>
                  <a:lnTo>
                    <a:pt x="0" y="1143579"/>
                  </a:lnTo>
                  <a:lnTo>
                    <a:pt x="0" y="854757"/>
                  </a:lnTo>
                  <a:lnTo>
                    <a:pt x="437137" y="608868"/>
                  </a:lnTo>
                  <a:lnTo>
                    <a:pt x="437137" y="839145"/>
                  </a:lnTo>
                  <a:lnTo>
                    <a:pt x="858662" y="597159"/>
                  </a:lnTo>
                  <a:lnTo>
                    <a:pt x="858662" y="843048"/>
                  </a:lnTo>
                  <a:close/>
                  <a:moveTo>
                    <a:pt x="569839" y="273210"/>
                  </a:moveTo>
                  <a:lnTo>
                    <a:pt x="737668" y="273210"/>
                  </a:lnTo>
                  <a:lnTo>
                    <a:pt x="737668" y="612771"/>
                  </a:lnTo>
                  <a:lnTo>
                    <a:pt x="569839" y="710346"/>
                  </a:lnTo>
                  <a:close/>
                  <a:moveTo>
                    <a:pt x="944528" y="0"/>
                  </a:moveTo>
                  <a:lnTo>
                    <a:pt x="1167000" y="0"/>
                  </a:lnTo>
                  <a:lnTo>
                    <a:pt x="1167000" y="608869"/>
                  </a:lnTo>
                  <a:lnTo>
                    <a:pt x="944528" y="722056"/>
                  </a:lnTo>
                  <a:close/>
                </a:path>
              </a:pathLst>
            </a:custGeom>
            <a:solidFill>
              <a:schemeClr val="tx1">
                <a:alpha val="23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408B920-4107-AAC2-E121-6B732B4A92D4}"/>
                </a:ext>
              </a:extLst>
            </p:cNvPr>
            <p:cNvCxnSpPr/>
            <p:nvPr/>
          </p:nvCxnSpPr>
          <p:spPr>
            <a:xfrm>
              <a:off x="1815345" y="3393516"/>
              <a:ext cx="702286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40397D2-1AEF-F8EE-FACD-71AF0B726DED}"/>
              </a:ext>
            </a:extLst>
          </p:cNvPr>
          <p:cNvSpPr/>
          <p:nvPr/>
        </p:nvSpPr>
        <p:spPr>
          <a:xfrm>
            <a:off x="873240" y="1597172"/>
            <a:ext cx="4888289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  <a:sym typeface="Teshrin AR+LT" panose="02000000000000000000" pitchFamily="2" charset="-78"/>
              </a:rPr>
              <a:t>What are Private 5G Networks and its benefits?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AE8B2F-C066-314A-CB25-EB3B78A5148E}"/>
              </a:ext>
            </a:extLst>
          </p:cNvPr>
          <p:cNvSpPr/>
          <p:nvPr/>
        </p:nvSpPr>
        <p:spPr>
          <a:xfrm>
            <a:off x="6430471" y="1597171"/>
            <a:ext cx="4888289" cy="281337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Private LTE and 5G networks market by subregion, 2023–28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5283CE-5D73-2192-B7E2-4E45DA428081}"/>
              </a:ext>
            </a:extLst>
          </p:cNvPr>
          <p:cNvSpPr txBox="1"/>
          <p:nvPr/>
        </p:nvSpPr>
        <p:spPr>
          <a:xfrm>
            <a:off x="6684420" y="5841369"/>
            <a:ext cx="45910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tx1">
                    <a:lumMod val="50000"/>
                  </a:schemeClr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in </a:t>
            </a:r>
            <a:r>
              <a:rPr kumimoji="0" lang="en-GB" sz="1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Billions of USD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FC80555F-D360-7E51-2641-A56A59ACD1D4}"/>
              </a:ext>
            </a:extLst>
          </p:cNvPr>
          <p:cNvSpPr txBox="1">
            <a:spLocks/>
          </p:cNvSpPr>
          <p:nvPr/>
        </p:nvSpPr>
        <p:spPr>
          <a:xfrm>
            <a:off x="2015817" y="4877760"/>
            <a:ext cx="2922335" cy="280548"/>
          </a:xfrm>
          <a:prstGeom prst="rect">
            <a:avLst/>
          </a:prstGeom>
        </p:spPr>
        <p:txBody>
          <a:bodyPr vert="horz" lIns="0" tIns="72000" rIns="72000" bIns="72000" rtlCol="0">
            <a:noAutofit/>
          </a:bodyPr>
          <a:lstStyle>
            <a:defPPr>
              <a:defRPr lang="en-US"/>
            </a:defPPr>
            <a:lvl1pPr indent="0" defTabSz="457200">
              <a:lnSpc>
                <a:spcPct val="104000"/>
              </a:lnSpc>
              <a:spcBef>
                <a:spcPts val="1200"/>
              </a:spcBef>
              <a:buFont typeface="Arial" panose="020B0604020202020204" pitchFamily="34" charset="0"/>
              <a:buNone/>
              <a:defRPr sz="1400">
                <a:solidFill>
                  <a:srgbClr val="4B4B4B"/>
                </a:solidFill>
              </a:defRPr>
            </a:lvl1pPr>
            <a:lvl2pPr marL="180000" marR="0" lvl="1" indent="-180000" defTabSz="457200" fontAlgn="auto">
              <a:lnSpc>
                <a:spcPct val="104000"/>
              </a:lnSpc>
              <a:spcBef>
                <a:spcPts val="300"/>
              </a:spcBef>
              <a:spcAft>
                <a:spcPts val="0"/>
              </a:spcAft>
              <a:buClr>
                <a:srgbClr val="122769"/>
              </a:buClr>
              <a:buSzPct val="70000"/>
              <a:buFont typeface="Wingdings 2" panose="05020102010507070707" pitchFamily="18" charset="2"/>
              <a:buChar char=""/>
              <a:tabLst>
                <a:tab pos="241256" algn="l"/>
              </a:tabLst>
              <a:defRPr kumimoji="0" sz="1100" b="0" i="0" u="none" strike="noStrike" cap="none" spc="0" normalizeH="0" baseline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defRPr>
            </a:lvl2pPr>
            <a:lvl3pPr marL="360000" indent="-180000" defTabSz="439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3pPr>
            <a:lvl4pPr marL="5616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>
                <a:solidFill>
                  <a:srgbClr val="4B4B4B"/>
                </a:solidFill>
              </a:defRPr>
            </a:lvl4pPr>
            <a:lvl5pPr marL="756000" indent="-180000" defTabSz="4572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400" baseline="0">
                <a:solidFill>
                  <a:srgbClr val="4B4B4B"/>
                </a:solidFill>
              </a:defRPr>
            </a:lvl5pPr>
            <a:lvl6pPr marL="93186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6pPr>
            <a:lvl7pPr marL="10906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7pPr>
            <a:lvl8pPr marL="1281113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8pPr>
            <a:lvl9pPr marL="1474788" indent="-179388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itchFamily="18" charset="2"/>
              <a:buChar char=""/>
              <a:defRPr sz="1400">
                <a:solidFill>
                  <a:srgbClr val="4B4B4B"/>
                </a:solidFill>
              </a:defRPr>
            </a:lvl9pPr>
          </a:lstStyle>
          <a:p>
            <a:pPr marL="0" lvl="1" indent="0">
              <a:buNone/>
            </a:pPr>
            <a:r>
              <a:rPr lang="en-US" sz="1400" dirty="0"/>
              <a:t>High throughput required!</a:t>
            </a:r>
          </a:p>
        </p:txBody>
      </p:sp>
      <p:pic>
        <p:nvPicPr>
          <p:cNvPr id="2052" name="Picture 4" descr="MODON New Logo PNG Vector (AI) Free Download">
            <a:extLst>
              <a:ext uri="{FF2B5EF4-FFF2-40B4-BE49-F238E27FC236}">
                <a16:creationId xmlns:a16="http://schemas.microsoft.com/office/drawing/2014/main" id="{47D0E98F-9394-215B-07A3-3F3010A63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692" y="2565353"/>
            <a:ext cx="414334" cy="68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6265951-AF16-D496-79EC-9F94BA85ADC3}"/>
              </a:ext>
            </a:extLst>
          </p:cNvPr>
          <p:cNvPicPr>
            <a:picLocks noChangeAspect="1"/>
          </p:cNvPicPr>
          <p:nvPr/>
        </p:nvPicPr>
        <p:blipFill>
          <a:blip r:embed="rId4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928" y="4760736"/>
            <a:ext cx="624128" cy="36946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D887ACE-6D4A-F933-C4C8-1023AD7B5888}"/>
              </a:ext>
            </a:extLst>
          </p:cNvPr>
          <p:cNvPicPr>
            <a:picLocks noChangeAspect="1"/>
          </p:cNvPicPr>
          <p:nvPr/>
        </p:nvPicPr>
        <p:blipFill>
          <a:blip r:embed="rId4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017" y="3593322"/>
            <a:ext cx="510598" cy="44999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469BFC9-3B58-5041-1024-C67E69B900FB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365078" y="5275833"/>
            <a:ext cx="355828" cy="57417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9145023-BDE1-F8C5-0084-6BF7AED06479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230928" y="4166819"/>
            <a:ext cx="574687" cy="44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87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42" grpId="0" animBg="1"/>
      <p:bldP spid="4" grpId="0"/>
      <p:bldP spid="44" grpId="0" animBg="1"/>
      <p:bldP spid="6" grpId="0"/>
      <p:bldP spid="46" grpId="0" animBg="1"/>
      <p:bldP spid="16" grpId="0"/>
      <p:bldP spid="47" grpId="0" animBg="1"/>
      <p:bldP spid="17" grpId="0"/>
      <p:bldP spid="95" grpId="0" animBg="1"/>
      <p:bldP spid="18" grpId="0"/>
      <p:bldP spid="98" grpId="0" animBg="1"/>
      <p:bldP spid="35" grpId="0"/>
      <p:bldP spid="19" grpId="0"/>
      <p:bldP spid="23" grpId="0"/>
      <p:bldP spid="24" grpId="0"/>
      <p:bldP spid="26" grpId="0"/>
      <p:bldP spid="27" grpId="0"/>
      <p:bldP spid="39" grpId="0"/>
      <p:bldP spid="80" grpId="0" animBg="1"/>
      <p:bldP spid="53" grpId="0" animBg="1"/>
      <p:bldP spid="52" grpId="0" animBg="1"/>
      <p:bldP spid="51" grpId="0" animBg="1"/>
      <p:bldP spid="29" grpId="0" animBg="1"/>
      <p:bldP spid="28" grpId="0" animBg="1"/>
      <p:bldP spid="38" grpId="0"/>
      <p:bldP spid="37" grpId="0"/>
      <p:bldP spid="36" grpId="0"/>
      <p:bldP spid="31" grpId="0"/>
      <p:bldP spid="30" grpId="0"/>
      <p:bldP spid="33" grpId="0"/>
      <p:bldP spid="34" grpId="0"/>
      <p:bldP spid="40" grpId="0"/>
      <p:bldP spid="3" grpId="0" animBg="1"/>
      <p:bldP spid="7" grpId="0" animBg="1"/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E9CAC-39D2-DF85-1C34-4BCC304C1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 hidden="1">
            <a:extLst>
              <a:ext uri="{FF2B5EF4-FFF2-40B4-BE49-F238E27FC236}">
                <a16:creationId xmlns:a16="http://schemas.microsoft.com/office/drawing/2014/main" id="{1E88E67F-2B2F-326D-EF91-CE17747802B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20" name="Object 19" hidden="1">
                        <a:extLst>
                          <a:ext uri="{FF2B5EF4-FFF2-40B4-BE49-F238E27FC236}">
                            <a16:creationId xmlns:a16="http://schemas.microsoft.com/office/drawing/2014/main" id="{1E88E67F-2B2F-326D-EF91-CE17747802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itle 22">
            <a:extLst>
              <a:ext uri="{FF2B5EF4-FFF2-40B4-BE49-F238E27FC236}">
                <a16:creationId xmlns:a16="http://schemas.microsoft.com/office/drawing/2014/main" id="{B312E753-E5E9-04FC-7F7C-F0B74C9D53C3}"/>
              </a:ext>
            </a:extLst>
          </p:cNvPr>
          <p:cNvSpPr txBox="1">
            <a:spLocks/>
          </p:cNvSpPr>
          <p:nvPr/>
        </p:nvSpPr>
        <p:spPr>
          <a:xfrm>
            <a:off x="857302" y="682491"/>
            <a:ext cx="10408415" cy="7542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In a potential collaborative model, property owners, MNOs, and Neutral Hosts could all participate in financing and deploying </a:t>
            </a:r>
            <a:r>
              <a:rPr lang="en-GB" sz="2000" b="1" dirty="0">
                <a:solidFill>
                  <a:srgbClr val="223745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Private Network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Small Cells across KSA.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 Bold" panose="02000000000000000000" pitchFamily="2" charset="-78"/>
              <a:ea typeface="Teshrin AR+LT Bold" panose="02000000000000000000" pitchFamily="2" charset="-78"/>
              <a:cs typeface="Teshrin AR+LT Bold" panose="02000000000000000000" pitchFamily="2" charset="-78"/>
            </a:endParaRPr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F4638B17-64B0-1E76-B9D3-6E7B49DBA0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3F4F3"/>
              </a:solidFill>
              <a:effectLst/>
              <a:uLnTx/>
              <a:uFillTx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  <a:sym typeface="Georgia" panose="02040502050405020303" pitchFamily="18" charset="0"/>
            </a:endParaRPr>
          </a:p>
        </p:txBody>
      </p:sp>
      <p:sp>
        <p:nvSpPr>
          <p:cNvPr id="50" name="Slide Number Placeholder 5">
            <a:extLst>
              <a:ext uri="{FF2B5EF4-FFF2-40B4-BE49-F238E27FC236}">
                <a16:creationId xmlns:a16="http://schemas.microsoft.com/office/drawing/2014/main" id="{4BA40BFA-1648-41B1-65E9-1A08035DA9BD}"/>
              </a:ext>
            </a:extLst>
          </p:cNvPr>
          <p:cNvSpPr txBox="1">
            <a:spLocks/>
          </p:cNvSpPr>
          <p:nvPr/>
        </p:nvSpPr>
        <p:spPr>
          <a:xfrm>
            <a:off x="11265717" y="6473909"/>
            <a:ext cx="451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5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026F0-3A56-5942-B71A-A7F3D8217B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30D6A0-E5A6-2837-44DB-FB4868C225EF}"/>
              </a:ext>
            </a:extLst>
          </p:cNvPr>
          <p:cNvSpPr/>
          <p:nvPr/>
        </p:nvSpPr>
        <p:spPr>
          <a:xfrm>
            <a:off x="873240" y="1597172"/>
            <a:ext cx="10450864" cy="273114"/>
          </a:xfrm>
          <a:prstGeom prst="roundRect">
            <a:avLst/>
          </a:prstGeom>
          <a:solidFill>
            <a:srgbClr val="243746"/>
          </a:solidFill>
          <a:ln>
            <a:noFill/>
          </a:ln>
          <a:effectLst>
            <a:softEdge rad="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dirty="0">
                <a:solidFill>
                  <a:srgbClr val="FFFFFF"/>
                </a:solidFill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Business Model enabling Private Network associated with Small Cells deployment</a:t>
            </a:r>
          </a:p>
        </p:txBody>
      </p:sp>
      <p:sp>
        <p:nvSpPr>
          <p:cNvPr id="1032" name="AutoShape 2">
            <a:extLst>
              <a:ext uri="{FF2B5EF4-FFF2-40B4-BE49-F238E27FC236}">
                <a16:creationId xmlns:a16="http://schemas.microsoft.com/office/drawing/2014/main" id="{CB39688A-AFFB-B8C1-7D69-8144A287390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7090" y="199097"/>
            <a:ext cx="1822849" cy="215900"/>
          </a:xfrm>
          <a:prstGeom prst="homePlate">
            <a:avLst>
              <a:gd name="adj" fmla="val 40000"/>
            </a:avLst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lIns="7200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Business Model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DA5932-DBE4-6794-BF51-7DFC878A4D5D}"/>
              </a:ext>
            </a:extLst>
          </p:cNvPr>
          <p:cNvSpPr/>
          <p:nvPr/>
        </p:nvSpPr>
        <p:spPr>
          <a:xfrm>
            <a:off x="10388469" y="177095"/>
            <a:ext cx="1609195" cy="30344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EXAMPLE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8404253A-F5B0-DFD6-E00A-D88B51A77091}"/>
              </a:ext>
            </a:extLst>
          </p:cNvPr>
          <p:cNvSpPr/>
          <p:nvPr/>
        </p:nvSpPr>
        <p:spPr>
          <a:xfrm>
            <a:off x="4776954" y="2950962"/>
            <a:ext cx="2174844" cy="788428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381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NHP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5A01F3AA-A477-2428-A624-C5F3F9C2C2F7}"/>
              </a:ext>
            </a:extLst>
          </p:cNvPr>
          <p:cNvSpPr/>
          <p:nvPr/>
        </p:nvSpPr>
        <p:spPr>
          <a:xfrm>
            <a:off x="7308892" y="2950962"/>
            <a:ext cx="2549566" cy="788428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2" algn="ctr">
              <a:defRPr/>
            </a:pPr>
            <a:r>
              <a:rPr lang="en-US" sz="1200" kern="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Property Owner &amp; End Customer</a:t>
            </a:r>
            <a:endParaRPr kumimoji="0" lang="en-US" sz="1200" b="0" u="none" strike="noStrike" kern="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CA6794FB-F17E-F764-8DB0-762D41404C70}"/>
              </a:ext>
            </a:extLst>
          </p:cNvPr>
          <p:cNvSpPr/>
          <p:nvPr/>
        </p:nvSpPr>
        <p:spPr>
          <a:xfrm>
            <a:off x="2245015" y="2950962"/>
            <a:ext cx="2174844" cy="788428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srgbClr val="223745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MNOs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23745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cxnSp>
        <p:nvCxnSpPr>
          <p:cNvPr id="97" name="Elbow Connector 255">
            <a:extLst>
              <a:ext uri="{FF2B5EF4-FFF2-40B4-BE49-F238E27FC236}">
                <a16:creationId xmlns:a16="http://schemas.microsoft.com/office/drawing/2014/main" id="{D3B878D8-5754-E02C-DCFD-929C741AAB39}"/>
              </a:ext>
            </a:extLst>
          </p:cNvPr>
          <p:cNvCxnSpPr>
            <a:cxnSpLocks/>
          </p:cNvCxnSpPr>
          <p:nvPr/>
        </p:nvCxnSpPr>
        <p:spPr>
          <a:xfrm flipV="1">
            <a:off x="3332437" y="2684439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98" name="Elbow Connector 255">
            <a:extLst>
              <a:ext uri="{FF2B5EF4-FFF2-40B4-BE49-F238E27FC236}">
                <a16:creationId xmlns:a16="http://schemas.microsoft.com/office/drawing/2014/main" id="{E0D82710-17D9-E077-F23C-6BA30E9C0AA2}"/>
              </a:ext>
            </a:extLst>
          </p:cNvPr>
          <p:cNvCxnSpPr>
            <a:cxnSpLocks/>
          </p:cNvCxnSpPr>
          <p:nvPr/>
        </p:nvCxnSpPr>
        <p:spPr>
          <a:xfrm flipH="1" flipV="1">
            <a:off x="3332437" y="2674915"/>
            <a:ext cx="2389950" cy="7265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99" name="Elbow Connector 255">
            <a:extLst>
              <a:ext uri="{FF2B5EF4-FFF2-40B4-BE49-F238E27FC236}">
                <a16:creationId xmlns:a16="http://schemas.microsoft.com/office/drawing/2014/main" id="{EB7C9F78-176C-9284-4FF3-FE8685AA6A7C}"/>
              </a:ext>
            </a:extLst>
          </p:cNvPr>
          <p:cNvCxnSpPr>
            <a:cxnSpLocks/>
          </p:cNvCxnSpPr>
          <p:nvPr/>
        </p:nvCxnSpPr>
        <p:spPr>
          <a:xfrm flipV="1">
            <a:off x="5720717" y="2684440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BED9FE4E-93FD-EB6D-04E9-5D7292B06211}"/>
              </a:ext>
            </a:extLst>
          </p:cNvPr>
          <p:cNvSpPr txBox="1"/>
          <p:nvPr/>
        </p:nvSpPr>
        <p:spPr>
          <a:xfrm>
            <a:off x="3123415" y="4018376"/>
            <a:ext cx="2740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Active Small Cells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Deployment fees</a:t>
            </a:r>
          </a:p>
        </p:txBody>
      </p:sp>
      <p:cxnSp>
        <p:nvCxnSpPr>
          <p:cNvPr id="101" name="Elbow Connector 255">
            <a:extLst>
              <a:ext uri="{FF2B5EF4-FFF2-40B4-BE49-F238E27FC236}">
                <a16:creationId xmlns:a16="http://schemas.microsoft.com/office/drawing/2014/main" id="{765A83FE-3F64-05E8-742B-8479C6EC58A2}"/>
              </a:ext>
            </a:extLst>
          </p:cNvPr>
          <p:cNvCxnSpPr>
            <a:cxnSpLocks/>
          </p:cNvCxnSpPr>
          <p:nvPr/>
        </p:nvCxnSpPr>
        <p:spPr>
          <a:xfrm flipV="1">
            <a:off x="5722030" y="3745128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02" name="Elbow Connector 255">
            <a:extLst>
              <a:ext uri="{FF2B5EF4-FFF2-40B4-BE49-F238E27FC236}">
                <a16:creationId xmlns:a16="http://schemas.microsoft.com/office/drawing/2014/main" id="{09F01632-609B-9425-3007-E90AE745A24C}"/>
              </a:ext>
            </a:extLst>
          </p:cNvPr>
          <p:cNvCxnSpPr>
            <a:cxnSpLocks/>
          </p:cNvCxnSpPr>
          <p:nvPr/>
        </p:nvCxnSpPr>
        <p:spPr>
          <a:xfrm flipH="1" flipV="1">
            <a:off x="3332437" y="3990057"/>
            <a:ext cx="2389950" cy="7265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03" name="Elbow Connector 255">
            <a:extLst>
              <a:ext uri="{FF2B5EF4-FFF2-40B4-BE49-F238E27FC236}">
                <a16:creationId xmlns:a16="http://schemas.microsoft.com/office/drawing/2014/main" id="{2D1E9BCB-4914-4DB5-E7E0-78B5AF4E950E}"/>
              </a:ext>
            </a:extLst>
          </p:cNvPr>
          <p:cNvCxnSpPr>
            <a:cxnSpLocks/>
          </p:cNvCxnSpPr>
          <p:nvPr/>
        </p:nvCxnSpPr>
        <p:spPr>
          <a:xfrm>
            <a:off x="3338138" y="3730800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0671C089-861F-E791-00C2-39BA801547C7}"/>
              </a:ext>
            </a:extLst>
          </p:cNvPr>
          <p:cNvSpPr txBox="1"/>
          <p:nvPr/>
        </p:nvSpPr>
        <p:spPr>
          <a:xfrm>
            <a:off x="3341531" y="2213129"/>
            <a:ext cx="2503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Active Small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Cells Deployment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2A7C5A6-70F2-E51F-263E-B39DC31733AC}"/>
              </a:ext>
            </a:extLst>
          </p:cNvPr>
          <p:cNvSpPr txBox="1"/>
          <p:nvPr/>
        </p:nvSpPr>
        <p:spPr>
          <a:xfrm>
            <a:off x="6057116" y="2409143"/>
            <a:ext cx="2377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24374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Smart City infra</a:t>
            </a:r>
            <a:endParaRPr kumimoji="0" lang="en-US" sz="1200" b="0" u="none" strike="noStrike" kern="0" cap="none" spc="0" normalizeH="0" baseline="0" noProof="0" dirty="0">
              <a:ln>
                <a:noFill/>
              </a:ln>
              <a:solidFill>
                <a:srgbClr val="24374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28D97715-B776-5AF9-DF86-2FA249C087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937" y="2987750"/>
            <a:ext cx="936950" cy="685902"/>
          </a:xfrm>
          <a:prstGeom prst="rect">
            <a:avLst/>
          </a:prstGeom>
        </p:spPr>
      </p:pic>
      <p:cxnSp>
        <p:nvCxnSpPr>
          <p:cNvPr id="115" name="Elbow Connector 255">
            <a:extLst>
              <a:ext uri="{FF2B5EF4-FFF2-40B4-BE49-F238E27FC236}">
                <a16:creationId xmlns:a16="http://schemas.microsoft.com/office/drawing/2014/main" id="{38B81103-BFFD-8876-19F4-27855B79DC56}"/>
              </a:ext>
            </a:extLst>
          </p:cNvPr>
          <p:cNvCxnSpPr>
            <a:cxnSpLocks/>
          </p:cNvCxnSpPr>
          <p:nvPr/>
        </p:nvCxnSpPr>
        <p:spPr>
          <a:xfrm flipV="1">
            <a:off x="8462136" y="3744284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17" name="Elbow Connector 255">
            <a:extLst>
              <a:ext uri="{FF2B5EF4-FFF2-40B4-BE49-F238E27FC236}">
                <a16:creationId xmlns:a16="http://schemas.microsoft.com/office/drawing/2014/main" id="{E126FDF1-7F40-5B1B-1928-B7FC7344A4D3}"/>
              </a:ext>
            </a:extLst>
          </p:cNvPr>
          <p:cNvCxnSpPr>
            <a:cxnSpLocks/>
          </p:cNvCxnSpPr>
          <p:nvPr/>
        </p:nvCxnSpPr>
        <p:spPr>
          <a:xfrm flipH="1" flipV="1">
            <a:off x="6069365" y="3994951"/>
            <a:ext cx="2389950" cy="7265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18" name="Elbow Connector 255">
            <a:extLst>
              <a:ext uri="{FF2B5EF4-FFF2-40B4-BE49-F238E27FC236}">
                <a16:creationId xmlns:a16="http://schemas.microsoft.com/office/drawing/2014/main" id="{5E1D7B57-FDB7-EF7E-2454-23D3F1C7E2FD}"/>
              </a:ext>
            </a:extLst>
          </p:cNvPr>
          <p:cNvCxnSpPr>
            <a:cxnSpLocks/>
          </p:cNvCxnSpPr>
          <p:nvPr/>
        </p:nvCxnSpPr>
        <p:spPr>
          <a:xfrm>
            <a:off x="6069109" y="3744284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B1DA89B4-D618-F6C3-0B9B-975268A9156C}"/>
              </a:ext>
            </a:extLst>
          </p:cNvPr>
          <p:cNvSpPr txBox="1"/>
          <p:nvPr/>
        </p:nvSpPr>
        <p:spPr>
          <a:xfrm>
            <a:off x="6034162" y="4029261"/>
            <a:ext cx="250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chemeClr val="accent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Service fees</a:t>
            </a:r>
            <a:endParaRPr kumimoji="0" lang="en-US" sz="1200" b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674B2921-9F12-FDF5-62A3-81167F8F0873}"/>
              </a:ext>
            </a:extLst>
          </p:cNvPr>
          <p:cNvSpPr/>
          <p:nvPr/>
        </p:nvSpPr>
        <p:spPr>
          <a:xfrm>
            <a:off x="4790413" y="5061313"/>
            <a:ext cx="2174844" cy="348358"/>
          </a:xfrm>
          <a:prstGeom prst="roundRect">
            <a:avLst>
              <a:gd name="adj" fmla="val 50000"/>
            </a:avLst>
          </a:prstGeom>
          <a:solidFill>
            <a:srgbClr val="F3F4F3"/>
          </a:solidFill>
          <a:ln w="12700" cap="flat" cmpd="sng" algn="ctr">
            <a:solidFill>
              <a:srgbClr val="F94B0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3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rd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23745"/>
                </a:solidFill>
                <a:effectLst/>
                <a:uLnTx/>
                <a:uFillTx/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 Party use cases</a:t>
            </a:r>
          </a:p>
        </p:txBody>
      </p:sp>
      <p:cxnSp>
        <p:nvCxnSpPr>
          <p:cNvPr id="127" name="Elbow Connector 255">
            <a:extLst>
              <a:ext uri="{FF2B5EF4-FFF2-40B4-BE49-F238E27FC236}">
                <a16:creationId xmlns:a16="http://schemas.microsoft.com/office/drawing/2014/main" id="{0D7C0688-5637-620D-75DC-427A313FC761}"/>
              </a:ext>
            </a:extLst>
          </p:cNvPr>
          <p:cNvCxnSpPr>
            <a:cxnSpLocks/>
          </p:cNvCxnSpPr>
          <p:nvPr/>
        </p:nvCxnSpPr>
        <p:spPr>
          <a:xfrm flipV="1">
            <a:off x="8443434" y="2690392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triangle"/>
            <a:tailEnd type="none"/>
          </a:ln>
          <a:effectLst/>
        </p:spPr>
      </p:cxnSp>
      <p:cxnSp>
        <p:nvCxnSpPr>
          <p:cNvPr id="1024" name="Elbow Connector 255">
            <a:extLst>
              <a:ext uri="{FF2B5EF4-FFF2-40B4-BE49-F238E27FC236}">
                <a16:creationId xmlns:a16="http://schemas.microsoft.com/office/drawing/2014/main" id="{5B77B452-489A-2392-B3E6-A05E716457AE}"/>
              </a:ext>
            </a:extLst>
          </p:cNvPr>
          <p:cNvCxnSpPr>
            <a:cxnSpLocks/>
          </p:cNvCxnSpPr>
          <p:nvPr/>
        </p:nvCxnSpPr>
        <p:spPr>
          <a:xfrm flipH="1" flipV="1">
            <a:off x="6061140" y="2688072"/>
            <a:ext cx="2389950" cy="7265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025" name="Elbow Connector 255">
            <a:extLst>
              <a:ext uri="{FF2B5EF4-FFF2-40B4-BE49-F238E27FC236}">
                <a16:creationId xmlns:a16="http://schemas.microsoft.com/office/drawing/2014/main" id="{9B4F8C16-4626-EF32-B9BE-FACE540D9F5F}"/>
              </a:ext>
            </a:extLst>
          </p:cNvPr>
          <p:cNvCxnSpPr>
            <a:cxnSpLocks/>
          </p:cNvCxnSpPr>
          <p:nvPr/>
        </p:nvCxnSpPr>
        <p:spPr>
          <a:xfrm flipV="1">
            <a:off x="6062921" y="2690019"/>
            <a:ext cx="0" cy="259257"/>
          </a:xfrm>
          <a:prstGeom prst="straightConnector1">
            <a:avLst/>
          </a:prstGeom>
          <a:noFill/>
          <a:ln w="12700" cap="flat" cmpd="sng" algn="ctr">
            <a:solidFill>
              <a:srgbClr val="223745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026" name="Elbow Connector 255">
            <a:extLst>
              <a:ext uri="{FF2B5EF4-FFF2-40B4-BE49-F238E27FC236}">
                <a16:creationId xmlns:a16="http://schemas.microsoft.com/office/drawing/2014/main" id="{FA7A1C1E-19F2-08F7-A235-C66B0A7E3D2A}"/>
              </a:ext>
            </a:extLst>
          </p:cNvPr>
          <p:cNvCxnSpPr>
            <a:cxnSpLocks/>
            <a:stCxn id="86" idx="2"/>
            <a:endCxn id="124" idx="0"/>
          </p:cNvCxnSpPr>
          <p:nvPr/>
        </p:nvCxnSpPr>
        <p:spPr>
          <a:xfrm>
            <a:off x="5864377" y="3739390"/>
            <a:ext cx="13459" cy="1321923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7B25053B-E1D5-2DD0-2C16-986FC31736FA}"/>
              </a:ext>
            </a:extLst>
          </p:cNvPr>
          <p:cNvSpPr txBox="1"/>
          <p:nvPr/>
        </p:nvSpPr>
        <p:spPr>
          <a:xfrm>
            <a:off x="4122335" y="4449260"/>
            <a:ext cx="2503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 dirty="0">
                <a:solidFill>
                  <a:schemeClr val="accent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Access fees</a:t>
            </a:r>
          </a:p>
        </p:txBody>
      </p:sp>
      <p:cxnSp>
        <p:nvCxnSpPr>
          <p:cNvPr id="1034" name="Elbow Connector 255">
            <a:extLst>
              <a:ext uri="{FF2B5EF4-FFF2-40B4-BE49-F238E27FC236}">
                <a16:creationId xmlns:a16="http://schemas.microsoft.com/office/drawing/2014/main" id="{3A83DF87-3659-A871-EE8C-DD2DC8204E10}"/>
              </a:ext>
            </a:extLst>
          </p:cNvPr>
          <p:cNvCxnSpPr>
            <a:cxnSpLocks/>
          </p:cNvCxnSpPr>
          <p:nvPr/>
        </p:nvCxnSpPr>
        <p:spPr>
          <a:xfrm flipV="1">
            <a:off x="8803541" y="3741435"/>
            <a:ext cx="0" cy="1494331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036" name="Elbow Connector 255">
            <a:extLst>
              <a:ext uri="{FF2B5EF4-FFF2-40B4-BE49-F238E27FC236}">
                <a16:creationId xmlns:a16="http://schemas.microsoft.com/office/drawing/2014/main" id="{EC4A32D9-C072-D0D3-34CD-C779C56D4B63}"/>
              </a:ext>
            </a:extLst>
          </p:cNvPr>
          <p:cNvCxnSpPr>
            <a:cxnSpLocks/>
            <a:stCxn id="124" idx="3"/>
          </p:cNvCxnSpPr>
          <p:nvPr/>
        </p:nvCxnSpPr>
        <p:spPr>
          <a:xfrm>
            <a:off x="6965257" y="5235493"/>
            <a:ext cx="1838285" cy="274"/>
          </a:xfrm>
          <a:prstGeom prst="straightConnector1">
            <a:avLst/>
          </a:prstGeom>
          <a:noFill/>
          <a:ln w="12700" cap="flat" cmpd="sng" algn="ctr">
            <a:solidFill>
              <a:schemeClr val="accent6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C41419A7-D617-3A1F-AD45-BCBEE2178BFA}"/>
              </a:ext>
            </a:extLst>
          </p:cNvPr>
          <p:cNvSpPr txBox="1"/>
          <p:nvPr/>
        </p:nvSpPr>
        <p:spPr>
          <a:xfrm>
            <a:off x="8803541" y="4264593"/>
            <a:ext cx="1584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chemeClr val="accent6"/>
                </a:solidFill>
                <a:latin typeface="Teshrin AR+LT" panose="02000000000000000000" pitchFamily="2" charset="-78"/>
                <a:ea typeface="Teshrin AR+LT" panose="02000000000000000000" pitchFamily="2" charset="-78"/>
                <a:cs typeface="Teshrin AR+LT" panose="02000000000000000000" pitchFamily="2" charset="-78"/>
              </a:rPr>
              <a:t>Part of the Smart City infra-CAPEX</a:t>
            </a:r>
            <a:endParaRPr kumimoji="0" lang="en-US" sz="1200" b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eshrin AR+LT" panose="02000000000000000000" pitchFamily="2" charset="-78"/>
              <a:ea typeface="Teshrin AR+LT" panose="02000000000000000000" pitchFamily="2" charset="-78"/>
              <a:cs typeface="Teshrin AR+LT" panose="020000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877060-E4D2-30EC-EB85-5183DCDA6A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0723" y="3068283"/>
            <a:ext cx="563890" cy="525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0D375C-C56F-4D55-BA68-AE771DE124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5606" y="3174559"/>
            <a:ext cx="765777" cy="36892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04A8C6-2D5E-2819-6E0B-00D94294EA30}"/>
              </a:ext>
            </a:extLst>
          </p:cNvPr>
          <p:cNvSpPr/>
          <p:nvPr/>
        </p:nvSpPr>
        <p:spPr>
          <a:xfrm>
            <a:off x="4267026" y="6078419"/>
            <a:ext cx="1609195" cy="30344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Fees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1F68FEF-9219-50B0-3B65-82685A768623}"/>
              </a:ext>
            </a:extLst>
          </p:cNvPr>
          <p:cNvSpPr/>
          <p:nvPr/>
        </p:nvSpPr>
        <p:spPr>
          <a:xfrm>
            <a:off x="5994368" y="6078419"/>
            <a:ext cx="1609195" cy="30344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Deployment</a:t>
            </a:r>
          </a:p>
        </p:txBody>
      </p:sp>
    </p:spTree>
    <p:extLst>
      <p:ext uri="{BB962C8B-B14F-4D97-AF65-F5344CB8AC3E}">
        <p14:creationId xmlns:p14="http://schemas.microsoft.com/office/powerpoint/2010/main" val="1073045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6" grpId="0" animBg="1"/>
      <p:bldP spid="87" grpId="0" animBg="1"/>
      <p:bldP spid="88" grpId="0" animBg="1"/>
      <p:bldP spid="100" grpId="0"/>
      <p:bldP spid="104" grpId="0"/>
      <p:bldP spid="105" grpId="0"/>
      <p:bldP spid="119" grpId="0"/>
      <p:bldP spid="124" grpId="0" animBg="1"/>
      <p:bldP spid="1033" grpId="0"/>
      <p:bldP spid="1041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1DD30C-EADC-4841-B32D-09E0635C0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>
                <a:latin typeface="Teshrin AR+LT Bold" panose="02000000000000000000" pitchFamily="2" charset="-78"/>
                <a:ea typeface="Teshrin AR+LT Bold" panose="02000000000000000000" pitchFamily="2" charset="-78"/>
                <a:cs typeface="Teshrin AR+LT Bold" panose="02000000000000000000" pitchFamily="2" charset="-78"/>
              </a:rPr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3450848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320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a9_tsoV0h7JVFyPdlL8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g854uT2axybWfGwg6WWZ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f0ok1_HHp0JSP7Ly5VV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4ZWNk1PDmh5DQBA9oMOx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4UFmy3oiPQkGFnj3N7c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ryyy0RETxdhfSFgkvJIV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b4ydhdQQsnMSmqw5nP4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UFLShwNblbVDJkQVQe1l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mmvuo43S0PjyofTglGoA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I02C1NCVIyt3fCyPNWJ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a5q6Dx5j2Fl59HKKgsY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0X1IgUj2PkUwrReo5c72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YUaH4cDEzMIXgU9qXoga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J8fXPPu9RLbuP0KNhfc5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.aNSSJ78ot0zN5gzyUIY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Qv.W2djR.JuzArEJXGcS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7tW1d96UMEi74LkFFPkk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qYIyDYLroxOyj7XzXQE7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gHy47ikcQfp.SmU.MKn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KUTi2EdWckGa_fmZ5mMu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TsneLwki0OGqtWdqJ7wQ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6urBEAIlDaQCxmJf1HZ6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7dhRlA36KL3aLW_XC9u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7HTV2K0SfVau09c3nGoW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C0s5d6bXFnl6I0PlYyy9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M1FZdZHpOWRMeB089220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2y6HT4i9mfRpPwQp2IY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6xyLhGRhc4q2H7MGdLq6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v3_VM9HC8EpzBVC0IXPz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avJoQ90.BR.WRjCegIXC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JIDr0IyGjEipu..TzX5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EER6dVoWm10Mr0EQafOe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2yIlGzjTWl57rXwG.ksY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XUNrfBChdf8eEBwUnVEd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w6bEg4P0M9RZGAdhCg6R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dmUzfWnfkbGX47m99r1O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MIdcW1bXy8ilCfku3Az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l4Uy9JQ15E5r6KU.NR3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NHWgj3Bb5ce6BpYNRQh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HXIzOUE7.Sk5y1AzxI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McWJkCSEFlG4ryhn8cYh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GiAWLn4kvUBJ8czjZvEm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xZppOopVCHuGCm5RgEt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TFAa_0MUeKpD90Wa47Z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3ohYIGzVn3aVBaihTjt5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hW89ut_i3idQK8Opl4x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9UvZKpcbwDycuO1zTPj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UF7xFIISUfZa608TOsRK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r5qVBZVq1gCvYCi74m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PlLt0jDKow26nKksqk1z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xIuiaW2z18c9_gOo5OSl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I6WeID34EX.sqepmhgHh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tADZftoZVBBjZhb6eSBl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QCpOhXK2b_XIXBFy_JDO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fJOuajYBkqV80DAMDXEi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1j9J7Z2.lj.Dv.gbqBDN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MAN1Mp7qK97JXRuogwCl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yXQahw8RuxIbMLJB2A0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uZqVWQpP2_7P9r.jCKu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8biC.Xwf6t_0RaBDG6u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kl6wD0Y8Hl0qHZKA595e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8D9HwP9ofyg68ITHLxzs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Sw29sB7BETKbdpfGqDJh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hbnPyrKl68yLPagHFybj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nPdmbhLeLLaen55uAy.Z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uQ.nFm4C5iluaCUDJdvc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95dUqACVwiSuWrl_Q6c2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VEEocvKPA5m6hp_PZnFM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Ze.Dgkpvx_v4KY4l0w9QQ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NYyTfWrHFgfRcVXppUP4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L4zkWIA6_FqHVtL8Lq5g"/>
</p:tagLst>
</file>

<file path=ppt/theme/theme1.xml><?xml version="1.0" encoding="utf-8"?>
<a:theme xmlns:a="http://schemas.openxmlformats.org/drawingml/2006/main" name="Custom Design">
  <a:themeElements>
    <a:clrScheme name="TAWAL 1">
      <a:dk1>
        <a:srgbClr val="223745"/>
      </a:dk1>
      <a:lt1>
        <a:srgbClr val="FFFFFF"/>
      </a:lt1>
      <a:dk2>
        <a:srgbClr val="F94D05"/>
      </a:dk2>
      <a:lt2>
        <a:srgbClr val="F3F3F3"/>
      </a:lt2>
      <a:accent1>
        <a:srgbClr val="D6A261"/>
      </a:accent1>
      <a:accent2>
        <a:srgbClr val="0BA4B4"/>
      </a:accent2>
      <a:accent3>
        <a:srgbClr val="071D5A"/>
      </a:accent3>
      <a:accent4>
        <a:srgbClr val="00AA69"/>
      </a:accent4>
      <a:accent5>
        <a:srgbClr val="784F6D"/>
      </a:accent5>
      <a:accent6>
        <a:srgbClr val="F94B09"/>
      </a:accent6>
      <a:hlink>
        <a:srgbClr val="0EA3B3"/>
      </a:hlink>
      <a:folHlink>
        <a:srgbClr val="7E527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TAWAL 1">
      <a:dk1>
        <a:srgbClr val="223745"/>
      </a:dk1>
      <a:lt1>
        <a:srgbClr val="FFFFFF"/>
      </a:lt1>
      <a:dk2>
        <a:srgbClr val="F94D05"/>
      </a:dk2>
      <a:lt2>
        <a:srgbClr val="F3F3F3"/>
      </a:lt2>
      <a:accent1>
        <a:srgbClr val="D6A261"/>
      </a:accent1>
      <a:accent2>
        <a:srgbClr val="0BA4B4"/>
      </a:accent2>
      <a:accent3>
        <a:srgbClr val="071D5A"/>
      </a:accent3>
      <a:accent4>
        <a:srgbClr val="00AA69"/>
      </a:accent4>
      <a:accent5>
        <a:srgbClr val="784F6D"/>
      </a:accent5>
      <a:accent6>
        <a:srgbClr val="F94B09"/>
      </a:accent6>
      <a:hlink>
        <a:srgbClr val="0EA3B3"/>
      </a:hlink>
      <a:folHlink>
        <a:srgbClr val="7E527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TAWAL Colors">
      <a:dk1>
        <a:srgbClr val="223745"/>
      </a:dk1>
      <a:lt1>
        <a:srgbClr val="FFFFFF"/>
      </a:lt1>
      <a:dk2>
        <a:srgbClr val="F94D08"/>
      </a:dk2>
      <a:lt2>
        <a:srgbClr val="F3F3F3"/>
      </a:lt2>
      <a:accent1>
        <a:srgbClr val="D58129"/>
      </a:accent1>
      <a:accent2>
        <a:srgbClr val="0BA4B4"/>
      </a:accent2>
      <a:accent3>
        <a:srgbClr val="061F5F"/>
      </a:accent3>
      <a:accent4>
        <a:srgbClr val="03AC69"/>
      </a:accent4>
      <a:accent5>
        <a:srgbClr val="702A62"/>
      </a:accent5>
      <a:accent6>
        <a:srgbClr val="F94D08"/>
      </a:accent6>
      <a:hlink>
        <a:srgbClr val="0BA4B4"/>
      </a:hlink>
      <a:folHlink>
        <a:srgbClr val="702A6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1CAD5-A71F-44D3-88AF-C41A19D56F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85AD7E-980E-49CB-93AF-15959D13908A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2db7f2c8-2a2f-4964-b402-8dee6a4edd82"/>
    <ds:schemaRef ds:uri="http://purl.org/dc/elements/1.1/"/>
    <ds:schemaRef ds:uri="http://purl.org/dc/dcmitype/"/>
    <ds:schemaRef ds:uri="http://purl.org/dc/terms/"/>
    <ds:schemaRef ds:uri="49ce241e-6d45-47c0-977f-829273314f9d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992F2A13-5D72-4AC8-8DF5-744B887C1405}"/>
</file>

<file path=docMetadata/LabelInfo.xml><?xml version="1.0" encoding="utf-8"?>
<clbl:labelList xmlns:clbl="http://schemas.microsoft.com/office/2020/mipLabelMetadata">
  <clbl:label id="{318d5a02-de49-494f-bca6-8cc7c6ee8afa}" enabled="1" method="Standard" siteId="{fff42215-33cc-4701-a7fb-f38baa787f53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1184</Words>
  <Application>Microsoft Office PowerPoint</Application>
  <PresentationFormat>Widescreen</PresentationFormat>
  <Paragraphs>219</Paragraphs>
  <Slides>9</Slides>
  <Notes>9</Notes>
  <HiddenSlides>1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Avenir Next LT Pro</vt:lpstr>
      <vt:lpstr>Calibri</vt:lpstr>
      <vt:lpstr>Georgia</vt:lpstr>
      <vt:lpstr>Tahoma</vt:lpstr>
      <vt:lpstr>Teshrin AR+LT</vt:lpstr>
      <vt:lpstr>Teshrin AR+LT </vt:lpstr>
      <vt:lpstr>Teshrin AR+LT Bold</vt:lpstr>
      <vt:lpstr>Wingdings</vt:lpstr>
      <vt:lpstr>Custom Design</vt:lpstr>
      <vt:lpstr>1_Custom Design</vt:lpstr>
      <vt:lpstr>2_Custom Design</vt:lpstr>
      <vt:lpstr>1_Office Theme</vt:lpstr>
      <vt:lpstr>think-cell Slide</vt:lpstr>
      <vt:lpstr>Small Cells for Dense Outdoor &amp; Indoor Saudi Market Adaptation  Abdulrahman Aleidi, Lead Specialist, TAWAL  19th of November 2024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Bence.Fejes@detecon.com;bfejes.c@tawal.com.sa</dc:creator>
  <cp:lastModifiedBy>1693</cp:lastModifiedBy>
  <cp:revision>8</cp:revision>
  <cp:lastPrinted>2020-02-25T11:28:06Z</cp:lastPrinted>
  <dcterms:created xsi:type="dcterms:W3CDTF">2020-01-16T14:50:11Z</dcterms:created>
  <dcterms:modified xsi:type="dcterms:W3CDTF">2024-11-19T12:20:02Z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  <property fmtid="{D5CDD505-2E9C-101B-9397-08002B2CF9AE}" pid="3" name="MediaServiceImageTags">
    <vt:lpwstr/>
  </property>
  <property fmtid="{D5CDD505-2E9C-101B-9397-08002B2CF9AE}" pid="4" name="MSIP_Label_a53a0726-cd89-42f6-a014-f5627a152d21_Enabled">
    <vt:lpwstr>true</vt:lpwstr>
  </property>
  <property fmtid="{D5CDD505-2E9C-101B-9397-08002B2CF9AE}" pid="5" name="MSIP_Label_a53a0726-cd89-42f6-a014-f5627a152d21_SetDate">
    <vt:lpwstr>2024-11-10T05:33:15Z</vt:lpwstr>
  </property>
  <property fmtid="{D5CDD505-2E9C-101B-9397-08002B2CF9AE}" pid="6" name="MSIP_Label_a53a0726-cd89-42f6-a014-f5627a152d21_Method">
    <vt:lpwstr>Privileged</vt:lpwstr>
  </property>
  <property fmtid="{D5CDD505-2E9C-101B-9397-08002B2CF9AE}" pid="7" name="MSIP_Label_a53a0726-cd89-42f6-a014-f5627a152d21_Name">
    <vt:lpwstr>Public (New)</vt:lpwstr>
  </property>
  <property fmtid="{D5CDD505-2E9C-101B-9397-08002B2CF9AE}" pid="8" name="MSIP_Label_a53a0726-cd89-42f6-a014-f5627a152d21_SiteId">
    <vt:lpwstr>f409a13c-bc56-4779-8fdb-948773f05564</vt:lpwstr>
  </property>
  <property fmtid="{D5CDD505-2E9C-101B-9397-08002B2CF9AE}" pid="9" name="MSIP_Label_a53a0726-cd89-42f6-a014-f5627a152d21_ActionId">
    <vt:lpwstr>39a1c557-2ef2-48ee-b219-b633c4786f7a</vt:lpwstr>
  </property>
  <property fmtid="{D5CDD505-2E9C-101B-9397-08002B2CF9AE}" pid="10" name="MSIP_Label_a53a0726-cd89-42f6-a014-f5627a152d21_ContentBits">
    <vt:lpwstr>3</vt:lpwstr>
  </property>
  <property fmtid="{D5CDD505-2E9C-101B-9397-08002B2CF9AE}" pid="11" name="ClassificationContentMarkingFooterLocations">
    <vt:lpwstr>Custom Design:8\1_Custom Design:11\2_Custom Design:8\1_Office Theme:10\Author_Template_English_Letter:8</vt:lpwstr>
  </property>
  <property fmtid="{D5CDD505-2E9C-101B-9397-08002B2CF9AE}" pid="12" name="ClassificationContentMarkingFooterText">
    <vt:lpwstr>This Content is Public</vt:lpwstr>
  </property>
  <property fmtid="{D5CDD505-2E9C-101B-9397-08002B2CF9AE}" pid="13" name="ClassificationContentMarkingHeaderLocations">
    <vt:lpwstr>Custom Design:7\1_Custom Design:10\2_Custom Design:7\1_Office Theme:9\Author_Template_English_Letter:7</vt:lpwstr>
  </property>
  <property fmtid="{D5CDD505-2E9C-101B-9397-08002B2CF9AE}" pid="14" name="ClassificationContentMarkingHeaderText">
    <vt:lpwstr>This Content is Public</vt:lpwstr>
  </property>
</Properties>
</file>