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2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3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4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4"/>
    <p:sldMasterId id="2147483705" r:id="rId5"/>
    <p:sldMasterId id="2147483714" r:id="rId6"/>
    <p:sldMasterId id="2147483847" r:id="rId7"/>
  </p:sldMasterIdLst>
  <p:notesMasterIdLst>
    <p:notesMasterId r:id="rId25"/>
  </p:notesMasterIdLst>
  <p:handoutMasterIdLst>
    <p:handoutMasterId r:id="rId26"/>
  </p:handoutMasterIdLst>
  <p:sldIdLst>
    <p:sldId id="2560" r:id="rId8"/>
    <p:sldId id="2147474378" r:id="rId9"/>
    <p:sldId id="2147474418" r:id="rId10"/>
    <p:sldId id="2147474420" r:id="rId11"/>
    <p:sldId id="2147474421" r:id="rId12"/>
    <p:sldId id="2147474422" r:id="rId13"/>
    <p:sldId id="2147474423" r:id="rId14"/>
    <p:sldId id="2147474428" r:id="rId15"/>
    <p:sldId id="2147474429" r:id="rId16"/>
    <p:sldId id="2147474426" r:id="rId17"/>
    <p:sldId id="2147474431" r:id="rId18"/>
    <p:sldId id="2147474432" r:id="rId19"/>
    <p:sldId id="2147474435" r:id="rId20"/>
    <p:sldId id="2147474442" r:id="rId21"/>
    <p:sldId id="2147474441" r:id="rId22"/>
    <p:sldId id="2147474443" r:id="rId23"/>
    <p:sldId id="2145704596" r:id="rId24"/>
  </p:sldIdLst>
  <p:sldSz cx="12192000" cy="6858000"/>
  <p:notesSz cx="6858000" cy="9144000"/>
  <p:embeddedFontLst>
    <p:embeddedFont>
      <p:font typeface="Georgia" panose="02040502050405020303" pitchFamily="18" charset="0"/>
      <p:regular r:id="rId27"/>
      <p:bold r:id="rId28"/>
      <p:italic r:id="rId29"/>
      <p:boldItalic r:id="rId30"/>
    </p:embeddedFont>
    <p:embeddedFont>
      <p:font typeface="Tahoma" panose="020B0604030504040204" pitchFamily="34" charset="0"/>
      <p:regular r:id="rId31"/>
      <p:bold r:id="rId32"/>
    </p:embeddedFont>
    <p:embeddedFont>
      <p:font typeface="Teshrin AR+LT" panose="020B0604020202020204" charset="-78"/>
      <p:regular r:id="rId33"/>
    </p:embeddedFont>
    <p:embeddedFont>
      <p:font typeface="Teshrin AR+LT Bold" panose="020B0604020202020204" charset="-78"/>
      <p:bold r:id="rId34"/>
    </p:embeddedFont>
    <p:embeddedFont>
      <p:font typeface="Teshrin AR+LT ExtraLight" panose="020B0604020202020204" charset="-78"/>
      <p:regular r:id="rId35"/>
    </p:embeddedFont>
    <p:embeddedFont>
      <p:font typeface="Teshrin AR+LT Medium" panose="020B0604020202020204" charset="-78"/>
      <p:regular r:id="rId36"/>
    </p:embeddedFont>
  </p:embeddedFontLst>
  <p:custDataLst>
    <p:tags r:id="rId3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323E"/>
    <a:srgbClr val="203442"/>
    <a:srgbClr val="FB946B"/>
    <a:srgbClr val="243746"/>
    <a:srgbClr val="223745"/>
    <a:srgbClr val="FDB89C"/>
    <a:srgbClr val="FEDBCE"/>
    <a:srgbClr val="E6E8E6"/>
    <a:srgbClr val="D2E3FF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77E995-98A5-4368-8B6A-7156A15AF903}" v="1" dt="2024-11-18T07:27:48.8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94" autoAdjust="0"/>
    <p:restoredTop sz="95706" autoAdjust="0"/>
  </p:normalViewPr>
  <p:slideViewPr>
    <p:cSldViewPr snapToGrid="0" showGuides="1">
      <p:cViewPr varScale="1">
        <p:scale>
          <a:sx n="111" d="100"/>
          <a:sy n="111" d="100"/>
        </p:scale>
        <p:origin x="996" y="96"/>
      </p:cViewPr>
      <p:guideLst>
        <p:guide pos="3840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handoutMaster" Target="handoutMasters/handoutMaster1.xml"/><Relationship Id="rId39" Type="http://schemas.openxmlformats.org/officeDocument/2006/relationships/viewProps" Target="viewProps.xml"/><Relationship Id="rId21" Type="http://schemas.openxmlformats.org/officeDocument/2006/relationships/slide" Target="slides/slide14.xml"/><Relationship Id="rId34" Type="http://schemas.openxmlformats.org/officeDocument/2006/relationships/font" Target="fonts/font8.fntdata"/><Relationship Id="rId42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font" Target="fonts/font3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font" Target="fonts/font6.fntdata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81B20FD-A1F1-C541-B89B-95184F6FDC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90058A-1EDC-7646-A984-70A2571F50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18AE6-794C-D043-8A02-CAC903E8C9CE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69B3F9-488C-144B-B0A9-8DB311E5BD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D13D68-1472-AD4A-B55D-680E66F28C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1CD6B-9D03-C844-97CF-5E7911463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22831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44D94-C2FC-7B4E-B36E-1801E436C655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341A19-49F0-FB42-B813-CBFB6AA277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285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341A19-49F0-FB42-B813-CBFB6AA277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1777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56B33-A93B-EC85-AF44-957C396DD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A0AD99-CAB6-1CA0-E429-ED793C6CD0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598F54-19CC-63CD-9AB4-B9DD6B0BD0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1CE24A-608B-69FF-BC98-666248FEC7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341A19-49F0-FB42-B813-CBFB6AA277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7541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AC2C4-B2C1-6A42-382D-16526D1FB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3B4818-47E1-ADEA-850C-6A87422306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5F91B6-200B-EFB9-83E1-57C56F0595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855A529F-3EDD-F4F8-892F-33871CF4393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488073-AEFF-E83E-49A2-ECC4A7ECB34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090A13-A84C-AF11-21CD-F4BED26820F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32A680-2354-477F-E922-6578989EC2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0443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C57A3-8E33-735C-4B30-F9E5FD1D0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90F172-0896-6E5B-7F2E-0846F80B21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345A34-602D-872D-4923-6C627E2470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940C1E9F-4559-335B-195F-C037E9F6BA8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ahoma" charset="0"/>
              <a:cs typeface="Tahoma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015F76-53B3-730E-2382-BC1C193B2E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ahoma" charset="0"/>
                <a:cs typeface="Tahoma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ahoma" charset="0"/>
              <a:cs typeface="Tahoma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802DD-AC03-30FB-E25E-C6487341085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ahoma" charset="0"/>
              <a:cs typeface="Tahoma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6C6BFB-8B97-881A-EA03-05E97145C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ahoma" charset="0"/>
                <a:cs typeface="Tahoma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221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7449F-D1C6-D84D-86F7-84491CCCD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16D7FC-3B5F-EE57-68E3-13551D0E11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B86163-0F27-0EEB-42C4-BC36DBDAEC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1E59E9D2-0AE5-6CF1-E194-88C160E3CD1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76A92-5A99-184D-1599-0629F70684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0F241A-EDF9-5641-421F-87F6D597ACB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642421-F037-7CB6-8A3F-38A71A05A7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39300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109B1-4316-9529-D219-1893E46A7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53CC05-3E62-3815-A947-15D7D10C97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D79AA5-241F-E676-14F4-0A94FAA465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3A890A4C-65FE-1C17-27DD-BC90D6BFF21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D6596D-445A-F103-48A6-FBA06D6B160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42065-2316-30DE-9479-24C86D0542E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C1F11-FAFD-442F-3385-05B2FF1B31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67594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E2435-04F1-C0D0-A033-7FC2CA185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555221-656F-2894-7229-92CBC8E4F5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12CECC-55BF-B5BB-1DC8-754CD11FC0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FE9E921-44B3-2B1D-433D-30118446C9F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8A0E83-F9A9-AA9B-4BD9-069F6A4301D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22AD8F-546E-F8AF-C9F9-6F84F53431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D696C5-1E28-4244-F13C-440338B1AA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8485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B88C6-E2DE-4A2A-4D08-5C2BE8439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DC885B-B94A-DB8F-7F94-7BD583D6D2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D1DD3A-7D8A-801A-6F70-4F91C98104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335C3A2B-6BC5-419F-FE35-890139F60A8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8A4CC0-92A8-D89A-E416-B64EAD084A8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D64AB7-84B7-8632-F5B8-98ACD9F54EB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51F08C-AE93-3506-9271-211AE05377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5872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656BA0-4A0D-9939-8E63-73CC04B7E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105F97-7555-A364-DCAF-1B1177F596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2D6532-0AE8-4C1D-ACAD-FC40DDA05F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376F71-78F1-407A-749B-B899D14549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341A19-49F0-FB42-B813-CBFB6AA277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841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8C2FD-F834-F621-D80A-B43F8D80D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0C24A5-0ADD-C2A1-D189-4E3C99E046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62934A-117F-8428-C593-42E68EFA4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7DF0FF-D5B0-68F5-D0F7-0786386A5E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341A19-49F0-FB42-B813-CBFB6AA2770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810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189DF-D551-C88F-8B93-41DE983AE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203719-49CF-02E8-D889-F51F9C195F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FAC164-1AF2-FEC0-3943-2BFFD8CDF8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BEA807-E28F-3E2E-200E-1CD2ACC6CA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341A19-49F0-FB42-B813-CBFB6AA2770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443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627F8-FC6B-39A5-289A-92E9342BA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622666-0287-1195-979B-F4F59B141B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F34FC6-62F1-F8AE-5C14-77A3CC23A3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F5005-9F4A-A9C6-10A7-83656CA2BB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341A19-49F0-FB42-B813-CBFB6AA2770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06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59A11B-9D53-300E-7B7B-96C495BE8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A72137-1B3F-0E52-2ED4-95CA6A12A7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C20BE8-5551-0367-8F17-BA8B116E6F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AF1CD0-694D-4EB2-FB0C-90C4ECA42E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341A19-49F0-FB42-B813-CBFB6AA277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53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4B3A8-C4CD-3B1D-0528-714019DAD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DC2623-B791-4DBC-6CD2-8B85715D00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2D497B-83C6-AD70-0418-350F60DFE3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43A9A7-8361-835D-0E72-9B8B66022E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341A19-49F0-FB42-B813-CBFB6AA277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40399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F0815-2810-5C15-0E00-839F7FF28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52C158-A262-B6A4-CA4C-D5D830F06F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B98C7F-34EF-2595-F417-B0AEBC689D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29E880-693A-1EE1-2A47-8EF637C7A7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341A19-49F0-FB42-B813-CBFB6AA277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7895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31.emf"/><Relationship Id="rId4" Type="http://schemas.openxmlformats.org/officeDocument/2006/relationships/oleObject" Target="../embeddings/oleObject7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oleObject" Target="../embeddings/oleObject4.bin"/><Relationship Id="rId7" Type="http://schemas.openxmlformats.org/officeDocument/2006/relationships/image" Target="../media/image19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1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8.xml"/><Relationship Id="rId5" Type="http://schemas.openxmlformats.org/officeDocument/2006/relationships/image" Target="../media/image30.png"/><Relationship Id="rId4" Type="http://schemas.openxmlformats.org/officeDocument/2006/relationships/image" Target="../media/image2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1CA59-D871-689B-6C8F-29CF0C1B9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521647-B166-D88E-26AF-0E43BE41F1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4C865-BD75-47CC-CE35-09ACB58F0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3C87-2939-AB4B-87B2-693AC597AF6E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CCCBB-B01A-BB75-33C1-FB963B341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0B91A4-A0EC-93CF-5F70-89967DA4B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0577-021A-7941-A2A4-617F3E802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70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4595142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7493B98E-E679-47B7-BB43-F2F1E61FFA5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8300" y="1670399"/>
            <a:ext cx="11040000" cy="432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6C3A5E09-D3CE-6647-B466-049BFC9BF6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6501612D-3803-4835-8DD4-8D809911D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9C872-7BC4-7845-8322-EB5BCF71ED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66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6064CB3-1FD2-0A4B-BF41-44E75842B1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50975"/>
            <a:ext cx="4637419" cy="50109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356D08-45BF-A746-8BEE-BBAD011BEC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37419" y="3038971"/>
            <a:ext cx="6316744" cy="83812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 TOO.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A8AD49-6D6D-5140-85F4-7613769D452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B080617-96AE-9743-B142-E527F09BBF46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67E9D98-3AE2-484F-943C-45DD002611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67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78AF51-A6A7-044C-A50F-90DD56880F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9840" y="845964"/>
            <a:ext cx="1366215" cy="13523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8ABCD5-CB86-5641-89FE-09528BA1CF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552" y="2566606"/>
            <a:ext cx="1366215" cy="13523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716FBB-874B-3E47-8A6E-5FAECE6900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965" y="2566606"/>
            <a:ext cx="1366215" cy="13523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53C702-D0C3-9A41-A739-2DDAE4624D3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5089" y="2677514"/>
            <a:ext cx="1366215" cy="13523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E8866DF-AC01-CD44-87B1-9932C50645F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350" y="2566606"/>
            <a:ext cx="1366215" cy="13523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E388327-AEA4-DD48-9620-656EAAE8A68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877" y="845964"/>
            <a:ext cx="1366215" cy="13523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4E1C4A-93E9-9845-9E27-337E6BD519D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878" y="921769"/>
            <a:ext cx="1366215" cy="135238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61232F6-1B1B-0440-8D80-BE1117308D6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6879" y="881233"/>
            <a:ext cx="1366215" cy="135238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6344F1B-F142-0E4E-8B9D-BB30B4C5ADEE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4523" y="1047920"/>
            <a:ext cx="1366215" cy="135238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3C37C2A-BBF3-0B41-91FC-0012E75243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5616" y="2677514"/>
            <a:ext cx="1366215" cy="135238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B66114C-A40E-1843-97D7-88E37637A1DD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3442" y="709973"/>
            <a:ext cx="1727733" cy="171023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D17685C-E1CE-3440-83CB-F4F599A1064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259" y="665463"/>
            <a:ext cx="1862147" cy="1843290"/>
          </a:xfrm>
          <a:prstGeom prst="rect">
            <a:avLst/>
          </a:prstGeom>
        </p:spPr>
      </p:pic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D65D5A50-71F7-194F-A41D-7CE8DD3E67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4813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TOWER A</a:t>
            </a:r>
          </a:p>
        </p:txBody>
      </p:sp>
      <p:sp>
        <p:nvSpPr>
          <p:cNvPr id="36" name="Text Placeholder 33">
            <a:extLst>
              <a:ext uri="{FF2B5EF4-FFF2-40B4-BE49-F238E27FC236}">
                <a16:creationId xmlns:a16="http://schemas.microsoft.com/office/drawing/2014/main" id="{4075C4B7-A22A-E045-8CDF-E4CF8EA20F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06291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TOWER B</a:t>
            </a:r>
          </a:p>
        </p:txBody>
      </p:sp>
      <p:sp>
        <p:nvSpPr>
          <p:cNvPr id="37" name="Text Placeholder 33">
            <a:extLst>
              <a:ext uri="{FF2B5EF4-FFF2-40B4-BE49-F238E27FC236}">
                <a16:creationId xmlns:a16="http://schemas.microsoft.com/office/drawing/2014/main" id="{8C6A48BF-A298-5642-8E28-933C5EB843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68874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TOWER C</a:t>
            </a:r>
          </a:p>
        </p:txBody>
      </p:sp>
      <p:sp>
        <p:nvSpPr>
          <p:cNvPr id="39" name="Text Placeholder 33">
            <a:extLst>
              <a:ext uri="{FF2B5EF4-FFF2-40B4-BE49-F238E27FC236}">
                <a16:creationId xmlns:a16="http://schemas.microsoft.com/office/drawing/2014/main" id="{B3D1DBA7-850F-3C48-A640-F7905C864D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79859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Engineer</a:t>
            </a:r>
            <a:br>
              <a:rPr lang="en-US"/>
            </a:br>
            <a:r>
              <a:rPr lang="en-US"/>
              <a:t>/technician</a:t>
            </a:r>
          </a:p>
        </p:txBody>
      </p:sp>
      <p:sp>
        <p:nvSpPr>
          <p:cNvPr id="40" name="Text Placeholder 33">
            <a:extLst>
              <a:ext uri="{FF2B5EF4-FFF2-40B4-BE49-F238E27FC236}">
                <a16:creationId xmlns:a16="http://schemas.microsoft.com/office/drawing/2014/main" id="{F174F083-BB1E-7143-880B-5C12DAD440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19882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TOWER D</a:t>
            </a:r>
          </a:p>
        </p:txBody>
      </p:sp>
      <p:sp>
        <p:nvSpPr>
          <p:cNvPr id="41" name="Text Placeholder 33">
            <a:extLst>
              <a:ext uri="{FF2B5EF4-FFF2-40B4-BE49-F238E27FC236}">
                <a16:creationId xmlns:a16="http://schemas.microsoft.com/office/drawing/2014/main" id="{1BEEE51E-8F21-DB43-9613-8FFD5C4DB4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17189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Tower operations</a:t>
            </a:r>
          </a:p>
        </p:txBody>
      </p:sp>
      <p:sp>
        <p:nvSpPr>
          <p:cNvPr id="42" name="Text Placeholder 33">
            <a:extLst>
              <a:ext uri="{FF2B5EF4-FFF2-40B4-BE49-F238E27FC236}">
                <a16:creationId xmlns:a16="http://schemas.microsoft.com/office/drawing/2014/main" id="{C0323058-2A5E-B74A-A85D-4C5AB885F4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18351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Router</a:t>
            </a:r>
          </a:p>
        </p:txBody>
      </p:sp>
      <p:sp>
        <p:nvSpPr>
          <p:cNvPr id="43" name="Text Placeholder 33">
            <a:extLst>
              <a:ext uri="{FF2B5EF4-FFF2-40B4-BE49-F238E27FC236}">
                <a16:creationId xmlns:a16="http://schemas.microsoft.com/office/drawing/2014/main" id="{45A9D300-9583-124C-BFA5-2153D94004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0861" y="3923516"/>
            <a:ext cx="1030127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Satellite dish</a:t>
            </a:r>
          </a:p>
        </p:txBody>
      </p:sp>
      <p:sp>
        <p:nvSpPr>
          <p:cNvPr id="44" name="Text Placeholder 33">
            <a:extLst>
              <a:ext uri="{FF2B5EF4-FFF2-40B4-BE49-F238E27FC236}">
                <a16:creationId xmlns:a16="http://schemas.microsoft.com/office/drawing/2014/main" id="{D09AF368-FA51-0C44-82A5-C6D71AD13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06291" y="3923516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Computer</a:t>
            </a:r>
          </a:p>
        </p:txBody>
      </p:sp>
      <p:sp>
        <p:nvSpPr>
          <p:cNvPr id="45" name="Text Placeholder 33">
            <a:extLst>
              <a:ext uri="{FF2B5EF4-FFF2-40B4-BE49-F238E27FC236}">
                <a16:creationId xmlns:a16="http://schemas.microsoft.com/office/drawing/2014/main" id="{4A4706A4-2477-8247-B4D0-AD10A06EA5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68874" y="3923516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Networks</a:t>
            </a:r>
          </a:p>
        </p:txBody>
      </p:sp>
      <p:sp>
        <p:nvSpPr>
          <p:cNvPr id="46" name="Text Placeholder 33">
            <a:extLst>
              <a:ext uri="{FF2B5EF4-FFF2-40B4-BE49-F238E27FC236}">
                <a16:creationId xmlns:a16="http://schemas.microsoft.com/office/drawing/2014/main" id="{6C25576E-0010-AF41-AFE2-509FD64B990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51676" y="3923516"/>
            <a:ext cx="937530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Smart device</a:t>
            </a:r>
          </a:p>
        </p:txBody>
      </p:sp>
      <p:sp>
        <p:nvSpPr>
          <p:cNvPr id="47" name="Text Placeholder 33">
            <a:extLst>
              <a:ext uri="{FF2B5EF4-FFF2-40B4-BE49-F238E27FC236}">
                <a16:creationId xmlns:a16="http://schemas.microsoft.com/office/drawing/2014/main" id="{4989CCE1-1744-B844-BBA3-116751E6E05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17189" y="3911942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Network wave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34C8E7E-A846-C944-A31B-F0B99616BE9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3404" y="2566606"/>
            <a:ext cx="1366215" cy="1352379"/>
          </a:xfrm>
          <a:prstGeom prst="rect">
            <a:avLst/>
          </a:prstGeom>
        </p:spPr>
      </p:pic>
      <p:sp>
        <p:nvSpPr>
          <p:cNvPr id="49" name="Text Placeholder 33">
            <a:extLst>
              <a:ext uri="{FF2B5EF4-FFF2-40B4-BE49-F238E27FC236}">
                <a16:creationId xmlns:a16="http://schemas.microsoft.com/office/drawing/2014/main" id="{9C64D9D6-5F68-0648-98BF-6BC301C0034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472369" y="3911942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User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345141D-E4E4-504D-8FDE-9827333686F7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4924" y="6476270"/>
            <a:ext cx="345227" cy="32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429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A55EE-FFD6-884E-87D5-C1272EEA95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3CA9AD-9603-5D48-8BF1-A4EDA711A6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63227"/>
            <a:ext cx="12192000" cy="1794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A75054-4A6A-1D40-941A-33101292B1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106676"/>
            <a:ext cx="717194" cy="7513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0CEE2E-6F57-3B44-AB57-1477F1305E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980"/>
            <a:ext cx="698090" cy="585019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99975-DB25-704F-B8F3-F83B57496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AEB8A-5016-5979-A9D3-EDCD0D0E93D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4EF4B8D-5E64-3B2B-738D-AAAA01F20FEF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2335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C8BAB2A9-2DBC-02D7-B1D1-C311F6E9B6F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406264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84" imgH="486" progId="TCLayout.ActiveDocument.1">
                  <p:embed/>
                </p:oleObj>
              </mc:Choice>
              <mc:Fallback>
                <p:oleObj name="think-cell Slide" r:id="rId3" imgW="484" imgH="486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8BAB2A9-2DBC-02D7-B1D1-C311F6E9B6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3A3CA9AD-9603-5D48-8BF1-A4EDA711A6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63227"/>
            <a:ext cx="12192000" cy="1794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A75054-4A6A-1D40-941A-33101292B1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106676"/>
            <a:ext cx="717194" cy="7513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0CEE2E-6F57-3B44-AB57-1477F1305E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980"/>
            <a:ext cx="698090" cy="585019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99975-DB25-704F-B8F3-F83B57496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AEB8A-5016-5979-A9D3-EDCD0D0E93D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4EF4B8D-5E64-3B2B-738D-AAAA01F20FEF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3552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6792EA8-AA91-3F4E-842C-7F0F79360A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54D919E-5E7B-6045-9D14-0204F1E1A2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3" y="682491"/>
            <a:ext cx="10515600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D5A5D81-B0A6-DD4B-AF6B-D46F93CD0AB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76406" y="1755338"/>
            <a:ext cx="1047739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AB61172-FFE3-F943-8CA3-7C98201AED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F94D58C-B676-E449-B489-C5704EE3A2FE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DE1E51B-D65C-7C46-918F-192631EA9DDB}"/>
              </a:ext>
            </a:extLst>
          </p:cNvPr>
          <p:cNvSpPr txBox="1">
            <a:spLocks/>
          </p:cNvSpPr>
          <p:nvPr userDrawn="1"/>
        </p:nvSpPr>
        <p:spPr>
          <a:xfrm>
            <a:off x="11250252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/>
              <a:t>‹#›</a:t>
            </a:fld>
            <a:endParaRPr lang="en-US">
              <a:solidFill>
                <a:schemeClr val="bg2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2254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A55EE-FFD6-884E-87D5-C1272EEA95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3CA9AD-9603-5D48-8BF1-A4EDA711A6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082" y="6051176"/>
            <a:ext cx="1341415" cy="8068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A75054-4A6A-1D40-941A-33101292B1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391961"/>
            <a:ext cx="717194" cy="466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0CEE2E-6F57-3B44-AB57-1477F1305E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425381"/>
            <a:ext cx="698090" cy="4326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3C44677-FA90-A341-B205-D692556A7A4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7723BAE-30E8-CB48-B793-219CB13390E0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FDBB00-9AD0-1549-BFCF-550AAB5643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852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B6E464-C9C6-B541-BE0C-0EBC8FB9C6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A55EE-FFD6-884E-87D5-C1272EEA95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76407" y="1719861"/>
            <a:ext cx="492749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00A160E-0A43-8B40-9B3F-73837F1B05F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5892800" y="1719861"/>
            <a:ext cx="5549900" cy="4351338"/>
          </a:xfrm>
        </p:spPr>
        <p:txBody>
          <a:bodyPr/>
          <a:lstStyle>
            <a:lvl1pPr marL="0" indent="0">
              <a:buNone/>
              <a:defRPr sz="320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B1BCF2-64D0-BE42-B1E2-E1C5C7D150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2" y="682491"/>
            <a:ext cx="10585397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A8C68C-3834-364E-AEEA-B8B7CA4A47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5577DD7-D8AD-344E-8767-D741E5A977D2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74B9FC-1B29-4749-BA6B-652C8F8F92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400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D714A39-3E6E-F242-AD4E-D1DE20D038A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3CA9AD-9603-5D48-8BF1-A4EDA711A6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A55EE-FFD6-884E-87D5-C1272EEA95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57302" y="1736677"/>
            <a:ext cx="6255465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7BA3D7-C072-424F-B3CC-3D7B7BBE25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2" y="682491"/>
            <a:ext cx="10585397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B575BFF-0D08-4249-A2C8-86FA5AD699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8EA7F8A-CCD1-C64D-AEC0-613E6F8CAB79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CC600B2-48F3-BF49-8A7C-9109171F4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65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>
            <a:extLst>
              <a:ext uri="{FF2B5EF4-FFF2-40B4-BE49-F238E27FC236}">
                <a16:creationId xmlns:a16="http://schemas.microsoft.com/office/drawing/2014/main" id="{E64A3035-520C-4FFE-885E-4A17F3FCBBB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813748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60" imgH="360" progId="TCLayout.ActiveDocument.1">
                  <p:embed/>
                </p:oleObj>
              </mc:Choice>
              <mc:Fallback>
                <p:oleObj name="think-cell Slide" r:id="rId3" imgW="360" imgH="360" progId="TCLayout.ActiveDocument.1">
                  <p:embed/>
                  <p:pic>
                    <p:nvPicPr>
                      <p:cNvPr id="11" name="Object 10" hidden="1">
                        <a:extLst>
                          <a:ext uri="{FF2B5EF4-FFF2-40B4-BE49-F238E27FC236}">
                            <a16:creationId xmlns:a16="http://schemas.microsoft.com/office/drawing/2014/main" id="{E64A3035-520C-4FFE-885E-4A17F3FCBB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C247D73-91E6-6244-BBBA-50BC4DEC79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30818" y="2276857"/>
            <a:ext cx="7930364" cy="886967"/>
          </a:xfrm>
        </p:spPr>
        <p:txBody>
          <a:bodyPr anchor="ctr" anchorCtr="0">
            <a:noAutofit/>
          </a:bodyPr>
          <a:lstStyle>
            <a:lvl1pPr algn="ctr">
              <a:defRPr sz="2400" spc="600">
                <a:solidFill>
                  <a:schemeClr val="bg2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defRPr>
            </a:lvl1pPr>
          </a:lstStyle>
          <a:p>
            <a:pPr lvl="0"/>
            <a:r>
              <a:rPr lang="en-US"/>
              <a:t>Makkah Holy Mosque IBS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1BDDCE-F373-1F49-9B85-1139B2BA5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816" t="42771" r="38567" b="42176"/>
          <a:stretch/>
        </p:blipFill>
        <p:spPr>
          <a:xfrm>
            <a:off x="0" y="0"/>
            <a:ext cx="2669357" cy="88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9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Layout" Target="../slideLayouts/slideLayout5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3.emf"/><Relationship Id="rId4" Type="http://schemas.openxmlformats.org/officeDocument/2006/relationships/slideLayout" Target="../slideLayouts/slideLayout9.xml"/><Relationship Id="rId9" Type="http://schemas.openxmlformats.org/officeDocument/2006/relationships/oleObject" Target="../embeddings/oleObject5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3643E126-F105-E294-6846-CF49F3831F9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386168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5" progId="TCLayout.ActiveDocument.1">
                  <p:embed/>
                </p:oleObj>
              </mc:Choice>
              <mc:Fallback>
                <p:oleObj name="think-cell Slide" r:id="rId4" imgW="592" imgH="59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643E126-F105-E294-6846-CF49F3831F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F2393C-CE90-5348-95A8-46E81C31D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563B45-DEF9-0A41-88F8-62F23F006D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E903D0-8496-9A40-9066-5406809E3B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43C87-2939-AB4B-87B2-693AC597AF6E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258A79-F512-F94F-9E56-7B6C36A1D2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0EE2F-CB0B-CB42-A056-22AA9A53D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fld id="{58680577-021A-7941-A2A4-617F3E802F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78DE92-0E11-F00C-6470-02687300C7FF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547487" y="66421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6D39BF-B1E0-680E-D52F-A3372C38EB43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547487" y="635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</p:spTree>
    <p:extLst>
      <p:ext uri="{BB962C8B-B14F-4D97-AF65-F5344CB8AC3E}">
        <p14:creationId xmlns:p14="http://schemas.microsoft.com/office/powerpoint/2010/main" val="398048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2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1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1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9E3C8BBE-9686-AE11-A7AA-6C6C6FFD2AB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19608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5" progId="TCLayout.ActiveDocument.1">
                  <p:embed/>
                </p:oleObj>
              </mc:Choice>
              <mc:Fallback>
                <p:oleObj name="think-cell Slide" r:id="rId4" imgW="592" imgH="59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E3C8BBE-9686-AE11-A7AA-6C6C6FFD2A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CFB2FE-02A6-6B4E-BEB1-2D6C4B2AF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5EAF8-6D97-5241-B356-6271BDACC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EFE3DE-1252-714B-A24F-9724D48DB979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547487" y="66421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9397F1-EB75-D670-325D-ED058E69E0B2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547487" y="635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</p:spTree>
    <p:extLst>
      <p:ext uri="{BB962C8B-B14F-4D97-AF65-F5344CB8AC3E}">
        <p14:creationId xmlns:p14="http://schemas.microsoft.com/office/powerpoint/2010/main" val="4005718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6F178D3D-A4EC-44D5-8A71-7B9A2EB2DA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359" imgH="360" progId="TCLayout.ActiveDocument.1">
                  <p:embed/>
                </p:oleObj>
              </mc:Choice>
              <mc:Fallback>
                <p:oleObj name="think-cell Slide" r:id="rId7" imgW="359" imgH="36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6F178D3D-A4EC-44D5-8A71-7B9A2EB2DA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8774A0DF-A8F0-4BB9-A383-59A674376156}"/>
              </a:ext>
            </a:extLst>
          </p:cNvPr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0" i="0" baseline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83049B-C692-9B45-BD20-04CBC6805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9471"/>
            <a:ext cx="10515600" cy="1164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 TOO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68AB0-120D-844E-84BD-69E5920FF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406" y="150898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This is for text purposes. It can go on for a while.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785F07-C7B0-B74A-BD83-03B801B92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1FD145-6FC7-5541-3505-11459D305472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547487" y="66421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4601B4-659C-C852-4439-5ACF1F7CBE69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547487" y="635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</p:spTree>
    <p:extLst>
      <p:ext uri="{BB962C8B-B14F-4D97-AF65-F5344CB8AC3E}">
        <p14:creationId xmlns:p14="http://schemas.microsoft.com/office/powerpoint/2010/main" val="1731096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07" r:id="rId2"/>
    <p:sldLayoutId id="2147483727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6EDA038B-86C1-447F-A76C-98C8ED784CF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8341580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360" imgH="360" progId="TCLayout.ActiveDocument.1">
                  <p:embed/>
                </p:oleObj>
              </mc:Choice>
              <mc:Fallback>
                <p:oleObj name="think-cell Slide" r:id="rId9" imgW="360" imgH="36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6EDA038B-86C1-447F-A76C-98C8ED784C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83049B-C692-9B45-BD20-04CBC6805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9471"/>
            <a:ext cx="10515600" cy="1164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 TOO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68AB0-120D-844E-84BD-69E5920FF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406" y="150898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This is for text purposes. It can go on for a while.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85AA05-BABE-9563-3E64-161339B33AB4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547487" y="66421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72EE81-7D69-B82A-CB98-5437035BD561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547487" y="635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</p:spTree>
    <p:extLst>
      <p:ext uri="{BB962C8B-B14F-4D97-AF65-F5344CB8AC3E}">
        <p14:creationId xmlns:p14="http://schemas.microsoft.com/office/powerpoint/2010/main" val="1309160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Teshrin AR+LT" panose="02000000000000000000" pitchFamily="2" charset="-78"/>
          <a:ea typeface="Teshrin AR+LT" panose="02000000000000000000" pitchFamily="2" charset="-78"/>
          <a:cs typeface="Teshrin AR+LT" panose="02000000000000000000" pitchFamily="2" charset="-78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Teshrin AR+LT" panose="02000000000000000000" pitchFamily="2" charset="-78"/>
          <a:ea typeface="Teshrin AR+LT" panose="02000000000000000000" pitchFamily="2" charset="-78"/>
          <a:cs typeface="Teshrin AR+LT" panose="02000000000000000000" pitchFamily="2" charset="-78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Relationship Id="rId6" Type="http://schemas.openxmlformats.org/officeDocument/2006/relationships/image" Target="../media/image34.png"/><Relationship Id="rId5" Type="http://schemas.openxmlformats.org/officeDocument/2006/relationships/image" Target="../media/image33.emf"/><Relationship Id="rId4" Type="http://schemas.openxmlformats.org/officeDocument/2006/relationships/oleObject" Target="../embeddings/oleObject8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76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7.png"/><Relationship Id="rId12" Type="http://schemas.openxmlformats.org/officeDocument/2006/relationships/image" Target="../media/image7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6" Type="http://schemas.openxmlformats.org/officeDocument/2006/relationships/image" Target="../media/image20.png"/><Relationship Id="rId11" Type="http://schemas.openxmlformats.org/officeDocument/2006/relationships/image" Target="../media/image68.png"/><Relationship Id="rId5" Type="http://schemas.openxmlformats.org/officeDocument/2006/relationships/image" Target="../media/image21.emf"/><Relationship Id="rId15" Type="http://schemas.openxmlformats.org/officeDocument/2006/relationships/image" Target="../media/image78.png"/><Relationship Id="rId10" Type="http://schemas.openxmlformats.org/officeDocument/2006/relationships/image" Target="../media/image15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9.png"/><Relationship Id="rId14" Type="http://schemas.openxmlformats.org/officeDocument/2006/relationships/image" Target="../media/image7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image" Target="../media/image84.png"/><Relationship Id="rId18" Type="http://schemas.openxmlformats.org/officeDocument/2006/relationships/image" Target="../media/image88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1.jpeg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83.png"/><Relationship Id="rId17" Type="http://schemas.openxmlformats.org/officeDocument/2006/relationships/image" Target="../media/image87.png"/><Relationship Id="rId25" Type="http://schemas.openxmlformats.org/officeDocument/2006/relationships/image" Target="../media/image95.jpeg"/><Relationship Id="rId2" Type="http://schemas.openxmlformats.org/officeDocument/2006/relationships/tags" Target="../tags/tag23.xml"/><Relationship Id="rId16" Type="http://schemas.microsoft.com/office/2007/relationships/hdphoto" Target="../media/hdphoto3.wdp"/><Relationship Id="rId20" Type="http://schemas.openxmlformats.org/officeDocument/2006/relationships/image" Target="../media/image90.png"/><Relationship Id="rId1" Type="http://schemas.openxmlformats.org/officeDocument/2006/relationships/tags" Target="../tags/tag22.xml"/><Relationship Id="rId6" Type="http://schemas.microsoft.com/office/2007/relationships/hdphoto" Target="../media/hdphoto2.wdp"/><Relationship Id="rId11" Type="http://schemas.openxmlformats.org/officeDocument/2006/relationships/image" Target="../media/image82.png"/><Relationship Id="rId24" Type="http://schemas.openxmlformats.org/officeDocument/2006/relationships/image" Target="../media/image94.jpeg"/><Relationship Id="rId5" Type="http://schemas.openxmlformats.org/officeDocument/2006/relationships/image" Target="../media/image79.png"/><Relationship Id="rId15" Type="http://schemas.openxmlformats.org/officeDocument/2006/relationships/image" Target="../media/image86.png"/><Relationship Id="rId23" Type="http://schemas.openxmlformats.org/officeDocument/2006/relationships/image" Target="../media/image93.jpg"/><Relationship Id="rId10" Type="http://schemas.openxmlformats.org/officeDocument/2006/relationships/image" Target="../media/image81.png"/><Relationship Id="rId19" Type="http://schemas.openxmlformats.org/officeDocument/2006/relationships/image" Target="../media/image89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80.png"/><Relationship Id="rId14" Type="http://schemas.openxmlformats.org/officeDocument/2006/relationships/image" Target="../media/image85.png"/><Relationship Id="rId22" Type="http://schemas.openxmlformats.org/officeDocument/2006/relationships/image" Target="../media/image9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image" Target="../media/image98.png"/><Relationship Id="rId18" Type="http://schemas.openxmlformats.org/officeDocument/2006/relationships/image" Target="../media/image102.png"/><Relationship Id="rId26" Type="http://schemas.microsoft.com/office/2007/relationships/hdphoto" Target="../media/hdphoto4.wdp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03.png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97.png"/><Relationship Id="rId17" Type="http://schemas.openxmlformats.org/officeDocument/2006/relationships/image" Target="../media/image101.png"/><Relationship Id="rId25" Type="http://schemas.openxmlformats.org/officeDocument/2006/relationships/image" Target="../media/image107.png"/><Relationship Id="rId2" Type="http://schemas.openxmlformats.org/officeDocument/2006/relationships/tags" Target="../tags/tag25.xml"/><Relationship Id="rId16" Type="http://schemas.openxmlformats.org/officeDocument/2006/relationships/image" Target="../media/image73.png"/><Relationship Id="rId20" Type="http://schemas.openxmlformats.org/officeDocument/2006/relationships/image" Target="../media/image75.png"/><Relationship Id="rId29" Type="http://schemas.openxmlformats.org/officeDocument/2006/relationships/image" Target="../media/image110.png"/><Relationship Id="rId1" Type="http://schemas.openxmlformats.org/officeDocument/2006/relationships/tags" Target="../tags/tag24.xml"/><Relationship Id="rId6" Type="http://schemas.microsoft.com/office/2007/relationships/hdphoto" Target="../media/hdphoto2.wdp"/><Relationship Id="rId11" Type="http://schemas.openxmlformats.org/officeDocument/2006/relationships/image" Target="../media/image96.png"/><Relationship Id="rId24" Type="http://schemas.openxmlformats.org/officeDocument/2006/relationships/image" Target="../media/image106.png"/><Relationship Id="rId32" Type="http://schemas.microsoft.com/office/2007/relationships/hdphoto" Target="../media/hdphoto5.wdp"/><Relationship Id="rId5" Type="http://schemas.openxmlformats.org/officeDocument/2006/relationships/image" Target="../media/image79.png"/><Relationship Id="rId15" Type="http://schemas.openxmlformats.org/officeDocument/2006/relationships/image" Target="../media/image100.png"/><Relationship Id="rId23" Type="http://schemas.openxmlformats.org/officeDocument/2006/relationships/image" Target="../media/image105.png"/><Relationship Id="rId28" Type="http://schemas.openxmlformats.org/officeDocument/2006/relationships/image" Target="../media/image109.svg"/><Relationship Id="rId10" Type="http://schemas.openxmlformats.org/officeDocument/2006/relationships/image" Target="../media/image34.png"/><Relationship Id="rId19" Type="http://schemas.openxmlformats.org/officeDocument/2006/relationships/image" Target="../media/image65.png"/><Relationship Id="rId31" Type="http://schemas.openxmlformats.org/officeDocument/2006/relationships/image" Target="../media/image112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43.png"/><Relationship Id="rId14" Type="http://schemas.openxmlformats.org/officeDocument/2006/relationships/image" Target="../media/image99.png"/><Relationship Id="rId22" Type="http://schemas.openxmlformats.org/officeDocument/2006/relationships/image" Target="../media/image104.png"/><Relationship Id="rId27" Type="http://schemas.openxmlformats.org/officeDocument/2006/relationships/image" Target="../media/image108.png"/><Relationship Id="rId30" Type="http://schemas.openxmlformats.org/officeDocument/2006/relationships/image" Target="../media/image1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image" Target="../media/image118.png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17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microsoft.com/office/2007/relationships/hdphoto" Target="../media/hdphoto6.wdp"/><Relationship Id="rId11" Type="http://schemas.openxmlformats.org/officeDocument/2006/relationships/image" Target="../media/image116.png"/><Relationship Id="rId5" Type="http://schemas.openxmlformats.org/officeDocument/2006/relationships/image" Target="../media/image113.png"/><Relationship Id="rId10" Type="http://schemas.openxmlformats.org/officeDocument/2006/relationships/image" Target="../media/image115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114.png"/><Relationship Id="rId1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7.png"/><Relationship Id="rId18" Type="http://schemas.openxmlformats.org/officeDocument/2006/relationships/image" Target="../media/image132.jpeg"/><Relationship Id="rId26" Type="http://schemas.openxmlformats.org/officeDocument/2006/relationships/image" Target="../media/image140.png"/><Relationship Id="rId39" Type="http://schemas.openxmlformats.org/officeDocument/2006/relationships/image" Target="../media/image151.png"/><Relationship Id="rId21" Type="http://schemas.openxmlformats.org/officeDocument/2006/relationships/image" Target="../media/image135.png"/><Relationship Id="rId34" Type="http://schemas.openxmlformats.org/officeDocument/2006/relationships/image" Target="../media/image105.png"/><Relationship Id="rId42" Type="http://schemas.openxmlformats.org/officeDocument/2006/relationships/image" Target="../media/image153.png"/><Relationship Id="rId7" Type="http://schemas.openxmlformats.org/officeDocument/2006/relationships/image" Target="../media/image122.jpeg"/><Relationship Id="rId2" Type="http://schemas.openxmlformats.org/officeDocument/2006/relationships/tags" Target="../tags/tag29.xml"/><Relationship Id="rId16" Type="http://schemas.openxmlformats.org/officeDocument/2006/relationships/image" Target="../media/image130.jpeg"/><Relationship Id="rId29" Type="http://schemas.openxmlformats.org/officeDocument/2006/relationships/image" Target="../media/image143.png"/><Relationship Id="rId1" Type="http://schemas.openxmlformats.org/officeDocument/2006/relationships/tags" Target="../tags/tag28.xml"/><Relationship Id="rId6" Type="http://schemas.openxmlformats.org/officeDocument/2006/relationships/image" Target="../media/image121.jpeg"/><Relationship Id="rId11" Type="http://schemas.openxmlformats.org/officeDocument/2006/relationships/image" Target="../media/image125.emf"/><Relationship Id="rId24" Type="http://schemas.openxmlformats.org/officeDocument/2006/relationships/image" Target="../media/image138.png"/><Relationship Id="rId32" Type="http://schemas.openxmlformats.org/officeDocument/2006/relationships/image" Target="../media/image146.png"/><Relationship Id="rId37" Type="http://schemas.openxmlformats.org/officeDocument/2006/relationships/image" Target="../media/image149.png"/><Relationship Id="rId40" Type="http://schemas.openxmlformats.org/officeDocument/2006/relationships/image" Target="../media/image111.png"/><Relationship Id="rId45" Type="http://schemas.openxmlformats.org/officeDocument/2006/relationships/image" Target="../media/image34.png"/><Relationship Id="rId5" Type="http://schemas.openxmlformats.org/officeDocument/2006/relationships/image" Target="../media/image120.jpeg"/><Relationship Id="rId15" Type="http://schemas.openxmlformats.org/officeDocument/2006/relationships/image" Target="../media/image129.jpeg"/><Relationship Id="rId23" Type="http://schemas.openxmlformats.org/officeDocument/2006/relationships/image" Target="../media/image137.svg"/><Relationship Id="rId28" Type="http://schemas.openxmlformats.org/officeDocument/2006/relationships/image" Target="../media/image142.png"/><Relationship Id="rId36" Type="http://schemas.openxmlformats.org/officeDocument/2006/relationships/image" Target="../media/image148.png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133.png"/><Relationship Id="rId31" Type="http://schemas.openxmlformats.org/officeDocument/2006/relationships/image" Target="../media/image145.png"/><Relationship Id="rId44" Type="http://schemas.openxmlformats.org/officeDocument/2006/relationships/image" Target="../media/image155.png"/><Relationship Id="rId4" Type="http://schemas.openxmlformats.org/officeDocument/2006/relationships/image" Target="../media/image119.jpeg"/><Relationship Id="rId9" Type="http://schemas.openxmlformats.org/officeDocument/2006/relationships/image" Target="../media/image124.jpeg"/><Relationship Id="rId14" Type="http://schemas.openxmlformats.org/officeDocument/2006/relationships/image" Target="../media/image128.png"/><Relationship Id="rId22" Type="http://schemas.openxmlformats.org/officeDocument/2006/relationships/image" Target="../media/image136.png"/><Relationship Id="rId27" Type="http://schemas.openxmlformats.org/officeDocument/2006/relationships/image" Target="../media/image141.png"/><Relationship Id="rId30" Type="http://schemas.openxmlformats.org/officeDocument/2006/relationships/image" Target="../media/image144.png"/><Relationship Id="rId35" Type="http://schemas.openxmlformats.org/officeDocument/2006/relationships/image" Target="../media/image106.png"/><Relationship Id="rId43" Type="http://schemas.openxmlformats.org/officeDocument/2006/relationships/image" Target="../media/image154.png"/><Relationship Id="rId8" Type="http://schemas.openxmlformats.org/officeDocument/2006/relationships/image" Target="../media/image123.jpeg"/><Relationship Id="rId3" Type="http://schemas.openxmlformats.org/officeDocument/2006/relationships/slideLayout" Target="../slideLayouts/slideLayout8.xml"/><Relationship Id="rId12" Type="http://schemas.openxmlformats.org/officeDocument/2006/relationships/image" Target="../media/image126.jpeg"/><Relationship Id="rId17" Type="http://schemas.openxmlformats.org/officeDocument/2006/relationships/image" Target="../media/image131.jpeg"/><Relationship Id="rId25" Type="http://schemas.openxmlformats.org/officeDocument/2006/relationships/image" Target="../media/image139.png"/><Relationship Id="rId33" Type="http://schemas.openxmlformats.org/officeDocument/2006/relationships/image" Target="../media/image147.png"/><Relationship Id="rId38" Type="http://schemas.openxmlformats.org/officeDocument/2006/relationships/image" Target="../media/image150.png"/><Relationship Id="rId20" Type="http://schemas.openxmlformats.org/officeDocument/2006/relationships/image" Target="../media/image134.png"/><Relationship Id="rId41" Type="http://schemas.openxmlformats.org/officeDocument/2006/relationships/image" Target="../media/image1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13" Type="http://schemas.openxmlformats.org/officeDocument/2006/relationships/image" Target="../media/image162.png"/><Relationship Id="rId18" Type="http://schemas.openxmlformats.org/officeDocument/2006/relationships/image" Target="../media/image167.jpg"/><Relationship Id="rId26" Type="http://schemas.openxmlformats.org/officeDocument/2006/relationships/image" Target="../media/image174.svg"/><Relationship Id="rId3" Type="http://schemas.openxmlformats.org/officeDocument/2006/relationships/slideLayout" Target="../slideLayouts/slideLayout3.xml"/><Relationship Id="rId21" Type="http://schemas.microsoft.com/office/2007/relationships/hdphoto" Target="../media/hdphoto7.wdp"/><Relationship Id="rId7" Type="http://schemas.openxmlformats.org/officeDocument/2006/relationships/image" Target="../media/image156.jpeg"/><Relationship Id="rId12" Type="http://schemas.openxmlformats.org/officeDocument/2006/relationships/image" Target="../media/image161.jpeg"/><Relationship Id="rId17" Type="http://schemas.openxmlformats.org/officeDocument/2006/relationships/image" Target="../media/image166.png"/><Relationship Id="rId25" Type="http://schemas.openxmlformats.org/officeDocument/2006/relationships/image" Target="../media/image173.png"/><Relationship Id="rId2" Type="http://schemas.openxmlformats.org/officeDocument/2006/relationships/tags" Target="../tags/tag31.xml"/><Relationship Id="rId16" Type="http://schemas.openxmlformats.org/officeDocument/2006/relationships/image" Target="../media/image165.png"/><Relationship Id="rId20" Type="http://schemas.openxmlformats.org/officeDocument/2006/relationships/image" Target="../media/image169.png"/><Relationship Id="rId1" Type="http://schemas.openxmlformats.org/officeDocument/2006/relationships/tags" Target="../tags/tag30.xml"/><Relationship Id="rId6" Type="http://schemas.openxmlformats.org/officeDocument/2006/relationships/image" Target="../media/image1.emf"/><Relationship Id="rId11" Type="http://schemas.openxmlformats.org/officeDocument/2006/relationships/image" Target="../media/image160.png"/><Relationship Id="rId24" Type="http://schemas.openxmlformats.org/officeDocument/2006/relationships/image" Target="../media/image172.png"/><Relationship Id="rId5" Type="http://schemas.openxmlformats.org/officeDocument/2006/relationships/oleObject" Target="../embeddings/oleObject11.bin"/><Relationship Id="rId15" Type="http://schemas.openxmlformats.org/officeDocument/2006/relationships/image" Target="../media/image164.png"/><Relationship Id="rId23" Type="http://schemas.openxmlformats.org/officeDocument/2006/relationships/image" Target="../media/image171.png"/><Relationship Id="rId28" Type="http://schemas.openxmlformats.org/officeDocument/2006/relationships/image" Target="../media/image34.png"/><Relationship Id="rId10" Type="http://schemas.openxmlformats.org/officeDocument/2006/relationships/image" Target="../media/image159.jpeg"/><Relationship Id="rId19" Type="http://schemas.openxmlformats.org/officeDocument/2006/relationships/image" Target="../media/image168.jpe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158.png"/><Relationship Id="rId14" Type="http://schemas.openxmlformats.org/officeDocument/2006/relationships/image" Target="../media/image163.png"/><Relationship Id="rId22" Type="http://schemas.openxmlformats.org/officeDocument/2006/relationships/image" Target="../media/image170.png"/><Relationship Id="rId27" Type="http://schemas.openxmlformats.org/officeDocument/2006/relationships/image" Target="../media/image17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76.jpg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oleObject" Target="../embeddings/oleObject9.bin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7.jpeg"/><Relationship Id="rId12" Type="http://schemas.openxmlformats.org/officeDocument/2006/relationships/image" Target="../media/image42.jp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6.PNG"/><Relationship Id="rId11" Type="http://schemas.openxmlformats.org/officeDocument/2006/relationships/image" Target="../media/image41.jp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39.jpeg"/><Relationship Id="rId1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hyperlink" Target="https://sdaia.gov.sa/en/Services/Pages/eServices-Statistics.aspx" TargetMode="External"/><Relationship Id="rId18" Type="http://schemas.openxmlformats.org/officeDocument/2006/relationships/image" Target="../media/image4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8.png"/><Relationship Id="rId12" Type="http://schemas.openxmlformats.org/officeDocument/2006/relationships/image" Target="../media/image46.png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6" Type="http://schemas.openxmlformats.org/officeDocument/2006/relationships/hyperlink" Target="https://publicadministration.un.org/egovkb/en-us/Reports/UN-E-Government-Survey-2024" TargetMode="External"/><Relationship Id="rId1" Type="http://schemas.openxmlformats.org/officeDocument/2006/relationships/tags" Target="../tags/tag14.xml"/><Relationship Id="rId6" Type="http://schemas.openxmlformats.org/officeDocument/2006/relationships/image" Target="../media/image17.png"/><Relationship Id="rId11" Type="http://schemas.openxmlformats.org/officeDocument/2006/relationships/image" Target="../media/image45.png"/><Relationship Id="rId5" Type="http://schemas.openxmlformats.org/officeDocument/2006/relationships/image" Target="../media/image21.emf"/><Relationship Id="rId15" Type="http://schemas.openxmlformats.org/officeDocument/2006/relationships/hyperlink" Target="https://hajj.uqu.edu.sa/reviewers/drive/peaper/reviewers-445-1-543-231445653f822284913.pdf" TargetMode="External"/><Relationship Id="rId10" Type="http://schemas.openxmlformats.org/officeDocument/2006/relationships/image" Target="../media/image44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43.png"/><Relationship Id="rId14" Type="http://schemas.openxmlformats.org/officeDocument/2006/relationships/hyperlink" Target="https://www.cst.gov.sa/ar/indicators/PublishingImages/Pages/saudi_internet/saudi-internet-2023.pd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hyperlink" Target="https://www.sama.gov.sa/en-US/News/Pages/news-1017.aspx" TargetMode="External"/><Relationship Id="rId18" Type="http://schemas.openxmlformats.org/officeDocument/2006/relationships/image" Target="../media/image52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7.png"/><Relationship Id="rId12" Type="http://schemas.openxmlformats.org/officeDocument/2006/relationships/hyperlink" Target="https://www.zawya.com/en/press-release/companies-news/saudi-arabia-sees-major-growth-in-nfc-payments-dxe67s9g" TargetMode="External"/><Relationship Id="rId17" Type="http://schemas.openxmlformats.org/officeDocument/2006/relationships/image" Target="../media/image51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50.png"/><Relationship Id="rId1" Type="http://schemas.openxmlformats.org/officeDocument/2006/relationships/tags" Target="../tags/tag15.xml"/><Relationship Id="rId6" Type="http://schemas.openxmlformats.org/officeDocument/2006/relationships/image" Target="../media/image20.png"/><Relationship Id="rId11" Type="http://schemas.openxmlformats.org/officeDocument/2006/relationships/hyperlink" Target="https://www.statista.com/outlook/dmo/fintech/digital-payments/saudi-arabia#global-comparison" TargetMode="External"/><Relationship Id="rId5" Type="http://schemas.openxmlformats.org/officeDocument/2006/relationships/image" Target="../media/image21.emf"/><Relationship Id="rId15" Type="http://schemas.openxmlformats.org/officeDocument/2006/relationships/image" Target="../media/image49.png"/><Relationship Id="rId10" Type="http://schemas.openxmlformats.org/officeDocument/2006/relationships/image" Target="../media/image15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9.png"/><Relationship Id="rId14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hyperlink" Target="https://www.cst.gov.sa/ar/indicators/PublishingImages/Pages/saudi_internet/saudi-internet-2023.pdf" TargetMode="External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png"/><Relationship Id="rId12" Type="http://schemas.openxmlformats.org/officeDocument/2006/relationships/hyperlink" Target="https://www.statista.com/outlook/emo/online-education/online-learning-platforms/saudi-arabia" TargetMode="External"/><Relationship Id="rId17" Type="http://schemas.openxmlformats.org/officeDocument/2006/relationships/image" Target="../media/image56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44.png"/><Relationship Id="rId1" Type="http://schemas.openxmlformats.org/officeDocument/2006/relationships/tags" Target="../tags/tag16.xml"/><Relationship Id="rId6" Type="http://schemas.openxmlformats.org/officeDocument/2006/relationships/image" Target="../media/image20.png"/><Relationship Id="rId11" Type="http://schemas.openxmlformats.org/officeDocument/2006/relationships/image" Target="../media/image53.png"/><Relationship Id="rId5" Type="http://schemas.openxmlformats.org/officeDocument/2006/relationships/image" Target="../media/image21.emf"/><Relationship Id="rId15" Type="http://schemas.openxmlformats.org/officeDocument/2006/relationships/image" Target="../media/image55.png"/><Relationship Id="rId10" Type="http://schemas.openxmlformats.org/officeDocument/2006/relationships/image" Target="../media/image15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9.png"/><Relationship Id="rId14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58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.png"/><Relationship Id="rId12" Type="http://schemas.openxmlformats.org/officeDocument/2006/relationships/image" Target="../media/image57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61.png"/><Relationship Id="rId1" Type="http://schemas.openxmlformats.org/officeDocument/2006/relationships/tags" Target="../tags/tag17.xml"/><Relationship Id="rId6" Type="http://schemas.openxmlformats.org/officeDocument/2006/relationships/image" Target="../media/image20.png"/><Relationship Id="rId11" Type="http://schemas.openxmlformats.org/officeDocument/2006/relationships/hyperlink" Target="https://www.vision2030.gov.sa/media/xznnx3vz/hstp-annual-report-2023-en.pdf" TargetMode="External"/><Relationship Id="rId5" Type="http://schemas.openxmlformats.org/officeDocument/2006/relationships/image" Target="../media/image21.emf"/><Relationship Id="rId15" Type="http://schemas.openxmlformats.org/officeDocument/2006/relationships/image" Target="../media/image60.png"/><Relationship Id="rId10" Type="http://schemas.openxmlformats.org/officeDocument/2006/relationships/image" Target="../media/image15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9.png"/><Relationship Id="rId14" Type="http://schemas.openxmlformats.org/officeDocument/2006/relationships/image" Target="../media/image5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64.sv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7.png"/><Relationship Id="rId12" Type="http://schemas.openxmlformats.org/officeDocument/2006/relationships/image" Target="../media/image63.png"/><Relationship Id="rId17" Type="http://schemas.microsoft.com/office/2007/relationships/hdphoto" Target="../media/hdphoto1.wdp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66.png"/><Relationship Id="rId1" Type="http://schemas.openxmlformats.org/officeDocument/2006/relationships/tags" Target="../tags/tag18.xml"/><Relationship Id="rId6" Type="http://schemas.openxmlformats.org/officeDocument/2006/relationships/image" Target="../media/image20.png"/><Relationship Id="rId11" Type="http://schemas.openxmlformats.org/officeDocument/2006/relationships/image" Target="../media/image62.png"/><Relationship Id="rId5" Type="http://schemas.openxmlformats.org/officeDocument/2006/relationships/image" Target="../media/image21.emf"/><Relationship Id="rId15" Type="http://schemas.openxmlformats.org/officeDocument/2006/relationships/image" Target="../media/image65.png"/><Relationship Id="rId10" Type="http://schemas.openxmlformats.org/officeDocument/2006/relationships/image" Target="../media/image15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9.png"/><Relationship Id="rId14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68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7.png"/><Relationship Id="rId12" Type="http://schemas.openxmlformats.org/officeDocument/2006/relationships/image" Target="../media/image6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6" Type="http://schemas.openxmlformats.org/officeDocument/2006/relationships/image" Target="../media/image20.png"/><Relationship Id="rId11" Type="http://schemas.openxmlformats.org/officeDocument/2006/relationships/image" Target="../media/image58.png"/><Relationship Id="rId5" Type="http://schemas.openxmlformats.org/officeDocument/2006/relationships/image" Target="../media/image21.emf"/><Relationship Id="rId15" Type="http://schemas.openxmlformats.org/officeDocument/2006/relationships/image" Target="../media/image70.png"/><Relationship Id="rId10" Type="http://schemas.openxmlformats.org/officeDocument/2006/relationships/image" Target="../media/image15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9.png"/><Relationship Id="rId14" Type="http://schemas.openxmlformats.org/officeDocument/2006/relationships/image" Target="../media/image6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72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7.png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6" Type="http://schemas.openxmlformats.org/officeDocument/2006/relationships/image" Target="../media/image20.png"/><Relationship Id="rId11" Type="http://schemas.openxmlformats.org/officeDocument/2006/relationships/image" Target="../media/image43.png"/><Relationship Id="rId5" Type="http://schemas.openxmlformats.org/officeDocument/2006/relationships/image" Target="../media/image21.emf"/><Relationship Id="rId15" Type="http://schemas.openxmlformats.org/officeDocument/2006/relationships/image" Target="../media/image74.png"/><Relationship Id="rId10" Type="http://schemas.openxmlformats.org/officeDocument/2006/relationships/image" Target="../media/image15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9.png"/><Relationship Id="rId14" Type="http://schemas.openxmlformats.org/officeDocument/2006/relationships/image" Target="../media/image7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9AA0A51C-7D63-9759-79BD-32F1530F11F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467820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05" imgH="405" progId="TCLayout.ActiveDocument.1">
                  <p:embed/>
                </p:oleObj>
              </mc:Choice>
              <mc:Fallback>
                <p:oleObj name="think-cell Slide" r:id="rId4" imgW="405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AA0A51C-7D63-9759-79BD-32F1530F11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24FF1A56-95E7-407D-AD0A-516F9D023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303" y="2352088"/>
            <a:ext cx="9865126" cy="912612"/>
          </a:xfrm>
        </p:spPr>
        <p:txBody>
          <a:bodyPr vert="horz" anchor="ctr"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sz="36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Unlocking Digital Transformation</a:t>
            </a:r>
            <a:br>
              <a:rPr lang="en-GB" sz="36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</a:br>
            <a:r>
              <a:rPr lang="en-GB" dirty="0">
                <a:solidFill>
                  <a:schemeClr val="accent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Challenges and Opportunities</a:t>
            </a:r>
            <a:br>
              <a:rPr lang="en-GB" sz="2000" dirty="0">
                <a:solidFill>
                  <a:schemeClr val="accent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br>
              <a:rPr lang="en-GB" sz="2000" dirty="0">
                <a:solidFill>
                  <a:schemeClr val="accent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br>
              <a:rPr lang="en-GB" sz="2000" dirty="0">
                <a:solidFill>
                  <a:schemeClr val="accent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br>
              <a:rPr lang="en-GB" sz="2000" dirty="0">
                <a:solidFill>
                  <a:schemeClr val="accent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r>
              <a:rPr lang="en-US" sz="1800" i="0" dirty="0">
                <a:solidFill>
                  <a:srgbClr val="FFFFFF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Abdulrahman Almoaiqel, CCO, TAWAL</a:t>
            </a:r>
            <a:br>
              <a:rPr lang="en-GB" sz="1800" dirty="0">
                <a:solidFill>
                  <a:schemeClr val="accent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r>
              <a:rPr lang="en-GB" sz="1800" dirty="0">
                <a:solidFill>
                  <a:schemeClr val="bg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19</a:t>
            </a:r>
            <a:r>
              <a:rPr lang="en-GB" sz="1800" baseline="30000" dirty="0">
                <a:solidFill>
                  <a:schemeClr val="bg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th</a:t>
            </a:r>
            <a:r>
              <a:rPr lang="en-GB" sz="1800" dirty="0">
                <a:solidFill>
                  <a:schemeClr val="bg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of November 2024</a:t>
            </a:r>
            <a:br>
              <a:rPr lang="en-GB" sz="1800" b="1" dirty="0">
                <a:solidFill>
                  <a:schemeClr val="bg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r>
              <a:rPr lang="en-US" sz="1800" dirty="0">
                <a:solidFill>
                  <a:schemeClr val="bg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Small Cell World Summit MENA</a:t>
            </a:r>
            <a:endParaRPr lang="en-GB" sz="2000" dirty="0">
              <a:solidFill>
                <a:schemeClr val="bg2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2" name="Picture 1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144E09D9-47D0-2C42-4422-C5A69A7230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44512" y="83490"/>
            <a:ext cx="1442410" cy="44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3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34197D-C99C-7B9F-C135-683BE3F9D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Isosceles Triangle 47">
            <a:extLst>
              <a:ext uri="{FF2B5EF4-FFF2-40B4-BE49-F238E27FC236}">
                <a16:creationId xmlns:a16="http://schemas.microsoft.com/office/drawing/2014/main" id="{496B0931-75A9-9916-9166-770B4C496B9A}"/>
              </a:ext>
            </a:extLst>
          </p:cNvPr>
          <p:cNvSpPr/>
          <p:nvPr/>
        </p:nvSpPr>
        <p:spPr>
          <a:xfrm rot="5400000">
            <a:off x="2764245" y="2980605"/>
            <a:ext cx="6905980" cy="94477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B331A0C1-74CA-822C-E6B4-C9E2DF80D44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84" imgH="486" progId="TCLayout.ActiveDocument.1">
                  <p:embed/>
                </p:oleObj>
              </mc:Choice>
              <mc:Fallback>
                <p:oleObj name="think-cell Slide" r:id="rId4" imgW="484" imgH="48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331A0C1-74CA-822C-E6B4-C9E2DF80D4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id="{B9B1CC64-5CDE-A154-E19F-2C5EDC7407CD}"/>
              </a:ext>
            </a:extLst>
          </p:cNvPr>
          <p:cNvSpPr/>
          <p:nvPr/>
        </p:nvSpPr>
        <p:spPr>
          <a:xfrm>
            <a:off x="0" y="0"/>
            <a:ext cx="575653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FDE984-186D-FB3B-DC15-4AF34130D7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E2ED3B29-12B0-B933-BCA0-BD8305821772}"/>
              </a:ext>
            </a:extLst>
          </p:cNvPr>
          <p:cNvSpPr txBox="1">
            <a:spLocks/>
          </p:cNvSpPr>
          <p:nvPr/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68A96A9-C543-6D66-CEC0-8E8A7F34506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E746CC1-7F06-C2FF-78FB-D2900A5C4E1F}"/>
              </a:ext>
            </a:extLst>
          </p:cNvPr>
          <p:cNvCxnSpPr/>
          <p:nvPr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38E49F9D-A365-4908-760E-051F08949F4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77" y="5090609"/>
            <a:ext cx="12192000" cy="17947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E279709-BD77-21E3-6462-06889C4DFD6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106676"/>
            <a:ext cx="717194" cy="7513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FB645C4-6102-07A3-AE38-1583BC7DECB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980"/>
            <a:ext cx="698090" cy="58501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319B338-F7BB-A35A-7701-C0288DD777B4}"/>
              </a:ext>
            </a:extLst>
          </p:cNvPr>
          <p:cNvSpPr/>
          <p:nvPr/>
        </p:nvSpPr>
        <p:spPr>
          <a:xfrm>
            <a:off x="315882" y="153058"/>
            <a:ext cx="3209136" cy="9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DIGITAL CHAMPIONS IN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TRANSPORTATION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EB16F133-203B-C824-9C24-0013833FBAAB}"/>
              </a:ext>
            </a:extLst>
          </p:cNvPr>
          <p:cNvSpPr/>
          <p:nvPr/>
        </p:nvSpPr>
        <p:spPr>
          <a:xfrm>
            <a:off x="1326441" y="1302253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52B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SAR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C59F8FA-C0C3-3AE9-E8B7-87A49C9E4D87}"/>
              </a:ext>
            </a:extLst>
          </p:cNvPr>
          <p:cNvSpPr/>
          <p:nvPr/>
        </p:nvSpPr>
        <p:spPr>
          <a:xfrm>
            <a:off x="1326441" y="2908785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55</a:t>
            </a: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%</a:t>
            </a:r>
            <a:endParaRPr kumimoji="0" lang="hu-HU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6AE2F6E-CA68-EE7F-59C5-25D76B5F4AE6}"/>
              </a:ext>
            </a:extLst>
          </p:cNvPr>
          <p:cNvSpPr/>
          <p:nvPr/>
        </p:nvSpPr>
        <p:spPr>
          <a:xfrm>
            <a:off x="1326441" y="4515317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KSIA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Project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8AD58B-4FE3-F8AD-9CEA-ADF615371E5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sp>
        <p:nvSpPr>
          <p:cNvPr id="10" name="Parallelogram 9">
            <a:extLst>
              <a:ext uri="{FF2B5EF4-FFF2-40B4-BE49-F238E27FC236}">
                <a16:creationId xmlns:a16="http://schemas.microsoft.com/office/drawing/2014/main" id="{8A2CD361-3AC3-4027-7938-674B4A6A7215}"/>
              </a:ext>
            </a:extLst>
          </p:cNvPr>
          <p:cNvSpPr/>
          <p:nvPr/>
        </p:nvSpPr>
        <p:spPr>
          <a:xfrm>
            <a:off x="6812040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Drones</a:t>
            </a:r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8B8014B9-B4E6-8354-A311-3EA44D5C56FA}"/>
              </a:ext>
            </a:extLst>
          </p:cNvPr>
          <p:cNvSpPr/>
          <p:nvPr/>
        </p:nvSpPr>
        <p:spPr>
          <a:xfrm>
            <a:off x="9268747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Autonomous Vehicles</a:t>
            </a:r>
          </a:p>
        </p:txBody>
      </p:sp>
      <p:sp>
        <p:nvSpPr>
          <p:cNvPr id="22" name="Parallelogram 21">
            <a:extLst>
              <a:ext uri="{FF2B5EF4-FFF2-40B4-BE49-F238E27FC236}">
                <a16:creationId xmlns:a16="http://schemas.microsoft.com/office/drawing/2014/main" id="{3FA5A594-9341-BD07-C3F7-D8DA1F355653}"/>
              </a:ext>
            </a:extLst>
          </p:cNvPr>
          <p:cNvSpPr/>
          <p:nvPr/>
        </p:nvSpPr>
        <p:spPr>
          <a:xfrm>
            <a:off x="6812040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Smart Air Traffic</a:t>
            </a:r>
          </a:p>
        </p:txBody>
      </p:sp>
      <p:sp>
        <p:nvSpPr>
          <p:cNvPr id="23" name="Parallelogram 22">
            <a:extLst>
              <a:ext uri="{FF2B5EF4-FFF2-40B4-BE49-F238E27FC236}">
                <a16:creationId xmlns:a16="http://schemas.microsoft.com/office/drawing/2014/main" id="{E41483AA-E6AB-290B-3AD9-ABC961320AB1}"/>
              </a:ext>
            </a:extLst>
          </p:cNvPr>
          <p:cNvSpPr/>
          <p:nvPr/>
        </p:nvSpPr>
        <p:spPr>
          <a:xfrm>
            <a:off x="9268747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Connected Vehicles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884BC6C-6DAF-3E53-D59F-6642FA47E04F}"/>
              </a:ext>
            </a:extLst>
          </p:cNvPr>
          <p:cNvSpPr txBox="1"/>
          <p:nvPr/>
        </p:nvSpPr>
        <p:spPr>
          <a:xfrm>
            <a:off x="3019548" y="1765321"/>
            <a:ext cx="29381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revenues from shared mobility sector </a:t>
            </a:r>
            <a:endParaRPr lang="en-US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1" name="Text Placeholder 1">
            <a:extLst>
              <a:ext uri="{FF2B5EF4-FFF2-40B4-BE49-F238E27FC236}">
                <a16:creationId xmlns:a16="http://schemas.microsoft.com/office/drawing/2014/main" id="{9783A82A-2EE5-B9CF-C192-8B8AB4EA336B}"/>
              </a:ext>
            </a:extLst>
          </p:cNvPr>
          <p:cNvSpPr txBox="1">
            <a:spLocks/>
          </p:cNvSpPr>
          <p:nvPr/>
        </p:nvSpPr>
        <p:spPr>
          <a:xfrm>
            <a:off x="1616663" y="6372623"/>
            <a:ext cx="9905411" cy="119193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Saudi Arabia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Mobility &amp; Transport 2024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29819BC-6052-0DB8-5B64-0E1276FE1CD7}"/>
              </a:ext>
            </a:extLst>
          </p:cNvPr>
          <p:cNvSpPr txBox="1"/>
          <p:nvPr/>
        </p:nvSpPr>
        <p:spPr>
          <a:xfrm>
            <a:off x="3019548" y="3371853"/>
            <a:ext cx="30418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u</a:t>
            </a:r>
            <a:r>
              <a:rPr lang="hu-HU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ser penetration for </a:t>
            </a:r>
            <a:r>
              <a:rPr lang="en-US" sz="1600" i="1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Mobility</a:t>
            </a:r>
            <a:r>
              <a:rPr lang="en-US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</a:t>
            </a:r>
            <a:r>
              <a:rPr lang="en-US" sz="1600" i="1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as-a-Service</a:t>
            </a:r>
            <a:endParaRPr lang="en-GB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F017EBB-8429-38BE-EA88-9BF7F40D3683}"/>
              </a:ext>
            </a:extLst>
          </p:cNvPr>
          <p:cNvSpPr txBox="1"/>
          <p:nvPr/>
        </p:nvSpPr>
        <p:spPr>
          <a:xfrm>
            <a:off x="3016577" y="4978385"/>
            <a:ext cx="32598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King Salman International Airport will be the largest Smart Airport project in the region</a:t>
            </a:r>
            <a:endParaRPr lang="en-GB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73585E1-17C4-6F6B-3E50-DB0E18F96FC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45007" y="1854659"/>
            <a:ext cx="1188928" cy="88268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73292B0-324F-2D53-8EFD-DC470DE65E0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34903" y="1854658"/>
            <a:ext cx="922552" cy="88268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F375097-7ED1-8273-8E63-5A35D632EA86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 bright="70000" contrast="-70000"/>
          </a:blip>
          <a:stretch>
            <a:fillRect/>
          </a:stretch>
        </p:blipFill>
        <p:spPr>
          <a:xfrm>
            <a:off x="3829886" y="297885"/>
            <a:ext cx="721405" cy="58477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0E1C857-9CBD-9632-93D8-414F6AB5AB4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051688" y="4027176"/>
            <a:ext cx="888981" cy="802442"/>
          </a:xfrm>
          <a:prstGeom prst="rect">
            <a:avLst/>
          </a:prstGeom>
        </p:spPr>
      </p:pic>
      <p:pic>
        <p:nvPicPr>
          <p:cNvPr id="13314" name="Picture 2" descr="Air traffic controller ">
            <a:extLst>
              <a:ext uri="{FF2B5EF4-FFF2-40B4-BE49-F238E27FC236}">
                <a16:creationId xmlns:a16="http://schemas.microsoft.com/office/drawing/2014/main" id="{D49B432F-7A85-FC8D-CD39-77A176907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879" y="4020605"/>
            <a:ext cx="870225" cy="87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903862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9F20E-2920-5AE9-97B8-3915D8617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6">
            <a:extLst>
              <a:ext uri="{FF2B5EF4-FFF2-40B4-BE49-F238E27FC236}">
                <a16:creationId xmlns:a16="http://schemas.microsoft.com/office/drawing/2014/main" id="{37B9654E-BE5E-ECFB-CE1C-E7B6A39D90C9}"/>
              </a:ext>
            </a:extLst>
          </p:cNvPr>
          <p:cNvSpPr/>
          <p:nvPr/>
        </p:nvSpPr>
        <p:spPr>
          <a:xfrm>
            <a:off x="3942" y="5019303"/>
            <a:ext cx="4085457" cy="1835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5" name="Picture 26" descr="Nodes,connections,network,particle,communication - free image from ...">
            <a:extLst>
              <a:ext uri="{FF2B5EF4-FFF2-40B4-BE49-F238E27FC236}">
                <a16:creationId xmlns:a16="http://schemas.microsoft.com/office/drawing/2014/main" id="{B0E22A56-4F7A-9247-72ED-860FDACE15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  <a14:imgEffect>
                      <a14:brightnessContrast bright="100000" contras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4" t="36713" r="5" b="39343"/>
          <a:stretch/>
        </p:blipFill>
        <p:spPr bwMode="auto">
          <a:xfrm>
            <a:off x="-626" y="4117571"/>
            <a:ext cx="12192000" cy="271503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Nodes,connections,network,particle,communication - free image from ...">
            <a:extLst>
              <a:ext uri="{FF2B5EF4-FFF2-40B4-BE49-F238E27FC236}">
                <a16:creationId xmlns:a16="http://schemas.microsoft.com/office/drawing/2014/main" id="{BC0CED1C-6D89-6171-6A4A-6EAD385A14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 amt="39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300"/>
                    </a14:imgEffect>
                    <a14:imgEffect>
                      <a14:brightnessContrast bright="10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4" t="-24" r="5" b="63467"/>
          <a:stretch/>
        </p:blipFill>
        <p:spPr bwMode="auto">
          <a:xfrm>
            <a:off x="-626" y="-12056"/>
            <a:ext cx="12192000" cy="412655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F8D22DAD-B171-62B7-8AF8-530224E75F3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395" imgH="396" progId="TCLayout.ActiveDocument.1">
                  <p:embed/>
                </p:oleObj>
              </mc:Choice>
              <mc:Fallback>
                <p:oleObj name="think-cell Slide" r:id="rId7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F8D22DAD-B171-62B7-8AF8-530224E75F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D7667BBB-F38C-4C7E-2695-68E86BF6024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83B96134-60A1-7B04-23B5-175CA00B2B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</p:spPr>
        <p:txBody>
          <a:bodyPr/>
          <a:lstStyle/>
          <a:p>
            <a:fld id="{809026F0-3A56-5942-B71A-A7F3D8217B56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6AA69A0C-2169-188E-E209-5B1AF320A027}"/>
              </a:ext>
            </a:extLst>
          </p:cNvPr>
          <p:cNvGrpSpPr>
            <a:grpSpLocks noChangeAspect="1"/>
          </p:cNvGrpSpPr>
          <p:nvPr/>
        </p:nvGrpSpPr>
        <p:grpSpPr>
          <a:xfrm>
            <a:off x="2372199" y="2727867"/>
            <a:ext cx="1411773" cy="1305682"/>
            <a:chOff x="548932" y="664794"/>
            <a:chExt cx="1708245" cy="1579875"/>
          </a:xfrm>
        </p:grpSpPr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B747EF82-4F3D-7391-2840-66A5DCEB2CD3}"/>
                </a:ext>
              </a:extLst>
            </p:cNvPr>
            <p:cNvSpPr/>
            <p:nvPr/>
          </p:nvSpPr>
          <p:spPr>
            <a:xfrm>
              <a:off x="548932" y="1859338"/>
              <a:ext cx="1708245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DIGITAL TWIN</a:t>
              </a:r>
              <a:endParaRPr lang="en-US" sz="1100" dirty="0">
                <a:solidFill>
                  <a:schemeClr val="tx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endParaRPr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89B4CFD6-84E3-FC92-747E-BED61345AF67}"/>
                </a:ext>
              </a:extLst>
            </p:cNvPr>
            <p:cNvSpPr/>
            <p:nvPr/>
          </p:nvSpPr>
          <p:spPr>
            <a:xfrm>
              <a:off x="808694" y="664794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1028" name="Picture 4" descr="Digital twin ">
              <a:extLst>
                <a:ext uri="{FF2B5EF4-FFF2-40B4-BE49-F238E27FC236}">
                  <a16:creationId xmlns:a16="http://schemas.microsoft.com/office/drawing/2014/main" id="{03C95E77-8C69-D4B4-CFE1-37BCF2D301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357" y="849252"/>
              <a:ext cx="861394" cy="861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E16A17D8-139F-EC0C-C59E-A9A6517333F5}"/>
              </a:ext>
            </a:extLst>
          </p:cNvPr>
          <p:cNvGrpSpPr>
            <a:grpSpLocks noChangeAspect="1"/>
          </p:cNvGrpSpPr>
          <p:nvPr/>
        </p:nvGrpSpPr>
        <p:grpSpPr>
          <a:xfrm>
            <a:off x="2422954" y="848350"/>
            <a:ext cx="1310265" cy="1311272"/>
            <a:chOff x="2641524" y="686676"/>
            <a:chExt cx="1585421" cy="1586639"/>
          </a:xfrm>
        </p:grpSpPr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BDA7E397-3FE7-3048-CA39-CF3D4DC932A8}"/>
                </a:ext>
              </a:extLst>
            </p:cNvPr>
            <p:cNvSpPr/>
            <p:nvPr/>
          </p:nvSpPr>
          <p:spPr>
            <a:xfrm>
              <a:off x="2641524" y="1887984"/>
              <a:ext cx="1585421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BLOCKCHAIN</a:t>
              </a:r>
              <a:endParaRPr lang="en-US" sz="1100" dirty="0">
                <a:solidFill>
                  <a:schemeClr val="tx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endParaRPr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36AA4CBF-3849-317B-8263-7BA4B397FC61}"/>
                </a:ext>
              </a:extLst>
            </p:cNvPr>
            <p:cNvSpPr/>
            <p:nvPr/>
          </p:nvSpPr>
          <p:spPr>
            <a:xfrm>
              <a:off x="2839874" y="686676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1030" name="Picture 6" descr="Blockchain ">
              <a:extLst>
                <a:ext uri="{FF2B5EF4-FFF2-40B4-BE49-F238E27FC236}">
                  <a16:creationId xmlns:a16="http://schemas.microsoft.com/office/drawing/2014/main" id="{CF8A2435-1190-DAA7-3E6F-F0C1A10455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135" y="875773"/>
              <a:ext cx="812199" cy="812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4553592F-39FC-C39F-39DC-29FCD3507283}"/>
              </a:ext>
            </a:extLst>
          </p:cNvPr>
          <p:cNvGrpSpPr>
            <a:grpSpLocks noChangeAspect="1"/>
          </p:cNvGrpSpPr>
          <p:nvPr/>
        </p:nvGrpSpPr>
        <p:grpSpPr>
          <a:xfrm>
            <a:off x="8366003" y="824783"/>
            <a:ext cx="1676705" cy="1358407"/>
            <a:chOff x="4427687" y="676073"/>
            <a:chExt cx="2028814" cy="1643673"/>
          </a:xfrm>
        </p:grpSpPr>
        <p:sp>
          <p:nvSpPr>
            <p:cNvPr id="22" name="Parallelogram 21">
              <a:extLst>
                <a:ext uri="{FF2B5EF4-FFF2-40B4-BE49-F238E27FC236}">
                  <a16:creationId xmlns:a16="http://schemas.microsoft.com/office/drawing/2014/main" id="{5815C5C1-2C60-D788-B9BD-CB43FD1F5FEF}"/>
                </a:ext>
              </a:extLst>
            </p:cNvPr>
            <p:cNvSpPr/>
            <p:nvPr/>
          </p:nvSpPr>
          <p:spPr>
            <a:xfrm>
              <a:off x="4427687" y="1934415"/>
              <a:ext cx="2028814" cy="385331"/>
            </a:xfrm>
            <a:prstGeom prst="parallelogram">
              <a:avLst/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ARTIFICIAL INTELLIGENCE</a:t>
              </a:r>
              <a:endParaRPr lang="en-US" sz="1100" dirty="0">
                <a:solidFill>
                  <a:schemeClr val="tx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endParaRPr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66AE9D34-AB68-E71F-44A0-983CB4B050D9}"/>
                </a:ext>
              </a:extLst>
            </p:cNvPr>
            <p:cNvSpPr/>
            <p:nvPr/>
          </p:nvSpPr>
          <p:spPr>
            <a:xfrm>
              <a:off x="4847734" y="676073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225" name="Picture 4" descr="Artificial intelligence ">
              <a:extLst>
                <a:ext uri="{FF2B5EF4-FFF2-40B4-BE49-F238E27FC236}">
                  <a16:creationId xmlns:a16="http://schemas.microsoft.com/office/drawing/2014/main" id="{6031705B-A210-2A8C-643B-EB1D57A556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3796" y="886857"/>
              <a:ext cx="836597" cy="836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CFCD182F-8872-9BE0-2818-7463FD146543}"/>
              </a:ext>
            </a:extLst>
          </p:cNvPr>
          <p:cNvGrpSpPr>
            <a:grpSpLocks noChangeAspect="1"/>
          </p:cNvGrpSpPr>
          <p:nvPr/>
        </p:nvGrpSpPr>
        <p:grpSpPr>
          <a:xfrm>
            <a:off x="6681875" y="861511"/>
            <a:ext cx="982414" cy="1284950"/>
            <a:chOff x="9798085" y="620337"/>
            <a:chExt cx="1188720" cy="1554790"/>
          </a:xfrm>
        </p:grpSpPr>
        <p:sp>
          <p:nvSpPr>
            <p:cNvPr id="34" name="Parallelogram 33">
              <a:extLst>
                <a:ext uri="{FF2B5EF4-FFF2-40B4-BE49-F238E27FC236}">
                  <a16:creationId xmlns:a16="http://schemas.microsoft.com/office/drawing/2014/main" id="{C89D414D-DB57-9A67-3166-68BDD1AF6112}"/>
                </a:ext>
              </a:extLst>
            </p:cNvPr>
            <p:cNvSpPr/>
            <p:nvPr/>
          </p:nvSpPr>
          <p:spPr>
            <a:xfrm>
              <a:off x="9876587" y="1789796"/>
              <a:ext cx="1031717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IoT</a:t>
              </a:r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A2507279-F731-315C-BFA8-D8CE00B61915}"/>
                </a:ext>
              </a:extLst>
            </p:cNvPr>
            <p:cNvSpPr/>
            <p:nvPr/>
          </p:nvSpPr>
          <p:spPr>
            <a:xfrm>
              <a:off x="9798085" y="620337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224" name="Picture 14" descr="Sensors ">
              <a:extLst>
                <a:ext uri="{FF2B5EF4-FFF2-40B4-BE49-F238E27FC236}">
                  <a16:creationId xmlns:a16="http://schemas.microsoft.com/office/drawing/2014/main" id="{2A13F89C-1FD9-DCB0-EE21-C0BF38D210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68157" y="703782"/>
              <a:ext cx="1048576" cy="1048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0" name="Group 229">
            <a:extLst>
              <a:ext uri="{FF2B5EF4-FFF2-40B4-BE49-F238E27FC236}">
                <a16:creationId xmlns:a16="http://schemas.microsoft.com/office/drawing/2014/main" id="{0AAED35A-841B-1A00-5AA8-FD5B01AC4160}"/>
              </a:ext>
            </a:extLst>
          </p:cNvPr>
          <p:cNvGrpSpPr>
            <a:grpSpLocks noChangeAspect="1"/>
          </p:cNvGrpSpPr>
          <p:nvPr/>
        </p:nvGrpSpPr>
        <p:grpSpPr>
          <a:xfrm>
            <a:off x="4556947" y="2727867"/>
            <a:ext cx="1272856" cy="1314505"/>
            <a:chOff x="8311140" y="600872"/>
            <a:chExt cx="1540156" cy="1590550"/>
          </a:xfrm>
        </p:grpSpPr>
        <p:sp>
          <p:nvSpPr>
            <p:cNvPr id="30" name="Parallelogram 29">
              <a:extLst>
                <a:ext uri="{FF2B5EF4-FFF2-40B4-BE49-F238E27FC236}">
                  <a16:creationId xmlns:a16="http://schemas.microsoft.com/office/drawing/2014/main" id="{67819177-6344-C41E-2D3C-B00271FD067B}"/>
                </a:ext>
              </a:extLst>
            </p:cNvPr>
            <p:cNvSpPr/>
            <p:nvPr/>
          </p:nvSpPr>
          <p:spPr>
            <a:xfrm>
              <a:off x="8311140" y="1806091"/>
              <a:ext cx="1540156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HOLOGRAM</a:t>
              </a:r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E3AE7385-2146-957E-B75D-913BE9121DD4}"/>
                </a:ext>
              </a:extLst>
            </p:cNvPr>
            <p:cNvSpPr/>
            <p:nvPr/>
          </p:nvSpPr>
          <p:spPr>
            <a:xfrm>
              <a:off x="8486858" y="600872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1032" name="Picture 8" descr="Hologram ">
              <a:extLst>
                <a:ext uri="{FF2B5EF4-FFF2-40B4-BE49-F238E27FC236}">
                  <a16:creationId xmlns:a16="http://schemas.microsoft.com/office/drawing/2014/main" id="{D0060DAF-32E5-9ECD-3BCC-928EF8A1C4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5119" y="838618"/>
              <a:ext cx="812199" cy="812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60C2868E-9D20-D1C0-EDBA-4459548B4DAC}"/>
              </a:ext>
            </a:extLst>
          </p:cNvPr>
          <p:cNvGrpSpPr>
            <a:grpSpLocks noChangeAspect="1"/>
          </p:cNvGrpSpPr>
          <p:nvPr/>
        </p:nvGrpSpPr>
        <p:grpSpPr>
          <a:xfrm>
            <a:off x="8713149" y="2723804"/>
            <a:ext cx="982414" cy="1309745"/>
            <a:chOff x="10665063" y="685777"/>
            <a:chExt cx="1188720" cy="1584791"/>
          </a:xfrm>
        </p:grpSpPr>
        <p:sp>
          <p:nvSpPr>
            <p:cNvPr id="26" name="Parallelogram 25">
              <a:extLst>
                <a:ext uri="{FF2B5EF4-FFF2-40B4-BE49-F238E27FC236}">
                  <a16:creationId xmlns:a16="http://schemas.microsoft.com/office/drawing/2014/main" id="{19D42C0C-F056-C5F5-459E-463B097DA52E}"/>
                </a:ext>
              </a:extLst>
            </p:cNvPr>
            <p:cNvSpPr/>
            <p:nvPr/>
          </p:nvSpPr>
          <p:spPr>
            <a:xfrm>
              <a:off x="10722542" y="1885237"/>
              <a:ext cx="1061939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VR/AR</a:t>
              </a:r>
              <a:endParaRPr lang="en-US" sz="1100" dirty="0">
                <a:solidFill>
                  <a:schemeClr val="tx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endParaRPr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78A89FC8-B9B3-C2AA-876D-E1E64C98B2CE}"/>
                </a:ext>
              </a:extLst>
            </p:cNvPr>
            <p:cNvSpPr/>
            <p:nvPr/>
          </p:nvSpPr>
          <p:spPr>
            <a:xfrm>
              <a:off x="10665063" y="685777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1036" name="Picture 12" descr="Virtual tour ">
              <a:extLst>
                <a:ext uri="{FF2B5EF4-FFF2-40B4-BE49-F238E27FC236}">
                  <a16:creationId xmlns:a16="http://schemas.microsoft.com/office/drawing/2014/main" id="{9E1ECF0B-D1C7-04C9-9304-49908ADF9E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87318" y="905985"/>
              <a:ext cx="781987" cy="7819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398EA36A-22E6-D97F-09B7-8E4DF9808832}"/>
              </a:ext>
            </a:extLst>
          </p:cNvPr>
          <p:cNvGrpSpPr>
            <a:grpSpLocks noChangeAspect="1"/>
          </p:cNvGrpSpPr>
          <p:nvPr/>
        </p:nvGrpSpPr>
        <p:grpSpPr>
          <a:xfrm>
            <a:off x="10744422" y="2684657"/>
            <a:ext cx="982414" cy="1321875"/>
            <a:chOff x="9953399" y="2260727"/>
            <a:chExt cx="1188720" cy="1599468"/>
          </a:xfrm>
        </p:grpSpPr>
        <p:sp>
          <p:nvSpPr>
            <p:cNvPr id="61" name="Parallelogram 60">
              <a:extLst>
                <a:ext uri="{FF2B5EF4-FFF2-40B4-BE49-F238E27FC236}">
                  <a16:creationId xmlns:a16="http://schemas.microsoft.com/office/drawing/2014/main" id="{8FBB8D82-2E86-82EF-401C-1BC0215BF1FE}"/>
                </a:ext>
              </a:extLst>
            </p:cNvPr>
            <p:cNvSpPr/>
            <p:nvPr/>
          </p:nvSpPr>
          <p:spPr>
            <a:xfrm>
              <a:off x="10016789" y="3474864"/>
              <a:ext cx="1061940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WI-FI 7</a:t>
              </a:r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3B762E60-5CFF-4791-B0F0-12F7492E6682}"/>
                </a:ext>
              </a:extLst>
            </p:cNvPr>
            <p:cNvSpPr/>
            <p:nvPr/>
          </p:nvSpPr>
          <p:spPr>
            <a:xfrm>
              <a:off x="9953399" y="2260727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1038" name="Picture 14">
              <a:extLst>
                <a:ext uri="{FF2B5EF4-FFF2-40B4-BE49-F238E27FC236}">
                  <a16:creationId xmlns:a16="http://schemas.microsoft.com/office/drawing/2014/main" id="{60F4ACEA-DEF3-ED54-C255-25E198FBB99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5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91" r="20249"/>
            <a:stretch/>
          </p:blipFill>
          <p:spPr bwMode="auto">
            <a:xfrm>
              <a:off x="10145138" y="2447015"/>
              <a:ext cx="805242" cy="819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AF1A6597-B7B0-3039-7363-52420219C587}"/>
              </a:ext>
            </a:extLst>
          </p:cNvPr>
          <p:cNvGrpSpPr>
            <a:grpSpLocks noChangeAspect="1"/>
          </p:cNvGrpSpPr>
          <p:nvPr/>
        </p:nvGrpSpPr>
        <p:grpSpPr>
          <a:xfrm>
            <a:off x="4434933" y="855857"/>
            <a:ext cx="1545228" cy="1296258"/>
            <a:chOff x="5265019" y="2338071"/>
            <a:chExt cx="1869726" cy="1568472"/>
          </a:xfrm>
        </p:grpSpPr>
        <p:sp>
          <p:nvSpPr>
            <p:cNvPr id="53" name="Parallelogram 52">
              <a:extLst>
                <a:ext uri="{FF2B5EF4-FFF2-40B4-BE49-F238E27FC236}">
                  <a16:creationId xmlns:a16="http://schemas.microsoft.com/office/drawing/2014/main" id="{84A4C125-642B-8148-94CF-1194831941F6}"/>
                </a:ext>
              </a:extLst>
            </p:cNvPr>
            <p:cNvSpPr/>
            <p:nvPr/>
          </p:nvSpPr>
          <p:spPr>
            <a:xfrm>
              <a:off x="5265019" y="3521212"/>
              <a:ext cx="1869726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LOW-LATENCY </a:t>
              </a:r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144F7613-7244-CE16-C3AF-22B558B3F13D}"/>
                </a:ext>
              </a:extLst>
            </p:cNvPr>
            <p:cNvSpPr/>
            <p:nvPr/>
          </p:nvSpPr>
          <p:spPr>
            <a:xfrm>
              <a:off x="5605522" y="2338071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1040" name="Picture 16" descr="Latency ">
              <a:extLst>
                <a:ext uri="{FF2B5EF4-FFF2-40B4-BE49-F238E27FC236}">
                  <a16:creationId xmlns:a16="http://schemas.microsoft.com/office/drawing/2014/main" id="{121A6EF4-2506-1545-8EC2-1ED9E5B4A9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2112" y="2490164"/>
              <a:ext cx="895539" cy="8955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C032FAAD-9A8D-180C-7BC9-CDCAA8488CDF}"/>
              </a:ext>
            </a:extLst>
          </p:cNvPr>
          <p:cNvGrpSpPr>
            <a:grpSpLocks noChangeAspect="1"/>
          </p:cNvGrpSpPr>
          <p:nvPr/>
        </p:nvGrpSpPr>
        <p:grpSpPr>
          <a:xfrm>
            <a:off x="10744422" y="858372"/>
            <a:ext cx="982414" cy="1291229"/>
            <a:chOff x="8252604" y="2278314"/>
            <a:chExt cx="1188720" cy="1562387"/>
          </a:xfrm>
        </p:grpSpPr>
        <p:sp>
          <p:nvSpPr>
            <p:cNvPr id="57" name="Parallelogram 56">
              <a:extLst>
                <a:ext uri="{FF2B5EF4-FFF2-40B4-BE49-F238E27FC236}">
                  <a16:creationId xmlns:a16="http://schemas.microsoft.com/office/drawing/2014/main" id="{B4013E02-7BD6-CF80-9C29-6AC9ACD37539}"/>
                </a:ext>
              </a:extLst>
            </p:cNvPr>
            <p:cNvSpPr/>
            <p:nvPr/>
          </p:nvSpPr>
          <p:spPr>
            <a:xfrm>
              <a:off x="8383603" y="3455370"/>
              <a:ext cx="926723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MBB</a:t>
              </a:r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D5C6B011-97CC-C079-0055-895F41E4DDF7}"/>
                </a:ext>
              </a:extLst>
            </p:cNvPr>
            <p:cNvSpPr/>
            <p:nvPr/>
          </p:nvSpPr>
          <p:spPr>
            <a:xfrm>
              <a:off x="8252604" y="2278314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1042" name="Picture 18" descr="Technology ">
              <a:extLst>
                <a:ext uri="{FF2B5EF4-FFF2-40B4-BE49-F238E27FC236}">
                  <a16:creationId xmlns:a16="http://schemas.microsoft.com/office/drawing/2014/main" id="{DEC952F5-E50F-36C1-1F24-E38F0AD988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9763" y="2426524"/>
              <a:ext cx="894402" cy="894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id="{DA7393B2-AD5C-FF47-0FD9-423B82AFDB65}"/>
              </a:ext>
            </a:extLst>
          </p:cNvPr>
          <p:cNvGrpSpPr>
            <a:grpSpLocks noChangeAspect="1"/>
          </p:cNvGrpSpPr>
          <p:nvPr/>
        </p:nvGrpSpPr>
        <p:grpSpPr>
          <a:xfrm>
            <a:off x="6386661" y="2743591"/>
            <a:ext cx="1572841" cy="1295712"/>
            <a:chOff x="2722220" y="2237286"/>
            <a:chExt cx="1903138" cy="1567812"/>
          </a:xfrm>
        </p:grpSpPr>
        <p:sp>
          <p:nvSpPr>
            <p:cNvPr id="42" name="Parallelogram 41">
              <a:extLst>
                <a:ext uri="{FF2B5EF4-FFF2-40B4-BE49-F238E27FC236}">
                  <a16:creationId xmlns:a16="http://schemas.microsoft.com/office/drawing/2014/main" id="{2141EE03-CF15-8F93-6261-C04DEC46CD6A}"/>
                </a:ext>
              </a:extLst>
            </p:cNvPr>
            <p:cNvSpPr/>
            <p:nvPr/>
          </p:nvSpPr>
          <p:spPr>
            <a:xfrm>
              <a:off x="2722220" y="3419767"/>
              <a:ext cx="1903138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CYBERSECURITY</a:t>
              </a:r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F66D8E1A-51E8-A245-F099-40AFC864706E}"/>
                </a:ext>
              </a:extLst>
            </p:cNvPr>
            <p:cNvSpPr/>
            <p:nvPr/>
          </p:nvSpPr>
          <p:spPr>
            <a:xfrm>
              <a:off x="3085478" y="2237286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1044" name="Picture 20" descr="Cyber security ">
              <a:extLst>
                <a:ext uri="{FF2B5EF4-FFF2-40B4-BE49-F238E27FC236}">
                  <a16:creationId xmlns:a16="http://schemas.microsoft.com/office/drawing/2014/main" id="{BD20098A-E379-79CC-98B8-C9509CDC2A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8454" y="2380262"/>
              <a:ext cx="902768" cy="902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5" name="Group 244">
            <a:extLst>
              <a:ext uri="{FF2B5EF4-FFF2-40B4-BE49-F238E27FC236}">
                <a16:creationId xmlns:a16="http://schemas.microsoft.com/office/drawing/2014/main" id="{C0C10D6B-09CC-C53C-9DBA-3FBD25365B39}"/>
              </a:ext>
            </a:extLst>
          </p:cNvPr>
          <p:cNvGrpSpPr>
            <a:grpSpLocks noChangeAspect="1"/>
          </p:cNvGrpSpPr>
          <p:nvPr/>
        </p:nvGrpSpPr>
        <p:grpSpPr>
          <a:xfrm>
            <a:off x="309467" y="810257"/>
            <a:ext cx="1411773" cy="1387458"/>
            <a:chOff x="542475" y="2290082"/>
            <a:chExt cx="1708245" cy="1678824"/>
          </a:xfrm>
        </p:grpSpPr>
        <p:sp>
          <p:nvSpPr>
            <p:cNvPr id="38" name="Parallelogram 37">
              <a:extLst>
                <a:ext uri="{FF2B5EF4-FFF2-40B4-BE49-F238E27FC236}">
                  <a16:creationId xmlns:a16="http://schemas.microsoft.com/office/drawing/2014/main" id="{964A6768-D6DA-1067-AFF3-C04719DF3894}"/>
                </a:ext>
              </a:extLst>
            </p:cNvPr>
            <p:cNvSpPr/>
            <p:nvPr/>
          </p:nvSpPr>
          <p:spPr>
            <a:xfrm>
              <a:off x="542475" y="3583575"/>
              <a:ext cx="1708245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CLOUD COMPUTING</a:t>
              </a:r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20EBAEFE-2EE4-2380-5EC2-DBD0A402DF8A}"/>
                </a:ext>
              </a:extLst>
            </p:cNvPr>
            <p:cNvSpPr/>
            <p:nvPr/>
          </p:nvSpPr>
          <p:spPr>
            <a:xfrm>
              <a:off x="802237" y="2290082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1046" name="Picture 22" descr="Server ">
              <a:extLst>
                <a:ext uri="{FF2B5EF4-FFF2-40B4-BE49-F238E27FC236}">
                  <a16:creationId xmlns:a16="http://schemas.microsoft.com/office/drawing/2014/main" id="{BF9249ED-F934-BC7F-FF32-D6073D6B0F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7491" y="2454113"/>
              <a:ext cx="838213" cy="8382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43" name="Group 1042">
            <a:extLst>
              <a:ext uri="{FF2B5EF4-FFF2-40B4-BE49-F238E27FC236}">
                <a16:creationId xmlns:a16="http://schemas.microsoft.com/office/drawing/2014/main" id="{DC4B8999-6C05-2C48-2F2D-6A760BBA11AE}"/>
              </a:ext>
            </a:extLst>
          </p:cNvPr>
          <p:cNvGrpSpPr/>
          <p:nvPr/>
        </p:nvGrpSpPr>
        <p:grpSpPr>
          <a:xfrm>
            <a:off x="47692" y="4467480"/>
            <a:ext cx="12095364" cy="1904172"/>
            <a:chOff x="28882" y="4461899"/>
            <a:chExt cx="12095364" cy="1904172"/>
          </a:xfrm>
        </p:grpSpPr>
        <p:pic>
          <p:nvPicPr>
            <p:cNvPr id="252" name="Picture 8" descr="Next-Generation Data Centers: Everything You Need To Know">
              <a:extLst>
                <a:ext uri="{FF2B5EF4-FFF2-40B4-BE49-F238E27FC236}">
                  <a16:creationId xmlns:a16="http://schemas.microsoft.com/office/drawing/2014/main" id="{9A31326A-722A-90BA-92E8-BBDC0A68D5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3890" y="4930008"/>
              <a:ext cx="2407292" cy="1432850"/>
            </a:xfrm>
            <a:prstGeom prst="roundRect">
              <a:avLst>
                <a:gd name="adj" fmla="val 9129"/>
              </a:avLst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259FB556-D31A-4659-5018-6FE54F15B9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41" y="4467841"/>
              <a:ext cx="2407292" cy="470682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PRIVATE NETWORKS</a:t>
              </a:r>
            </a:p>
          </p:txBody>
        </p:sp>
        <p:pic>
          <p:nvPicPr>
            <p:cNvPr id="1048" name="Picture 24" descr="The Role of Big Data in the Chemical Industry - MYTECHMAG">
              <a:extLst>
                <a:ext uri="{FF2B5EF4-FFF2-40B4-BE49-F238E27FC236}">
                  <a16:creationId xmlns:a16="http://schemas.microsoft.com/office/drawing/2014/main" id="{9E661A86-510A-A307-64DD-5B2F1904D6A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27" b="5170"/>
            <a:stretch/>
          </p:blipFill>
          <p:spPr bwMode="auto">
            <a:xfrm>
              <a:off x="55040" y="4929041"/>
              <a:ext cx="2407293" cy="1437030"/>
            </a:xfrm>
            <a:prstGeom prst="roundRect">
              <a:avLst>
                <a:gd name="adj" fmla="val 9129"/>
              </a:avLst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Parallelogram 48">
              <a:extLst>
                <a:ext uri="{FF2B5EF4-FFF2-40B4-BE49-F238E27FC236}">
                  <a16:creationId xmlns:a16="http://schemas.microsoft.com/office/drawing/2014/main" id="{7D0010AE-7E8B-1502-238D-747A673C4CA0}"/>
                </a:ext>
              </a:extLst>
            </p:cNvPr>
            <p:cNvSpPr/>
            <p:nvPr/>
          </p:nvSpPr>
          <p:spPr>
            <a:xfrm>
              <a:off x="28882" y="5145097"/>
              <a:ext cx="2456455" cy="852888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IOT NETWORKS</a:t>
              </a:r>
            </a:p>
            <a:p>
              <a:pPr algn="ctr"/>
              <a:r>
                <a:rPr lang="en-GB" sz="1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MISSION CRITICAL NETWORKS</a:t>
              </a:r>
            </a:p>
            <a:p>
              <a:pPr algn="ctr"/>
              <a:r>
                <a:rPr lang="en-GB" sz="1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MICROWAVE CONNECTIVITY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3FEE918-A72C-6D18-CDED-6A5721DA0A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66402" y="4467841"/>
              <a:ext cx="2407292" cy="470682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WIRELESS</a:t>
              </a:r>
              <a:r>
                <a:rPr lang="en-IN" sz="1200" dirty="0">
                  <a:solidFill>
                    <a:schemeClr val="tx1"/>
                  </a:solidFill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 </a:t>
              </a:r>
              <a:r>
                <a:rPr lang="en-IN" sz="14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NETWORKS</a:t>
              </a:r>
            </a:p>
          </p:txBody>
        </p:sp>
        <p:pic>
          <p:nvPicPr>
            <p:cNvPr id="249" name="Picture 248" descr="A tower with many antennas&#10;&#10;Description automatically generated with medium confidence">
              <a:extLst>
                <a:ext uri="{FF2B5EF4-FFF2-40B4-BE49-F238E27FC236}">
                  <a16:creationId xmlns:a16="http://schemas.microsoft.com/office/drawing/2014/main" id="{E8697681-8493-B294-12B0-8CD044B89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rcRect l="26788" t="1" b="22311"/>
            <a:stretch/>
          </p:blipFill>
          <p:spPr>
            <a:xfrm>
              <a:off x="2458603" y="4929041"/>
              <a:ext cx="2407293" cy="1437030"/>
            </a:xfrm>
            <a:prstGeom prst="roundRect">
              <a:avLst>
                <a:gd name="adj" fmla="val 9129"/>
              </a:avLst>
            </a:prstGeom>
            <a:ln>
              <a:noFill/>
            </a:ln>
            <a:effectLst/>
          </p:spPr>
        </p:pic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32B37059-FB88-04A8-61C3-3D73951C34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1493" y="4467841"/>
              <a:ext cx="2407292" cy="470682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FIBER NETWORKS</a:t>
              </a:r>
            </a:p>
          </p:txBody>
        </p:sp>
        <p:pic>
          <p:nvPicPr>
            <p:cNvPr id="251" name="Picture 6" descr="Broadband Technology Advancements in Kerala: Which Provider Offers the  Latest Innovations? | Broadband providers">
              <a:extLst>
                <a:ext uri="{FF2B5EF4-FFF2-40B4-BE49-F238E27FC236}">
                  <a16:creationId xmlns:a16="http://schemas.microsoft.com/office/drawing/2014/main" id="{7196223B-1B9D-27A4-5852-C476B3EAE77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-198"/>
            <a:stretch/>
          </p:blipFill>
          <p:spPr bwMode="auto">
            <a:xfrm>
              <a:off x="4873694" y="4926363"/>
              <a:ext cx="2435761" cy="1437030"/>
            </a:xfrm>
            <a:prstGeom prst="roundRect">
              <a:avLst>
                <a:gd name="adj" fmla="val 9129"/>
              </a:avLst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6D25596-7536-C7E5-430C-805268B7E0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98324" y="4461899"/>
              <a:ext cx="2407292" cy="470682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DATA CENTERS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9855C4F-7D72-F9B8-A4B1-2C4397CF94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12774" y="4463385"/>
              <a:ext cx="2407292" cy="470682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4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SATELLITE CONNECTIVITY</a:t>
              </a:r>
            </a:p>
          </p:txBody>
        </p:sp>
        <p:pic>
          <p:nvPicPr>
            <p:cNvPr id="253" name="Picture 28" descr="How Can I Get a Satellite Internet Provider? - Health Dr">
              <a:extLst>
                <a:ext uri="{FF2B5EF4-FFF2-40B4-BE49-F238E27FC236}">
                  <a16:creationId xmlns:a16="http://schemas.microsoft.com/office/drawing/2014/main" id="{676D3DBA-983E-7B1C-9194-7563F8AA63E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21" t="-493" r="-987" b="493"/>
            <a:stretch/>
          </p:blipFill>
          <p:spPr bwMode="auto">
            <a:xfrm>
              <a:off x="9718340" y="4926916"/>
              <a:ext cx="2405906" cy="1422932"/>
            </a:xfrm>
            <a:prstGeom prst="roundRect">
              <a:avLst>
                <a:gd name="adj" fmla="val 9129"/>
              </a:avLst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Parallelogram 46">
              <a:extLst>
                <a:ext uri="{FF2B5EF4-FFF2-40B4-BE49-F238E27FC236}">
                  <a16:creationId xmlns:a16="http://schemas.microsoft.com/office/drawing/2014/main" id="{9582CDF6-A9A3-0B29-3ABA-47728F43150E}"/>
                </a:ext>
              </a:extLst>
            </p:cNvPr>
            <p:cNvSpPr/>
            <p:nvPr/>
          </p:nvSpPr>
          <p:spPr>
            <a:xfrm>
              <a:off x="2893699" y="5213476"/>
              <a:ext cx="1548575" cy="852888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5G/ 4G</a:t>
              </a:r>
            </a:p>
            <a:p>
              <a:pPr algn="ctr"/>
              <a:r>
                <a:rPr lang="en-GB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WI-FI</a:t>
              </a:r>
            </a:p>
          </p:txBody>
        </p:sp>
        <p:sp>
          <p:nvSpPr>
            <p:cNvPr id="43" name="Parallelogram 42">
              <a:extLst>
                <a:ext uri="{FF2B5EF4-FFF2-40B4-BE49-F238E27FC236}">
                  <a16:creationId xmlns:a16="http://schemas.microsoft.com/office/drawing/2014/main" id="{8B192C13-64D6-10C5-EC18-F779610C92AA}"/>
                </a:ext>
              </a:extLst>
            </p:cNvPr>
            <p:cNvSpPr/>
            <p:nvPr/>
          </p:nvSpPr>
          <p:spPr>
            <a:xfrm>
              <a:off x="10200153" y="5469123"/>
              <a:ext cx="1437296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LEO</a:t>
              </a:r>
            </a:p>
            <a:p>
              <a:pPr algn="ctr"/>
              <a:r>
                <a:rPr lang="en-GB" sz="14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GEO</a:t>
              </a:r>
            </a:p>
          </p:txBody>
        </p:sp>
      </p:grpSp>
      <p:grpSp>
        <p:nvGrpSpPr>
          <p:cNvPr id="1045" name="Group 1044">
            <a:extLst>
              <a:ext uri="{FF2B5EF4-FFF2-40B4-BE49-F238E27FC236}">
                <a16:creationId xmlns:a16="http://schemas.microsoft.com/office/drawing/2014/main" id="{925596D1-9F61-9091-B8E6-8A135597DF2B}"/>
              </a:ext>
            </a:extLst>
          </p:cNvPr>
          <p:cNvGrpSpPr>
            <a:grpSpLocks noChangeAspect="1"/>
          </p:cNvGrpSpPr>
          <p:nvPr/>
        </p:nvGrpSpPr>
        <p:grpSpPr>
          <a:xfrm>
            <a:off x="308071" y="2727044"/>
            <a:ext cx="1411773" cy="1387458"/>
            <a:chOff x="542475" y="2290082"/>
            <a:chExt cx="1708245" cy="1678824"/>
          </a:xfrm>
        </p:grpSpPr>
        <p:sp>
          <p:nvSpPr>
            <p:cNvPr id="1047" name="Parallelogram 1046">
              <a:extLst>
                <a:ext uri="{FF2B5EF4-FFF2-40B4-BE49-F238E27FC236}">
                  <a16:creationId xmlns:a16="http://schemas.microsoft.com/office/drawing/2014/main" id="{1A989357-DD3A-A557-5FBD-BEF91A0972E0}"/>
                </a:ext>
              </a:extLst>
            </p:cNvPr>
            <p:cNvSpPr/>
            <p:nvPr/>
          </p:nvSpPr>
          <p:spPr>
            <a:xfrm>
              <a:off x="542475" y="3583575"/>
              <a:ext cx="1708245" cy="385331"/>
            </a:xfrm>
            <a:prstGeom prst="parallelogram">
              <a:avLst>
                <a:gd name="adj" fmla="val 0"/>
              </a:avLst>
            </a:prstGeom>
            <a:noFill/>
            <a:ln>
              <a:noFill/>
            </a:ln>
            <a:effectLst>
              <a:glow rad="63500">
                <a:schemeClr val="bg1">
                  <a:lumMod val="20000"/>
                  <a:lumOff val="8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>
                  <a:solidFill>
                    <a:schemeClr val="tx1"/>
                  </a:solidFill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EDGE COMPUTING</a:t>
              </a:r>
            </a:p>
          </p:txBody>
        </p:sp>
        <p:sp>
          <p:nvSpPr>
            <p:cNvPr id="1049" name="Oval 1048">
              <a:extLst>
                <a:ext uri="{FF2B5EF4-FFF2-40B4-BE49-F238E27FC236}">
                  <a16:creationId xmlns:a16="http://schemas.microsoft.com/office/drawing/2014/main" id="{E6D5B357-1D0F-172B-8335-A1F488D385E6}"/>
                </a:ext>
              </a:extLst>
            </p:cNvPr>
            <p:cNvSpPr/>
            <p:nvPr/>
          </p:nvSpPr>
          <p:spPr>
            <a:xfrm>
              <a:off x="802237" y="2290082"/>
              <a:ext cx="1188720" cy="1188720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chemeClr val="bg2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1051" name="Picture 22" descr="Server ">
              <a:extLst>
                <a:ext uri="{FF2B5EF4-FFF2-40B4-BE49-F238E27FC236}">
                  <a16:creationId xmlns:a16="http://schemas.microsoft.com/office/drawing/2014/main" id="{1CBA1082-1D94-1537-D069-8CC1F1C28B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7491" y="2454113"/>
              <a:ext cx="838213" cy="8382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0320998-BB66-0C65-C1EF-4D5BA7A2AEBF}"/>
              </a:ext>
            </a:extLst>
          </p:cNvPr>
          <p:cNvSpPr txBox="1"/>
          <p:nvPr/>
        </p:nvSpPr>
        <p:spPr>
          <a:xfrm>
            <a:off x="4830582" y="224245"/>
            <a:ext cx="2546733" cy="48413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GB" sz="2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SOLUTIONS REQUIRED</a:t>
            </a:r>
            <a:endParaRPr lang="en-US" sz="24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931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DAD8D-C0F8-F2DB-4948-25A78FB60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26" descr="Nodes,connections,network,particle,communication - free image from ...">
            <a:extLst>
              <a:ext uri="{FF2B5EF4-FFF2-40B4-BE49-F238E27FC236}">
                <a16:creationId xmlns:a16="http://schemas.microsoft.com/office/drawing/2014/main" id="{2F5B536A-48AA-9DCC-12CB-43E25511F7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  <a14:imgEffect>
                      <a14:brightnessContrast bright="100000" contras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1" t="33196" r="5" b="6050"/>
          <a:stretch/>
        </p:blipFill>
        <p:spPr bwMode="auto">
          <a:xfrm>
            <a:off x="0" y="0"/>
            <a:ext cx="12197370" cy="6858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088053E5-696E-C530-5E12-108C40CF654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395" imgH="396" progId="TCLayout.ActiveDocument.1">
                  <p:embed/>
                </p:oleObj>
              </mc:Choice>
              <mc:Fallback>
                <p:oleObj name="think-cell Slide" r:id="rId7" imgW="395" imgH="396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088053E5-696E-C530-5E12-108C40CF65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 hidden="1">
            <a:extLst>
              <a:ext uri="{FF2B5EF4-FFF2-40B4-BE49-F238E27FC236}">
                <a16:creationId xmlns:a16="http://schemas.microsoft.com/office/drawing/2014/main" id="{CF9D9738-3116-4174-7920-E55B71078B3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F2D3C2A3-D331-4201-1711-468AF68CEF66}"/>
              </a:ext>
            </a:extLst>
          </p:cNvPr>
          <p:cNvSpPr>
            <a:spLocks noChangeArrowheads="1"/>
          </p:cNvSpPr>
          <p:nvPr/>
        </p:nvSpPr>
        <p:spPr bwMode="gray">
          <a:xfrm>
            <a:off x="867090" y="199097"/>
            <a:ext cx="3152460" cy="215900"/>
          </a:xfrm>
          <a:prstGeom prst="homePlate">
            <a:avLst>
              <a:gd name="adj" fmla="val 40000"/>
            </a:avLst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TAWAL </a:t>
            </a:r>
            <a:r>
              <a:rPr lang="en-US" sz="1000" b="1">
                <a:solidFill>
                  <a:srgbClr val="223745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Opportunity in Wi-Fi-as-a-Service</a:t>
            </a: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A6A1A070-5858-B18B-49D9-B09BFD42D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</p:spPr>
        <p:txBody>
          <a:bodyPr/>
          <a:lstStyle/>
          <a:p>
            <a:fld id="{809026F0-3A56-5942-B71A-A7F3D8217B56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41E8BDA-AC5C-A7E5-9C09-3CDE6FB200DB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60523" y="1497907"/>
            <a:ext cx="816460" cy="922298"/>
          </a:xfrm>
          <a:prstGeom prst="rect">
            <a:avLst/>
          </a:prstGeom>
        </p:spPr>
      </p:pic>
      <p:pic>
        <p:nvPicPr>
          <p:cNvPr id="177" name="Picture 176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43151BF1-E36D-657A-08CE-AB9495DC11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75714" y="250666"/>
            <a:ext cx="4240573" cy="131447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93761BB-396D-572B-4C4A-60FDE8781643}"/>
              </a:ext>
            </a:extLst>
          </p:cNvPr>
          <p:cNvGrpSpPr/>
          <p:nvPr/>
        </p:nvGrpSpPr>
        <p:grpSpPr>
          <a:xfrm>
            <a:off x="471985" y="1570366"/>
            <a:ext cx="11248030" cy="4519646"/>
            <a:chOff x="597553" y="1852167"/>
            <a:chExt cx="11248030" cy="4519646"/>
          </a:xfrm>
        </p:grpSpPr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420B2611-ED90-2B4E-F9F9-92D1AFBB9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117753" y="2013539"/>
              <a:ext cx="613405" cy="716595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E876BF1C-AF14-20BA-6F41-C70314C6E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868104" y="1923064"/>
              <a:ext cx="763310" cy="839641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174F5C8A-7E9A-646C-4088-249A6CAC9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686759" y="1852167"/>
              <a:ext cx="668297" cy="843941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2CD7C7EC-7751-5654-D44F-594DCA7F0C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649098" y="2145410"/>
              <a:ext cx="999700" cy="487114"/>
            </a:xfrm>
            <a:prstGeom prst="rect">
              <a:avLst/>
            </a:prstGeom>
          </p:spPr>
        </p:pic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8FB33EEE-B514-DB0C-3C6C-31DC6C06F4E7}"/>
                </a:ext>
              </a:extLst>
            </p:cNvPr>
            <p:cNvSpPr/>
            <p:nvPr/>
          </p:nvSpPr>
          <p:spPr>
            <a:xfrm>
              <a:off x="10108223" y="2805335"/>
              <a:ext cx="1737360" cy="3566160"/>
            </a:xfrm>
            <a:prstGeom prst="roundRect">
              <a:avLst>
                <a:gd name="adj" fmla="val 3632"/>
              </a:avLst>
            </a:prstGeom>
            <a:solidFill>
              <a:srgbClr val="F3F4F3">
                <a:alpha val="70000"/>
              </a:srgbClr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60C3D00E-06CA-2900-216D-EC13BE34FD6B}"/>
                </a:ext>
              </a:extLst>
            </p:cNvPr>
            <p:cNvGrpSpPr/>
            <p:nvPr/>
          </p:nvGrpSpPr>
          <p:grpSpPr>
            <a:xfrm>
              <a:off x="10298253" y="3511577"/>
              <a:ext cx="1496574" cy="454506"/>
              <a:chOff x="6479272" y="4737372"/>
              <a:chExt cx="1496574" cy="454506"/>
            </a:xfrm>
          </p:grpSpPr>
          <p:sp>
            <p:nvSpPr>
              <p:cNvPr id="121" name="Rectangle: Rounded Corners 120">
                <a:extLst>
                  <a:ext uri="{FF2B5EF4-FFF2-40B4-BE49-F238E27FC236}">
                    <a16:creationId xmlns:a16="http://schemas.microsoft.com/office/drawing/2014/main" id="{62A2C254-C449-2146-96EB-8157273FCF1B}"/>
                  </a:ext>
                </a:extLst>
              </p:cNvPr>
              <p:cNvSpPr/>
              <p:nvPr/>
            </p:nvSpPr>
            <p:spPr>
              <a:xfrm>
                <a:off x="6788374" y="4761257"/>
                <a:ext cx="1187472" cy="430621"/>
              </a:xfrm>
              <a:prstGeom prst="roundRect">
                <a:avLst>
                  <a:gd name="adj" fmla="val 25019"/>
                </a:avLst>
              </a:prstGeom>
              <a:solidFill>
                <a:srgbClr val="F3F4F3"/>
              </a:solidFill>
              <a:ln w="12700" cap="flat" cmpd="sng" algn="ctr">
                <a:solidFill>
                  <a:srgbClr val="00A2B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223745"/>
                    </a:solidFill>
                    <a:effectLst/>
                    <a:uLnTx/>
                    <a:uFillTx/>
                    <a:latin typeface="Teshrin AR+LT Medium" panose="02000000000000000000" pitchFamily="2" charset="-78"/>
                    <a:ea typeface="Teshrin AR+LT Medium" panose="02000000000000000000" pitchFamily="2" charset="-78"/>
                    <a:cs typeface="Teshrin AR+LT Medium" panose="02000000000000000000" pitchFamily="2" charset="-78"/>
                  </a:rPr>
                  <a:t>Smart Colocation</a:t>
                </a:r>
              </a:p>
            </p:txBody>
          </p:sp>
          <p:pic>
            <p:nvPicPr>
              <p:cNvPr id="122" name="Picture 121">
                <a:extLst>
                  <a:ext uri="{FF2B5EF4-FFF2-40B4-BE49-F238E27FC236}">
                    <a16:creationId xmlns:a16="http://schemas.microsoft.com/office/drawing/2014/main" id="{35630060-AD23-6705-3DF6-6447DC34EFD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/>
              <a:srcRect l="-1" r="-9732" b="20916"/>
              <a:stretch/>
            </p:blipFill>
            <p:spPr>
              <a:xfrm>
                <a:off x="6479272" y="4737372"/>
                <a:ext cx="159765" cy="411728"/>
              </a:xfrm>
              <a:prstGeom prst="rect">
                <a:avLst/>
              </a:prstGeom>
            </p:spPr>
          </p:pic>
        </p:grpSp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44479918-728C-77F5-627D-943C8856B728}"/>
                </a:ext>
              </a:extLst>
            </p:cNvPr>
            <p:cNvSpPr/>
            <p:nvPr/>
          </p:nvSpPr>
          <p:spPr>
            <a:xfrm>
              <a:off x="10154159" y="2891481"/>
              <a:ext cx="1645920" cy="430621"/>
            </a:xfrm>
            <a:prstGeom prst="roundRect">
              <a:avLst>
                <a:gd name="adj" fmla="val 50000"/>
              </a:avLst>
            </a:prstGeom>
            <a:solidFill>
              <a:srgbClr val="223745"/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3F4F3"/>
                  </a:solidFill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Smart Infrastructure</a:t>
              </a:r>
            </a:p>
          </p:txBody>
        </p: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E7AEB0FD-AC79-F0B7-1C6B-40ABCA6254A8}"/>
                </a:ext>
              </a:extLst>
            </p:cNvPr>
            <p:cNvGrpSpPr/>
            <p:nvPr/>
          </p:nvGrpSpPr>
          <p:grpSpPr>
            <a:xfrm>
              <a:off x="10275074" y="4103485"/>
              <a:ext cx="1519753" cy="430621"/>
              <a:chOff x="6456093" y="3637081"/>
              <a:chExt cx="1519753" cy="430621"/>
            </a:xfrm>
          </p:grpSpPr>
          <p:pic>
            <p:nvPicPr>
              <p:cNvPr id="125" name="Picture 124">
                <a:extLst>
                  <a:ext uri="{FF2B5EF4-FFF2-40B4-BE49-F238E27FC236}">
                    <a16:creationId xmlns:a16="http://schemas.microsoft.com/office/drawing/2014/main" id="{1E92FC7F-ABF8-49B2-59B8-07F6969E37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456093" y="3666438"/>
                <a:ext cx="198327" cy="369325"/>
              </a:xfrm>
              <a:prstGeom prst="rect">
                <a:avLst/>
              </a:prstGeom>
            </p:spPr>
          </p:pic>
          <p:sp>
            <p:nvSpPr>
              <p:cNvPr id="126" name="Rectangle: Rounded Corners 125">
                <a:extLst>
                  <a:ext uri="{FF2B5EF4-FFF2-40B4-BE49-F238E27FC236}">
                    <a16:creationId xmlns:a16="http://schemas.microsoft.com/office/drawing/2014/main" id="{9B6AE3D8-EB43-B36C-0BD0-8346DAC3E843}"/>
                  </a:ext>
                </a:extLst>
              </p:cNvPr>
              <p:cNvSpPr/>
              <p:nvPr/>
            </p:nvSpPr>
            <p:spPr>
              <a:xfrm>
                <a:off x="6788374" y="3637081"/>
                <a:ext cx="1187472" cy="430621"/>
              </a:xfrm>
              <a:prstGeom prst="roundRect">
                <a:avLst>
                  <a:gd name="adj" fmla="val 25019"/>
                </a:avLst>
              </a:prstGeom>
              <a:solidFill>
                <a:srgbClr val="F3F4F3"/>
              </a:solidFill>
              <a:ln w="12700" cap="flat" cmpd="sng" algn="ctr">
                <a:solidFill>
                  <a:srgbClr val="00A2B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223745"/>
                    </a:solidFill>
                    <a:effectLst/>
                    <a:uLnTx/>
                    <a:uFillTx/>
                    <a:latin typeface="Teshrin AR+LT Medium" panose="02000000000000000000" pitchFamily="2" charset="-78"/>
                    <a:ea typeface="Teshrin AR+LT Medium" panose="02000000000000000000" pitchFamily="2" charset="-78"/>
                    <a:cs typeface="Teshrin AR+LT Medium" panose="02000000000000000000" pitchFamily="2" charset="-78"/>
                  </a:rPr>
                  <a:t>Smart Pole</a:t>
                </a:r>
              </a:p>
            </p:txBody>
          </p: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60DA82F7-A8EB-34E2-3180-AAE08DDD203C}"/>
                </a:ext>
              </a:extLst>
            </p:cNvPr>
            <p:cNvGrpSpPr/>
            <p:nvPr/>
          </p:nvGrpSpPr>
          <p:grpSpPr>
            <a:xfrm>
              <a:off x="10233433" y="4671508"/>
              <a:ext cx="1561394" cy="430621"/>
              <a:chOff x="6414452" y="4199169"/>
              <a:chExt cx="1561394" cy="430621"/>
            </a:xfrm>
          </p:grpSpPr>
          <p:sp>
            <p:nvSpPr>
              <p:cNvPr id="128" name="Rectangle: Rounded Corners 127">
                <a:extLst>
                  <a:ext uri="{FF2B5EF4-FFF2-40B4-BE49-F238E27FC236}">
                    <a16:creationId xmlns:a16="http://schemas.microsoft.com/office/drawing/2014/main" id="{6D82A4BA-2227-6B45-15C2-2FBEA867106D}"/>
                  </a:ext>
                </a:extLst>
              </p:cNvPr>
              <p:cNvSpPr/>
              <p:nvPr/>
            </p:nvSpPr>
            <p:spPr>
              <a:xfrm>
                <a:off x="6788374" y="4199169"/>
                <a:ext cx="1187472" cy="430621"/>
              </a:xfrm>
              <a:prstGeom prst="roundRect">
                <a:avLst>
                  <a:gd name="adj" fmla="val 25019"/>
                </a:avLst>
              </a:prstGeom>
              <a:solidFill>
                <a:srgbClr val="F3F4F3"/>
              </a:solidFill>
              <a:ln w="12700" cap="flat" cmpd="sng" algn="ctr">
                <a:solidFill>
                  <a:srgbClr val="00A2B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223745"/>
                    </a:solidFill>
                    <a:effectLst/>
                    <a:uLnTx/>
                    <a:uFillTx/>
                    <a:latin typeface="Teshrin AR+LT Medium" panose="02000000000000000000" pitchFamily="2" charset="-78"/>
                    <a:ea typeface="Teshrin AR+LT Medium" panose="02000000000000000000" pitchFamily="2" charset="-78"/>
                    <a:cs typeface="Teshrin AR+LT Medium" panose="02000000000000000000" pitchFamily="2" charset="-78"/>
                  </a:rPr>
                  <a:t>Smart Kiosk</a:t>
                </a:r>
              </a:p>
            </p:txBody>
          </p:sp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2B31FB9D-C7C1-ABBB-B1BB-83E672C763E3}"/>
                  </a:ext>
                </a:extLst>
              </p:cNvPr>
              <p:cNvGrpSpPr/>
              <p:nvPr/>
            </p:nvGrpSpPr>
            <p:grpSpPr>
              <a:xfrm>
                <a:off x="6414452" y="4228784"/>
                <a:ext cx="279483" cy="371389"/>
                <a:chOff x="8293996" y="4210445"/>
                <a:chExt cx="307431" cy="408528"/>
              </a:xfrm>
            </p:grpSpPr>
            <p:pic>
              <p:nvPicPr>
                <p:cNvPr id="130" name="Picture 2" descr="Kiosk - Free food icons">
                  <a:extLst>
                    <a:ext uri="{FF2B5EF4-FFF2-40B4-BE49-F238E27FC236}">
                      <a16:creationId xmlns:a16="http://schemas.microsoft.com/office/drawing/2014/main" id="{6DDE5546-D1B0-0FE5-5B0F-81B6F9013C9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93996" y="4311542"/>
                  <a:ext cx="307431" cy="30743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31" name="Picture 130">
                  <a:extLst>
                    <a:ext uri="{FF2B5EF4-FFF2-40B4-BE49-F238E27FC236}">
                      <a16:creationId xmlns:a16="http://schemas.microsoft.com/office/drawing/2014/main" id="{FE00904D-3D7A-7ABA-B9E6-C8314D8F09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8"/>
                <a:srcRect l="15897" t="-1084" r="23254" b="91470"/>
                <a:stretch/>
              </p:blipFill>
              <p:spPr>
                <a:xfrm>
                  <a:off x="8320333" y="4210445"/>
                  <a:ext cx="226671" cy="116053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E43A6334-1704-D203-CC3B-33C4EFD6FC30}"/>
                </a:ext>
              </a:extLst>
            </p:cNvPr>
            <p:cNvGrpSpPr/>
            <p:nvPr/>
          </p:nvGrpSpPr>
          <p:grpSpPr>
            <a:xfrm>
              <a:off x="10257376" y="5807554"/>
              <a:ext cx="1537451" cy="430621"/>
              <a:chOff x="6438395" y="5885433"/>
              <a:chExt cx="1537451" cy="430621"/>
            </a:xfrm>
          </p:grpSpPr>
          <p:sp>
            <p:nvSpPr>
              <p:cNvPr id="133" name="Rectangle: Rounded Corners 132">
                <a:extLst>
                  <a:ext uri="{FF2B5EF4-FFF2-40B4-BE49-F238E27FC236}">
                    <a16:creationId xmlns:a16="http://schemas.microsoft.com/office/drawing/2014/main" id="{E78C68B3-69B8-D2A5-AC7C-ACCD6DFC1774}"/>
                  </a:ext>
                </a:extLst>
              </p:cNvPr>
              <p:cNvSpPr/>
              <p:nvPr/>
            </p:nvSpPr>
            <p:spPr>
              <a:xfrm>
                <a:off x="6788374" y="5885433"/>
                <a:ext cx="1187472" cy="430621"/>
              </a:xfrm>
              <a:prstGeom prst="roundRect">
                <a:avLst>
                  <a:gd name="adj" fmla="val 25019"/>
                </a:avLst>
              </a:prstGeom>
              <a:solidFill>
                <a:srgbClr val="F3F4F3"/>
              </a:solidFill>
              <a:ln w="12700" cap="flat" cmpd="sng" algn="ctr">
                <a:solidFill>
                  <a:srgbClr val="00A2B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23745"/>
                    </a:solidFill>
                    <a:effectLst/>
                    <a:uLnTx/>
                    <a:uFillTx/>
                    <a:latin typeface="Teshrin AR+LT Medium" panose="02000000000000000000" pitchFamily="2" charset="-78"/>
                    <a:ea typeface="Teshrin AR+LT Medium" panose="02000000000000000000" pitchFamily="2" charset="-78"/>
                    <a:cs typeface="Teshrin AR+LT Medium" panose="02000000000000000000" pitchFamily="2" charset="-78"/>
                  </a:rPr>
                  <a:t>Edge Computing Enablement</a:t>
                </a:r>
              </a:p>
            </p:txBody>
          </p:sp>
          <p:pic>
            <p:nvPicPr>
              <p:cNvPr id="134" name="Picture 133">
                <a:extLst>
                  <a:ext uri="{FF2B5EF4-FFF2-40B4-BE49-F238E27FC236}">
                    <a16:creationId xmlns:a16="http://schemas.microsoft.com/office/drawing/2014/main" id="{9B22CC16-8DAC-0081-ADAF-1F8E20505E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438395" y="5996014"/>
                <a:ext cx="255325" cy="209459"/>
              </a:xfrm>
              <a:prstGeom prst="rect">
                <a:avLst/>
              </a:prstGeom>
            </p:spPr>
          </p:pic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C247731A-5CF7-7D86-B6D8-1BC530A8B5B2}"/>
                </a:ext>
              </a:extLst>
            </p:cNvPr>
            <p:cNvGrpSpPr/>
            <p:nvPr/>
          </p:nvGrpSpPr>
          <p:grpSpPr>
            <a:xfrm>
              <a:off x="10223469" y="5239531"/>
              <a:ext cx="1571358" cy="430621"/>
              <a:chOff x="6404488" y="5323345"/>
              <a:chExt cx="1571358" cy="430621"/>
            </a:xfrm>
          </p:grpSpPr>
          <p:sp>
            <p:nvSpPr>
              <p:cNvPr id="136" name="Rectangle: Rounded Corners 135">
                <a:extLst>
                  <a:ext uri="{FF2B5EF4-FFF2-40B4-BE49-F238E27FC236}">
                    <a16:creationId xmlns:a16="http://schemas.microsoft.com/office/drawing/2014/main" id="{B7A03BF3-7D2D-9E27-AF77-633E8598FCF8}"/>
                  </a:ext>
                </a:extLst>
              </p:cNvPr>
              <p:cNvSpPr/>
              <p:nvPr/>
            </p:nvSpPr>
            <p:spPr>
              <a:xfrm>
                <a:off x="6788374" y="5323345"/>
                <a:ext cx="1187472" cy="430621"/>
              </a:xfrm>
              <a:prstGeom prst="roundRect">
                <a:avLst>
                  <a:gd name="adj" fmla="val 25019"/>
                </a:avLst>
              </a:prstGeom>
              <a:solidFill>
                <a:srgbClr val="F3F4F3"/>
              </a:solidFill>
              <a:ln w="12700" cap="flat" cmpd="sng" algn="ctr">
                <a:solidFill>
                  <a:srgbClr val="00A2B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223745"/>
                    </a:solidFill>
                    <a:effectLst/>
                    <a:uLnTx/>
                    <a:uFillTx/>
                    <a:latin typeface="Teshrin AR+LT Medium" panose="02000000000000000000" pitchFamily="2" charset="-78"/>
                    <a:ea typeface="Teshrin AR+LT Medium" panose="02000000000000000000" pitchFamily="2" charset="-78"/>
                    <a:cs typeface="Teshrin AR+LT Medium" panose="02000000000000000000" pitchFamily="2" charset="-78"/>
                  </a:rPr>
                  <a:t>EV Charging Enablement</a:t>
                </a:r>
              </a:p>
            </p:txBody>
          </p:sp>
          <p:pic>
            <p:nvPicPr>
              <p:cNvPr id="137" name="Picture 136">
                <a:extLst>
                  <a:ext uri="{FF2B5EF4-FFF2-40B4-BE49-F238E27FC236}">
                    <a16:creationId xmlns:a16="http://schemas.microsoft.com/office/drawing/2014/main" id="{1B86A7E7-F24D-A7D3-2300-A6BEFC514C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404488" y="5395419"/>
                <a:ext cx="299410" cy="286473"/>
              </a:xfrm>
              <a:prstGeom prst="rect">
                <a:avLst/>
              </a:prstGeom>
            </p:spPr>
          </p:pic>
        </p:grp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6074724B-2592-7280-7B34-1095AC364E58}"/>
                </a:ext>
              </a:extLst>
            </p:cNvPr>
            <p:cNvSpPr/>
            <p:nvPr/>
          </p:nvSpPr>
          <p:spPr>
            <a:xfrm>
              <a:off x="597553" y="2805653"/>
              <a:ext cx="1737360" cy="3566160"/>
            </a:xfrm>
            <a:prstGeom prst="roundRect">
              <a:avLst>
                <a:gd name="adj" fmla="val 3632"/>
              </a:avLst>
            </a:prstGeom>
            <a:solidFill>
              <a:srgbClr val="F3F4F3">
                <a:alpha val="70000"/>
              </a:srgbClr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51BD12F1-38AC-03C4-3E19-E6A6309E252F}"/>
                </a:ext>
              </a:extLst>
            </p:cNvPr>
            <p:cNvSpPr/>
            <p:nvPr/>
          </p:nvSpPr>
          <p:spPr>
            <a:xfrm>
              <a:off x="2499687" y="2805653"/>
              <a:ext cx="1737360" cy="3566160"/>
            </a:xfrm>
            <a:prstGeom prst="roundRect">
              <a:avLst>
                <a:gd name="adj" fmla="val 3632"/>
              </a:avLst>
            </a:prstGeom>
            <a:solidFill>
              <a:srgbClr val="F3F4F3">
                <a:alpha val="70000"/>
              </a:srgbClr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B3DA4E13-9183-0C7A-FB04-FE773F67EDF3}"/>
                </a:ext>
              </a:extLst>
            </p:cNvPr>
            <p:cNvSpPr/>
            <p:nvPr/>
          </p:nvSpPr>
          <p:spPr>
            <a:xfrm>
              <a:off x="643273" y="2882996"/>
              <a:ext cx="1645920" cy="430621"/>
            </a:xfrm>
            <a:prstGeom prst="roundRect">
              <a:avLst>
                <a:gd name="adj" fmla="val 50000"/>
              </a:avLst>
            </a:prstGeom>
            <a:solidFill>
              <a:srgbClr val="223745"/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3F4F3"/>
                  </a:solidFill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Outdoor Coverage</a:t>
              </a:r>
            </a:p>
          </p:txBody>
        </p: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95F66EC8-64F8-AE9D-0625-CCE0C7008435}"/>
                </a:ext>
              </a:extLst>
            </p:cNvPr>
            <p:cNvGrpSpPr/>
            <p:nvPr/>
          </p:nvGrpSpPr>
          <p:grpSpPr>
            <a:xfrm>
              <a:off x="684913" y="3485529"/>
              <a:ext cx="1584280" cy="515897"/>
              <a:chOff x="660694" y="3563090"/>
              <a:chExt cx="1584280" cy="515897"/>
            </a:xfrm>
          </p:grpSpPr>
          <p:pic>
            <p:nvPicPr>
              <p:cNvPr id="142" name="Picture 141">
                <a:extLst>
                  <a:ext uri="{FF2B5EF4-FFF2-40B4-BE49-F238E27FC236}">
                    <a16:creationId xmlns:a16="http://schemas.microsoft.com/office/drawing/2014/main" id="{D67740E2-2746-76EC-FB32-5009259413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60694" y="3563090"/>
                <a:ext cx="369802" cy="515897"/>
              </a:xfrm>
              <a:prstGeom prst="rect">
                <a:avLst/>
              </a:prstGeom>
            </p:spPr>
          </p:pic>
          <p:sp>
            <p:nvSpPr>
              <p:cNvPr id="143" name="Rectangle: Rounded Corners 142">
                <a:extLst>
                  <a:ext uri="{FF2B5EF4-FFF2-40B4-BE49-F238E27FC236}">
                    <a16:creationId xmlns:a16="http://schemas.microsoft.com/office/drawing/2014/main" id="{8992169E-38B5-9CEE-7A63-16721613AE6A}"/>
                  </a:ext>
                </a:extLst>
              </p:cNvPr>
              <p:cNvSpPr/>
              <p:nvPr/>
            </p:nvSpPr>
            <p:spPr>
              <a:xfrm>
                <a:off x="1057502" y="3605728"/>
                <a:ext cx="1187472" cy="430621"/>
              </a:xfrm>
              <a:prstGeom prst="roundRect">
                <a:avLst>
                  <a:gd name="adj" fmla="val 25019"/>
                </a:avLst>
              </a:prstGeom>
              <a:solidFill>
                <a:srgbClr val="F3F4F3"/>
              </a:solidFill>
              <a:ln w="12700" cap="flat" cmpd="sng" algn="ctr">
                <a:solidFill>
                  <a:srgbClr val="00A2B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223745"/>
                    </a:solidFill>
                    <a:effectLst/>
                    <a:uLnTx/>
                    <a:uFillTx/>
                    <a:latin typeface="Teshrin AR+LT" panose="02000000000000000000" pitchFamily="2" charset="-78"/>
                    <a:ea typeface="Teshrin AR+LT" panose="02000000000000000000" pitchFamily="2" charset="-78"/>
                    <a:cs typeface="Teshrin AR+LT" panose="02000000000000000000" pitchFamily="2" charset="-78"/>
                  </a:rPr>
                  <a:t>Colocation</a:t>
                </a:r>
              </a:p>
            </p:txBody>
          </p: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06BC933B-1799-9630-0858-2E3C3D11F0BA}"/>
                </a:ext>
              </a:extLst>
            </p:cNvPr>
            <p:cNvGrpSpPr/>
            <p:nvPr/>
          </p:nvGrpSpPr>
          <p:grpSpPr>
            <a:xfrm>
              <a:off x="657734" y="4478753"/>
              <a:ext cx="1611459" cy="430621"/>
              <a:chOff x="633515" y="4187103"/>
              <a:chExt cx="1611459" cy="430621"/>
            </a:xfrm>
          </p:grpSpPr>
          <p:pic>
            <p:nvPicPr>
              <p:cNvPr id="145" name="Picture 144">
                <a:extLst>
                  <a:ext uri="{FF2B5EF4-FFF2-40B4-BE49-F238E27FC236}">
                    <a16:creationId xmlns:a16="http://schemas.microsoft.com/office/drawing/2014/main" id="{E170FABE-21C1-19BA-C92C-62C5C8C8CF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33515" y="4187103"/>
                <a:ext cx="375191" cy="430621"/>
              </a:xfrm>
              <a:prstGeom prst="rect">
                <a:avLst/>
              </a:prstGeom>
            </p:spPr>
          </p:pic>
          <p:sp>
            <p:nvSpPr>
              <p:cNvPr id="146" name="Rectangle: Rounded Corners 145">
                <a:extLst>
                  <a:ext uri="{FF2B5EF4-FFF2-40B4-BE49-F238E27FC236}">
                    <a16:creationId xmlns:a16="http://schemas.microsoft.com/office/drawing/2014/main" id="{D9F96D5D-826A-5657-390E-0A22C832C806}"/>
                  </a:ext>
                </a:extLst>
              </p:cNvPr>
              <p:cNvSpPr/>
              <p:nvPr/>
            </p:nvSpPr>
            <p:spPr>
              <a:xfrm>
                <a:off x="1057502" y="4187103"/>
                <a:ext cx="1187472" cy="430621"/>
              </a:xfrm>
              <a:prstGeom prst="roundRect">
                <a:avLst>
                  <a:gd name="adj" fmla="val 25019"/>
                </a:avLst>
              </a:prstGeom>
              <a:solidFill>
                <a:srgbClr val="F3F4F3"/>
              </a:solidFill>
              <a:ln w="12700" cap="flat" cmpd="sng" algn="ctr">
                <a:solidFill>
                  <a:srgbClr val="00A2B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223745"/>
                    </a:solidFill>
                    <a:effectLst/>
                    <a:uLnTx/>
                    <a:uFillTx/>
                    <a:latin typeface="Teshrin AR+LT Medium" panose="02000000000000000000" pitchFamily="2" charset="-78"/>
                    <a:ea typeface="Teshrin AR+LT Medium" panose="02000000000000000000" pitchFamily="2" charset="-78"/>
                    <a:cs typeface="Teshrin AR+LT Medium" panose="02000000000000000000" pitchFamily="2" charset="-78"/>
                  </a:rPr>
                  <a:t>Built-to-Suit</a:t>
                </a:r>
              </a:p>
            </p:txBody>
          </p: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B8120484-5E7F-7BF0-CD65-5B53A1548461}"/>
                </a:ext>
              </a:extLst>
            </p:cNvPr>
            <p:cNvGrpSpPr/>
            <p:nvPr/>
          </p:nvGrpSpPr>
          <p:grpSpPr>
            <a:xfrm>
              <a:off x="790713" y="5386700"/>
              <a:ext cx="1478480" cy="587654"/>
              <a:chOff x="766494" y="4732740"/>
              <a:chExt cx="1478480" cy="587654"/>
            </a:xfrm>
          </p:grpSpPr>
          <p:pic>
            <p:nvPicPr>
              <p:cNvPr id="148" name="Picture 147">
                <a:extLst>
                  <a:ext uri="{FF2B5EF4-FFF2-40B4-BE49-F238E27FC236}">
                    <a16:creationId xmlns:a16="http://schemas.microsoft.com/office/drawing/2014/main" id="{B2CB6182-4E76-B33B-6D0E-A9598AF2C9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66494" y="4732740"/>
                <a:ext cx="111243" cy="587654"/>
              </a:xfrm>
              <a:prstGeom prst="rect">
                <a:avLst/>
              </a:prstGeom>
            </p:spPr>
          </p:pic>
          <p:sp>
            <p:nvSpPr>
              <p:cNvPr id="149" name="Rectangle: Rounded Corners 148">
                <a:extLst>
                  <a:ext uri="{FF2B5EF4-FFF2-40B4-BE49-F238E27FC236}">
                    <a16:creationId xmlns:a16="http://schemas.microsoft.com/office/drawing/2014/main" id="{3027EDBC-415E-745E-8881-9ADD5D3B255F}"/>
                  </a:ext>
                </a:extLst>
              </p:cNvPr>
              <p:cNvSpPr/>
              <p:nvPr/>
            </p:nvSpPr>
            <p:spPr>
              <a:xfrm>
                <a:off x="1057502" y="4811257"/>
                <a:ext cx="1187472" cy="430621"/>
              </a:xfrm>
              <a:prstGeom prst="roundRect">
                <a:avLst>
                  <a:gd name="adj" fmla="val 25019"/>
                </a:avLst>
              </a:prstGeom>
              <a:solidFill>
                <a:srgbClr val="F3F4F3"/>
              </a:solidFill>
              <a:ln w="12700" cap="flat" cmpd="sng" algn="ctr">
                <a:solidFill>
                  <a:srgbClr val="00A2B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223745"/>
                    </a:solidFill>
                    <a:effectLst/>
                    <a:uLnTx/>
                    <a:uFillTx/>
                    <a:latin typeface="Teshrin AR+LT Medium" panose="02000000000000000000" pitchFamily="2" charset="-78"/>
                    <a:ea typeface="Teshrin AR+LT Medium" panose="02000000000000000000" pitchFamily="2" charset="-78"/>
                    <a:cs typeface="Teshrin AR+LT Medium" panose="02000000000000000000" pitchFamily="2" charset="-78"/>
                  </a:rPr>
                  <a:t>Flexi Tower</a:t>
                </a:r>
              </a:p>
            </p:txBody>
          </p:sp>
        </p:grpSp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641ECB66-6513-6B04-BE27-DF52608C4094}"/>
                </a:ext>
              </a:extLst>
            </p:cNvPr>
            <p:cNvSpPr/>
            <p:nvPr/>
          </p:nvSpPr>
          <p:spPr>
            <a:xfrm>
              <a:off x="2545203" y="2882995"/>
              <a:ext cx="1645920" cy="430621"/>
            </a:xfrm>
            <a:prstGeom prst="roundRect">
              <a:avLst>
                <a:gd name="adj" fmla="val 50000"/>
              </a:avLst>
            </a:prstGeom>
            <a:solidFill>
              <a:srgbClr val="223745"/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3F4F3"/>
                  </a:solidFill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Indoor Coverage</a:t>
              </a:r>
            </a:p>
          </p:txBody>
        </p:sp>
        <p:sp>
          <p:nvSpPr>
            <p:cNvPr id="151" name="Rectangle: Rounded Corners 150">
              <a:extLst>
                <a:ext uri="{FF2B5EF4-FFF2-40B4-BE49-F238E27FC236}">
                  <a16:creationId xmlns:a16="http://schemas.microsoft.com/office/drawing/2014/main" id="{F9075196-9C6E-DB17-68A2-D31486901952}"/>
                </a:ext>
              </a:extLst>
            </p:cNvPr>
            <p:cNvSpPr/>
            <p:nvPr/>
          </p:nvSpPr>
          <p:spPr>
            <a:xfrm>
              <a:off x="2911849" y="3861182"/>
              <a:ext cx="1187472" cy="430621"/>
            </a:xfrm>
            <a:prstGeom prst="roundRect">
              <a:avLst>
                <a:gd name="adj" fmla="val 25019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223745"/>
                  </a:solidFill>
                  <a:effectLst/>
                  <a:uLnTx/>
                  <a:uFillTx/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In-Building Solution</a:t>
              </a:r>
            </a:p>
          </p:txBody>
        </p:sp>
        <p:pic>
          <p:nvPicPr>
            <p:cNvPr id="152" name="Picture 151">
              <a:extLst>
                <a:ext uri="{FF2B5EF4-FFF2-40B4-BE49-F238E27FC236}">
                  <a16:creationId xmlns:a16="http://schemas.microsoft.com/office/drawing/2014/main" id="{A4F5475F-D85F-922E-19E7-F5A394F6B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7520" y="3778542"/>
              <a:ext cx="513045" cy="569816"/>
            </a:xfrm>
            <a:prstGeom prst="rect">
              <a:avLst/>
            </a:prstGeom>
          </p:spPr>
        </p:pic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4977BA5B-14E6-7EB8-44C4-103D088795ED}"/>
                </a:ext>
              </a:extLst>
            </p:cNvPr>
            <p:cNvSpPr/>
            <p:nvPr/>
          </p:nvSpPr>
          <p:spPr>
            <a:xfrm>
              <a:off x="8206089" y="2805653"/>
              <a:ext cx="1737360" cy="3566160"/>
            </a:xfrm>
            <a:prstGeom prst="roundRect">
              <a:avLst>
                <a:gd name="adj" fmla="val 3632"/>
              </a:avLst>
            </a:prstGeom>
            <a:solidFill>
              <a:srgbClr val="F3F4F3">
                <a:alpha val="70000"/>
              </a:srgbClr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9C23EAEE-678C-F0CA-4C14-78A33B0A7C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53949" b="99028" l="614" r="94163">
                          <a14:foregroundMark x1="22581" y1="53949" x2="22581" y2="53949"/>
                          <a14:foregroundMark x1="20737" y1="64034" x2="20737" y2="64034"/>
                          <a14:foregroundMark x1="30261" y1="99028" x2="30261" y2="99028"/>
                          <a14:foregroundMark x1="39785" y1="98785" x2="39785" y2="98785"/>
                          <a14:foregroundMark x1="8756" y1="64763" x2="1229" y2="64277"/>
                          <a14:foregroundMark x1="91705" y1="67193" x2="92320" y2="65857"/>
                          <a14:foregroundMark x1="94009" y1="77643" x2="92934" y2="88092"/>
                          <a14:foregroundMark x1="94163" y1="67193" x2="94163" y2="67193"/>
                          <a14:foregroundMark x1="94009" y1="85298" x2="94009" y2="85298"/>
                          <a14:foregroundMark x1="614" y1="64885" x2="614" y2="64885"/>
                        </a14:backgroundRemoval>
                      </a14:imgEffect>
                    </a14:imgLayer>
                  </a14:imgProps>
                </a:ext>
              </a:extLst>
            </a:blip>
            <a:srcRect t="52112"/>
            <a:stretch/>
          </p:blipFill>
          <p:spPr>
            <a:xfrm>
              <a:off x="8285829" y="4005437"/>
              <a:ext cx="388506" cy="234947"/>
            </a:xfrm>
            <a:prstGeom prst="rect">
              <a:avLst/>
            </a:prstGeom>
          </p:spPr>
        </p:pic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8EDD8CEF-0796-3693-0C8B-C1CB93B44E06}"/>
                </a:ext>
              </a:extLst>
            </p:cNvPr>
            <p:cNvSpPr/>
            <p:nvPr/>
          </p:nvSpPr>
          <p:spPr>
            <a:xfrm>
              <a:off x="8251879" y="2882994"/>
              <a:ext cx="1645920" cy="430621"/>
            </a:xfrm>
            <a:prstGeom prst="roundRect">
              <a:avLst>
                <a:gd name="adj" fmla="val 50000"/>
              </a:avLst>
            </a:prstGeom>
            <a:solidFill>
              <a:srgbClr val="223745"/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3F4F3"/>
                  </a:solidFill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Backhaul-as-a-Service</a:t>
              </a:r>
            </a:p>
          </p:txBody>
        </p:sp>
        <p:pic>
          <p:nvPicPr>
            <p:cNvPr id="156" name="Graphic 155">
              <a:extLst>
                <a:ext uri="{FF2B5EF4-FFF2-40B4-BE49-F238E27FC236}">
                  <a16:creationId xmlns:a16="http://schemas.microsoft.com/office/drawing/2014/main" id="{63AE4CC8-4F5D-EA1B-EE81-EA86D81B4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8205139" y="4538850"/>
              <a:ext cx="524732" cy="430048"/>
            </a:xfrm>
            <a:prstGeom prst="rect">
              <a:avLst/>
            </a:prstGeom>
          </p:spPr>
        </p:pic>
        <p:sp>
          <p:nvSpPr>
            <p:cNvPr id="157" name="Rectangle: Rounded Corners 156">
              <a:extLst>
                <a:ext uri="{FF2B5EF4-FFF2-40B4-BE49-F238E27FC236}">
                  <a16:creationId xmlns:a16="http://schemas.microsoft.com/office/drawing/2014/main" id="{4723AF5A-5D49-5875-6AE3-DF86266E0BE8}"/>
                </a:ext>
              </a:extLst>
            </p:cNvPr>
            <p:cNvSpPr/>
            <p:nvPr/>
          </p:nvSpPr>
          <p:spPr>
            <a:xfrm>
              <a:off x="8698372" y="3863897"/>
              <a:ext cx="1187472" cy="430621"/>
            </a:xfrm>
            <a:prstGeom prst="roundRect">
              <a:avLst>
                <a:gd name="adj" fmla="val 25019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223745"/>
                  </a:solidFill>
                  <a:effectLst/>
                  <a:uLnTx/>
                  <a:uFillTx/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FTTT</a:t>
              </a:r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038E0DA3-260B-0C4F-514C-4916D35C212A}"/>
                </a:ext>
              </a:extLst>
            </p:cNvPr>
            <p:cNvSpPr/>
            <p:nvPr/>
          </p:nvSpPr>
          <p:spPr>
            <a:xfrm>
              <a:off x="8698372" y="4534106"/>
              <a:ext cx="1187472" cy="430621"/>
            </a:xfrm>
            <a:prstGeom prst="roundRect">
              <a:avLst>
                <a:gd name="adj" fmla="val 25019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223745"/>
                  </a:solidFill>
                  <a:effectLst/>
                  <a:uLnTx/>
                  <a:uFillTx/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Tower-to-Tower</a:t>
              </a:r>
            </a:p>
          </p:txBody>
        </p:sp>
        <p:sp>
          <p:nvSpPr>
            <p:cNvPr id="159" name="Rectangle: Rounded Corners 158">
              <a:extLst>
                <a:ext uri="{FF2B5EF4-FFF2-40B4-BE49-F238E27FC236}">
                  <a16:creationId xmlns:a16="http://schemas.microsoft.com/office/drawing/2014/main" id="{1B2A3755-5E9E-E1CA-7EE9-E07C4B985708}"/>
                </a:ext>
              </a:extLst>
            </p:cNvPr>
            <p:cNvSpPr/>
            <p:nvPr/>
          </p:nvSpPr>
          <p:spPr>
            <a:xfrm>
              <a:off x="6303955" y="2805653"/>
              <a:ext cx="1737360" cy="3566160"/>
            </a:xfrm>
            <a:prstGeom prst="roundRect">
              <a:avLst>
                <a:gd name="adj" fmla="val 3632"/>
              </a:avLst>
            </a:prstGeom>
            <a:solidFill>
              <a:srgbClr val="F3F4F3">
                <a:alpha val="70000"/>
              </a:srgbClr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99739309-B343-CD60-4483-6E8D1AA86C4E}"/>
                </a:ext>
              </a:extLst>
            </p:cNvPr>
            <p:cNvSpPr/>
            <p:nvPr/>
          </p:nvSpPr>
          <p:spPr>
            <a:xfrm>
              <a:off x="6349818" y="2882991"/>
              <a:ext cx="1645920" cy="430621"/>
            </a:xfrm>
            <a:prstGeom prst="roundRect">
              <a:avLst>
                <a:gd name="adj" fmla="val 50000"/>
              </a:avLst>
            </a:prstGeom>
            <a:solidFill>
              <a:srgbClr val="223745"/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3F4F3"/>
                  </a:solidFill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Coverage-as-a-Service</a:t>
              </a:r>
            </a:p>
          </p:txBody>
        </p:sp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D55C5D1C-AC32-10E0-7DE9-15CA237B8B32}"/>
                </a:ext>
              </a:extLst>
            </p:cNvPr>
            <p:cNvSpPr/>
            <p:nvPr/>
          </p:nvSpPr>
          <p:spPr>
            <a:xfrm>
              <a:off x="6783166" y="3860506"/>
              <a:ext cx="1187472" cy="430621"/>
            </a:xfrm>
            <a:prstGeom prst="roundRect">
              <a:avLst>
                <a:gd name="adj" fmla="val 25019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223745"/>
                  </a:solidFill>
                  <a:effectLst/>
                  <a:uLnTx/>
                  <a:uFillTx/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Outdoor</a:t>
              </a:r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A36CCC1F-AC97-9DCC-5112-453CF0CE1D84}"/>
                </a:ext>
              </a:extLst>
            </p:cNvPr>
            <p:cNvSpPr/>
            <p:nvPr/>
          </p:nvSpPr>
          <p:spPr>
            <a:xfrm>
              <a:off x="6783166" y="5041955"/>
              <a:ext cx="1187472" cy="430621"/>
            </a:xfrm>
            <a:prstGeom prst="roundRect">
              <a:avLst>
                <a:gd name="adj" fmla="val 25019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223745"/>
                  </a:solidFill>
                  <a:effectLst/>
                  <a:uLnTx/>
                  <a:uFillTx/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Indoor</a:t>
              </a:r>
            </a:p>
          </p:txBody>
        </p:sp>
        <p:pic>
          <p:nvPicPr>
            <p:cNvPr id="163" name="Picture 162">
              <a:extLst>
                <a:ext uri="{FF2B5EF4-FFF2-40B4-BE49-F238E27FC236}">
                  <a16:creationId xmlns:a16="http://schemas.microsoft.com/office/drawing/2014/main" id="{1E2B4964-9293-C9D4-5176-F519004F19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419358" y="3772457"/>
              <a:ext cx="187258" cy="606718"/>
            </a:xfrm>
            <a:prstGeom prst="rect">
              <a:avLst/>
            </a:prstGeom>
          </p:spPr>
        </p:pic>
        <p:pic>
          <p:nvPicPr>
            <p:cNvPr id="164" name="Picture 163">
              <a:extLst>
                <a:ext uri="{FF2B5EF4-FFF2-40B4-BE49-F238E27FC236}">
                  <a16:creationId xmlns:a16="http://schemas.microsoft.com/office/drawing/2014/main" id="{9E3AD263-52FB-1EC9-1110-FF7E6DAA32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6342514" y="5093326"/>
              <a:ext cx="369832" cy="429574"/>
            </a:xfrm>
            <a:prstGeom prst="rect">
              <a:avLst/>
            </a:prstGeom>
          </p:spPr>
        </p:pic>
        <p:sp>
          <p:nvSpPr>
            <p:cNvPr id="165" name="Rectangle: Rounded Corners 164">
              <a:extLst>
                <a:ext uri="{FF2B5EF4-FFF2-40B4-BE49-F238E27FC236}">
                  <a16:creationId xmlns:a16="http://schemas.microsoft.com/office/drawing/2014/main" id="{1A5A5761-92E3-113C-8DF2-17A333FCDC81}"/>
                </a:ext>
              </a:extLst>
            </p:cNvPr>
            <p:cNvSpPr/>
            <p:nvPr/>
          </p:nvSpPr>
          <p:spPr>
            <a:xfrm>
              <a:off x="2911849" y="5041637"/>
              <a:ext cx="1187472" cy="430621"/>
            </a:xfrm>
            <a:prstGeom prst="roundRect">
              <a:avLst>
                <a:gd name="adj" fmla="val 25019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223745"/>
                  </a:solidFill>
                  <a:effectLst/>
                  <a:uLnTx/>
                  <a:uFillTx/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Wi-Fi-as-a-Service</a:t>
              </a:r>
            </a:p>
          </p:txBody>
        </p:sp>
        <p:pic>
          <p:nvPicPr>
            <p:cNvPr id="166" name="Picture 165">
              <a:extLst>
                <a:ext uri="{FF2B5EF4-FFF2-40B4-BE49-F238E27FC236}">
                  <a16:creationId xmlns:a16="http://schemas.microsoft.com/office/drawing/2014/main" id="{2AF03B1B-19DE-C7C5-7AD0-18EEF4822B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2520038" y="5137060"/>
              <a:ext cx="339833" cy="256681"/>
            </a:xfrm>
            <a:prstGeom prst="rect">
              <a:avLst/>
            </a:prstGeom>
          </p:spPr>
        </p:pic>
        <p:sp>
          <p:nvSpPr>
            <p:cNvPr id="167" name="Rectangle: Rounded Corners 166">
              <a:extLst>
                <a:ext uri="{FF2B5EF4-FFF2-40B4-BE49-F238E27FC236}">
                  <a16:creationId xmlns:a16="http://schemas.microsoft.com/office/drawing/2014/main" id="{522D4643-799F-92C5-C4EA-88BE89288FCF}"/>
                </a:ext>
              </a:extLst>
            </p:cNvPr>
            <p:cNvSpPr/>
            <p:nvPr/>
          </p:nvSpPr>
          <p:spPr>
            <a:xfrm>
              <a:off x="4401346" y="2805335"/>
              <a:ext cx="1737360" cy="3566160"/>
            </a:xfrm>
            <a:prstGeom prst="roundRect">
              <a:avLst>
                <a:gd name="adj" fmla="val 3632"/>
              </a:avLst>
            </a:prstGeom>
            <a:solidFill>
              <a:srgbClr val="F3F4F3">
                <a:alpha val="70000"/>
              </a:srgbClr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Rectangle: Rounded Corners 167">
              <a:extLst>
                <a:ext uri="{FF2B5EF4-FFF2-40B4-BE49-F238E27FC236}">
                  <a16:creationId xmlns:a16="http://schemas.microsoft.com/office/drawing/2014/main" id="{4CFF1D32-DB3F-BE85-A330-8ED011023B92}"/>
                </a:ext>
              </a:extLst>
            </p:cNvPr>
            <p:cNvSpPr/>
            <p:nvPr/>
          </p:nvSpPr>
          <p:spPr>
            <a:xfrm>
              <a:off x="4447209" y="2882673"/>
              <a:ext cx="1645920" cy="430621"/>
            </a:xfrm>
            <a:prstGeom prst="roundRect">
              <a:avLst>
                <a:gd name="adj" fmla="val 50000"/>
              </a:avLst>
            </a:prstGeom>
            <a:solidFill>
              <a:srgbClr val="223745"/>
            </a:solidFill>
            <a:ln w="12700" cap="flat" cmpd="sng" algn="ctr">
              <a:solidFill>
                <a:srgbClr val="F94D0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3F4F3"/>
                  </a:solidFill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Private Network</a:t>
              </a:r>
            </a:p>
          </p:txBody>
        </p:sp>
        <p:sp>
          <p:nvSpPr>
            <p:cNvPr id="169" name="Rectangle: Rounded Corners 168">
              <a:extLst>
                <a:ext uri="{FF2B5EF4-FFF2-40B4-BE49-F238E27FC236}">
                  <a16:creationId xmlns:a16="http://schemas.microsoft.com/office/drawing/2014/main" id="{1A6C4874-8862-188D-9C2F-C9290C4E6951}"/>
                </a:ext>
              </a:extLst>
            </p:cNvPr>
            <p:cNvSpPr/>
            <p:nvPr/>
          </p:nvSpPr>
          <p:spPr>
            <a:xfrm>
              <a:off x="4880557" y="3860188"/>
              <a:ext cx="1187472" cy="430621"/>
            </a:xfrm>
            <a:prstGeom prst="roundRect">
              <a:avLst>
                <a:gd name="adj" fmla="val 25019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223745"/>
                  </a:solidFill>
                  <a:effectLst/>
                  <a:uLnTx/>
                  <a:uFillTx/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Outdoor</a:t>
              </a:r>
            </a:p>
          </p:txBody>
        </p:sp>
        <p:sp>
          <p:nvSpPr>
            <p:cNvPr id="170" name="Rectangle: Rounded Corners 169">
              <a:extLst>
                <a:ext uri="{FF2B5EF4-FFF2-40B4-BE49-F238E27FC236}">
                  <a16:creationId xmlns:a16="http://schemas.microsoft.com/office/drawing/2014/main" id="{C7267AA2-1D75-A247-5578-5B8AE918B63D}"/>
                </a:ext>
              </a:extLst>
            </p:cNvPr>
            <p:cNvSpPr/>
            <p:nvPr/>
          </p:nvSpPr>
          <p:spPr>
            <a:xfrm>
              <a:off x="4880557" y="5041637"/>
              <a:ext cx="1187472" cy="430621"/>
            </a:xfrm>
            <a:prstGeom prst="roundRect">
              <a:avLst>
                <a:gd name="adj" fmla="val 25019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223745"/>
                  </a:solidFill>
                  <a:effectLst/>
                  <a:uLnTx/>
                  <a:uFillTx/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Indoor</a:t>
              </a:r>
            </a:p>
          </p:txBody>
        </p:sp>
        <p:pic>
          <p:nvPicPr>
            <p:cNvPr id="171" name="Picture 170">
              <a:extLst>
                <a:ext uri="{FF2B5EF4-FFF2-40B4-BE49-F238E27FC236}">
                  <a16:creationId xmlns:a16="http://schemas.microsoft.com/office/drawing/2014/main" id="{AA38348D-95EB-6490-6D2D-22D7845FC7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4516749" y="3772139"/>
              <a:ext cx="187258" cy="606718"/>
            </a:xfrm>
            <a:prstGeom prst="rect">
              <a:avLst/>
            </a:prstGeom>
          </p:spPr>
        </p:pic>
        <p:pic>
          <p:nvPicPr>
            <p:cNvPr id="172" name="Picture 171">
              <a:extLst>
                <a:ext uri="{FF2B5EF4-FFF2-40B4-BE49-F238E27FC236}">
                  <a16:creationId xmlns:a16="http://schemas.microsoft.com/office/drawing/2014/main" id="{3F1E11F4-A3E5-BE8E-D9C5-B5E8F1CA3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4439905" y="5093008"/>
              <a:ext cx="369832" cy="429574"/>
            </a:xfrm>
            <a:prstGeom prst="rect">
              <a:avLst/>
            </a:prstGeom>
          </p:spPr>
        </p:pic>
        <p:pic>
          <p:nvPicPr>
            <p:cNvPr id="173" name="Graphic 172">
              <a:extLst>
                <a:ext uri="{FF2B5EF4-FFF2-40B4-BE49-F238E27FC236}">
                  <a16:creationId xmlns:a16="http://schemas.microsoft.com/office/drawing/2014/main" id="{C480E00A-2221-800E-6E43-22BFF82C1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8205139" y="5238221"/>
              <a:ext cx="524732" cy="430048"/>
            </a:xfrm>
            <a:prstGeom prst="rect">
              <a:avLst/>
            </a:prstGeom>
          </p:spPr>
        </p:pic>
        <p:sp>
          <p:nvSpPr>
            <p:cNvPr id="174" name="Rectangle: Rounded Corners 173">
              <a:extLst>
                <a:ext uri="{FF2B5EF4-FFF2-40B4-BE49-F238E27FC236}">
                  <a16:creationId xmlns:a16="http://schemas.microsoft.com/office/drawing/2014/main" id="{85318907-F8A8-817D-42FF-EAF0C319EF0C}"/>
                </a:ext>
              </a:extLst>
            </p:cNvPr>
            <p:cNvSpPr/>
            <p:nvPr/>
          </p:nvSpPr>
          <p:spPr>
            <a:xfrm>
              <a:off x="8698372" y="5233477"/>
              <a:ext cx="1187472" cy="430621"/>
            </a:xfrm>
            <a:prstGeom prst="roundRect">
              <a:avLst>
                <a:gd name="adj" fmla="val 25019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223745"/>
                  </a:solidFill>
                  <a:effectLst/>
                  <a:uLnTx/>
                  <a:uFillTx/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Satellite </a:t>
              </a:r>
            </a:p>
          </p:txBody>
        </p:sp>
        <p:pic>
          <p:nvPicPr>
            <p:cNvPr id="175" name="Picture 174">
              <a:extLst>
                <a:ext uri="{FF2B5EF4-FFF2-40B4-BE49-F238E27FC236}">
                  <a16:creationId xmlns:a16="http://schemas.microsoft.com/office/drawing/2014/main" id="{365A5681-EB5B-5F4E-8CBC-73B824C09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888370" y="2318830"/>
              <a:ext cx="763311" cy="371931"/>
            </a:xfrm>
            <a:prstGeom prst="rect">
              <a:avLst/>
            </a:prstGeom>
          </p:spPr>
        </p:pic>
        <p:pic>
          <p:nvPicPr>
            <p:cNvPr id="179" name="Picture 178">
              <a:extLst>
                <a:ext uri="{FF2B5EF4-FFF2-40B4-BE49-F238E27FC236}">
                  <a16:creationId xmlns:a16="http://schemas.microsoft.com/office/drawing/2014/main" id="{1CFA862A-A0C7-D0EE-4D28-8C46916AF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hqprint">
              <a:extLst>
                <a:ext uri="{BEBA8EAE-BF5A-486C-A8C5-ECC9F3942E4B}">
                  <a14:imgProps xmlns:a14="http://schemas.microsoft.com/office/drawing/2010/main">
                    <a14:imgLayer r:embed="rId32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8712" t="40406" r="29316" b="7445"/>
            <a:stretch/>
          </p:blipFill>
          <p:spPr>
            <a:xfrm>
              <a:off x="5144430" y="2061061"/>
              <a:ext cx="226108" cy="2687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14555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C6446-9AE0-A7BB-214F-3D13B4D64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9F735960-C499-6CF3-FEDB-2892FCEDD84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b="25571"/>
          <a:stretch/>
        </p:blipFill>
        <p:spPr>
          <a:xfrm>
            <a:off x="-38498" y="2605607"/>
            <a:ext cx="12176536" cy="4224961"/>
          </a:xfrm>
          <a:prstGeom prst="rect">
            <a:avLst/>
          </a:prstGeom>
        </p:spPr>
      </p:pic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47FAC836-7BDD-F244-3177-993AD3B9351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395" imgH="396" progId="TCLayout.ActiveDocument.1">
                  <p:embed/>
                </p:oleObj>
              </mc:Choice>
              <mc:Fallback>
                <p:oleObj name="think-cell Slide" r:id="rId7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47FAC836-7BDD-F244-3177-993AD3B935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508DC4F1-4DA5-C539-B8CE-F53728B610B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B956613F-8E0A-0E4A-4FFA-5523E0E1A6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37" name="Picture 2" descr="Circle flag of Slovenia. 11571469 PNG">
            <a:extLst>
              <a:ext uri="{FF2B5EF4-FFF2-40B4-BE49-F238E27FC236}">
                <a16:creationId xmlns:a16="http://schemas.microsoft.com/office/drawing/2014/main" id="{A0726950-53C8-2950-84D5-6BE35D70D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716" y="3406588"/>
            <a:ext cx="462054" cy="46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>
            <a:extLst>
              <a:ext uri="{FF2B5EF4-FFF2-40B4-BE49-F238E27FC236}">
                <a16:creationId xmlns:a16="http://schemas.microsoft.com/office/drawing/2014/main" id="{26D0BE07-721B-CF6B-68AD-A9CA6F6AF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82334" y="3931575"/>
            <a:ext cx="462054" cy="46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>
            <a:extLst>
              <a:ext uri="{FF2B5EF4-FFF2-40B4-BE49-F238E27FC236}">
                <a16:creationId xmlns:a16="http://schemas.microsoft.com/office/drawing/2014/main" id="{11870992-C98C-6D0D-6F17-3FC22DEF6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7725" y="4280194"/>
            <a:ext cx="462054" cy="46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>
            <a:extLst>
              <a:ext uri="{FF2B5EF4-FFF2-40B4-BE49-F238E27FC236}">
                <a16:creationId xmlns:a16="http://schemas.microsoft.com/office/drawing/2014/main" id="{C7E1A658-92AA-F80A-66B3-D4072FEA3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55137" y="4655042"/>
            <a:ext cx="462054" cy="46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A7C60282-03B7-032F-01A3-4D9EC2B2C3FA}"/>
              </a:ext>
            </a:extLst>
          </p:cNvPr>
          <p:cNvGrpSpPr/>
          <p:nvPr/>
        </p:nvGrpSpPr>
        <p:grpSpPr>
          <a:xfrm>
            <a:off x="8181035" y="784091"/>
            <a:ext cx="2104738" cy="2208610"/>
            <a:chOff x="1064399" y="4256833"/>
            <a:chExt cx="2104738" cy="2208610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3095928-E7CC-F53C-CC3F-6C3899ACFE0C}"/>
                </a:ext>
              </a:extLst>
            </p:cNvPr>
            <p:cNvSpPr/>
            <p:nvPr/>
          </p:nvSpPr>
          <p:spPr>
            <a:xfrm>
              <a:off x="1355560" y="4954533"/>
              <a:ext cx="1522417" cy="151091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3600" dirty="0"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12K+</a:t>
              </a:r>
            </a:p>
            <a:p>
              <a:pPr algn="ctr"/>
              <a:r>
                <a:rPr lang="en-US" sz="1400" dirty="0"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KSA</a:t>
              </a:r>
              <a:r>
                <a:rPr lang="en-US" sz="600" dirty="0"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  </a:t>
              </a:r>
              <a:endParaRPr lang="en-US" sz="5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0AB8E34-3AAC-1B8C-DF04-B7E368A10822}"/>
                </a:ext>
              </a:extLst>
            </p:cNvPr>
            <p:cNvSpPr txBox="1"/>
            <p:nvPr/>
          </p:nvSpPr>
          <p:spPr>
            <a:xfrm>
              <a:off x="1064399" y="4256833"/>
              <a:ext cx="210473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5G ENABLED</a:t>
              </a:r>
            </a:p>
            <a:p>
              <a:pPr algn="ctr"/>
              <a:r>
                <a:rPr lang="en-GB" sz="2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TOWERS</a:t>
              </a:r>
              <a:endPara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E917015-5EB3-DD1A-8A09-59FAA6EE71E4}"/>
              </a:ext>
            </a:extLst>
          </p:cNvPr>
          <p:cNvGrpSpPr/>
          <p:nvPr/>
        </p:nvGrpSpPr>
        <p:grpSpPr>
          <a:xfrm>
            <a:off x="5037170" y="1081681"/>
            <a:ext cx="2104738" cy="1911020"/>
            <a:chOff x="1064399" y="4554423"/>
            <a:chExt cx="2104738" cy="191102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79FED902-716A-AA52-1237-A142FA8B3B63}"/>
                </a:ext>
              </a:extLst>
            </p:cNvPr>
            <p:cNvSpPr/>
            <p:nvPr/>
          </p:nvSpPr>
          <p:spPr>
            <a:xfrm>
              <a:off x="1355560" y="4954533"/>
              <a:ext cx="1522417" cy="151091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3600" dirty="0"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30K+</a:t>
              </a:r>
            </a:p>
            <a:p>
              <a:pPr algn="ctr"/>
              <a:r>
                <a:rPr lang="en-US" sz="1400" dirty="0"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Worldwide</a:t>
              </a:r>
              <a:endParaRPr lang="en-US" sz="2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A70A3A7-42FC-C898-3CE3-13ADC7CA1410}"/>
                </a:ext>
              </a:extLst>
            </p:cNvPr>
            <p:cNvSpPr txBox="1"/>
            <p:nvPr/>
          </p:nvSpPr>
          <p:spPr>
            <a:xfrm>
              <a:off x="1064399" y="4554423"/>
              <a:ext cx="21047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TOWERS</a:t>
              </a:r>
              <a:endPara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81B9796-979A-A683-122D-46DFCC57E50C}"/>
              </a:ext>
            </a:extLst>
          </p:cNvPr>
          <p:cNvGrpSpPr/>
          <p:nvPr/>
        </p:nvGrpSpPr>
        <p:grpSpPr>
          <a:xfrm>
            <a:off x="1893305" y="1081681"/>
            <a:ext cx="2104738" cy="1911020"/>
            <a:chOff x="1060756" y="4554423"/>
            <a:chExt cx="2104738" cy="1911020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768E8419-3562-95BE-D509-7039F4CB8404}"/>
                </a:ext>
              </a:extLst>
            </p:cNvPr>
            <p:cNvSpPr/>
            <p:nvPr/>
          </p:nvSpPr>
          <p:spPr>
            <a:xfrm>
              <a:off x="1355560" y="4954533"/>
              <a:ext cx="1522417" cy="151091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sz="4800" dirty="0"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5</a:t>
              </a:r>
              <a:endParaRPr lang="en-US" sz="1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B26C6A4-6C3F-F314-0957-9E9DB1ACF638}"/>
                </a:ext>
              </a:extLst>
            </p:cNvPr>
            <p:cNvSpPr txBox="1"/>
            <p:nvPr/>
          </p:nvSpPr>
          <p:spPr>
            <a:xfrm>
              <a:off x="1060756" y="4554423"/>
              <a:ext cx="21047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COUNTRIES</a:t>
              </a:r>
              <a:endPara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endParaRPr>
            </a:p>
          </p:txBody>
        </p:sp>
      </p:grpSp>
      <p:pic>
        <p:nvPicPr>
          <p:cNvPr id="62" name="Picture 2">
            <a:extLst>
              <a:ext uri="{FF2B5EF4-FFF2-40B4-BE49-F238E27FC236}">
                <a16:creationId xmlns:a16="http://schemas.microsoft.com/office/drawing/2014/main" id="{3D8B1545-7650-917B-F518-3789B7F54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65155" y="4587871"/>
            <a:ext cx="508259" cy="50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6" name="Picture 195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CC11A4C5-B274-3B1C-5CC8-90495E34DDA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74809" y="27432"/>
            <a:ext cx="2085831" cy="646558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202" name="Group 201">
            <a:extLst>
              <a:ext uri="{FF2B5EF4-FFF2-40B4-BE49-F238E27FC236}">
                <a16:creationId xmlns:a16="http://schemas.microsoft.com/office/drawing/2014/main" id="{5181DEA9-3C59-9510-699A-0B7BD036FA01}"/>
              </a:ext>
            </a:extLst>
          </p:cNvPr>
          <p:cNvGrpSpPr/>
          <p:nvPr/>
        </p:nvGrpSpPr>
        <p:grpSpPr>
          <a:xfrm>
            <a:off x="10158167" y="3283673"/>
            <a:ext cx="1522417" cy="3004984"/>
            <a:chOff x="9861344" y="3284715"/>
            <a:chExt cx="1522417" cy="3004984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A3A4F0E1-67C0-4909-070A-BDC5F0056F1C}"/>
                </a:ext>
              </a:extLst>
            </p:cNvPr>
            <p:cNvGrpSpPr/>
            <p:nvPr/>
          </p:nvGrpSpPr>
          <p:grpSpPr>
            <a:xfrm>
              <a:off x="9861344" y="3284715"/>
              <a:ext cx="1522417" cy="3004984"/>
              <a:chOff x="1191504" y="4314863"/>
              <a:chExt cx="1522417" cy="2166764"/>
            </a:xfrm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0CA10210-733C-B413-1AC4-5FBC7345B138}"/>
                  </a:ext>
                </a:extLst>
              </p:cNvPr>
              <p:cNvSpPr/>
              <p:nvPr/>
            </p:nvSpPr>
            <p:spPr>
              <a:xfrm>
                <a:off x="1394877" y="4792601"/>
                <a:ext cx="1115672" cy="1689026"/>
              </a:xfrm>
              <a:prstGeom prst="roundRect">
                <a:avLst>
                  <a:gd name="adj" fmla="val 18200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Teshrin AR+LT Bold" panose="02000000000000000000" pitchFamily="2" charset="-78"/>
                    <a:ea typeface="Teshrin AR+LT Bold" panose="02000000000000000000" pitchFamily="2" charset="-78"/>
                    <a:cs typeface="Teshrin AR+LT Bold" panose="02000000000000000000" pitchFamily="2" charset="-78"/>
                  </a:rPr>
                  <a:t>         1.21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Teshrin AR+LT Bold" panose="02000000000000000000" pitchFamily="2" charset="-78"/>
                    <a:ea typeface="Teshrin AR+LT Bold" panose="02000000000000000000" pitchFamily="2" charset="-78"/>
                    <a:cs typeface="Teshrin AR+LT Bold" panose="02000000000000000000" pitchFamily="2" charset="-78"/>
                  </a:rPr>
                  <a:t>         1.38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Teshrin AR+LT Bold" panose="02000000000000000000" pitchFamily="2" charset="-78"/>
                    <a:ea typeface="Teshrin AR+LT Bold" panose="02000000000000000000" pitchFamily="2" charset="-78"/>
                    <a:cs typeface="Teshrin AR+LT Bold" panose="02000000000000000000" pitchFamily="2" charset="-78"/>
                  </a:rPr>
                  <a:t>         1.26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Teshrin AR+LT Bold" panose="02000000000000000000" pitchFamily="2" charset="-78"/>
                    <a:ea typeface="Teshrin AR+LT Bold" panose="02000000000000000000" pitchFamily="2" charset="-78"/>
                    <a:cs typeface="Teshrin AR+LT Bold" panose="02000000000000000000" pitchFamily="2" charset="-78"/>
                  </a:rPr>
                  <a:t>         1.16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Teshrin AR+LT Bold" panose="02000000000000000000" pitchFamily="2" charset="-78"/>
                    <a:ea typeface="Teshrin AR+LT Bold" panose="02000000000000000000" pitchFamily="2" charset="-78"/>
                    <a:cs typeface="Teshrin AR+LT Bold" panose="02000000000000000000" pitchFamily="2" charset="-78"/>
                  </a:rPr>
                  <a:t>         1.10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AF418640-DBB8-765A-8796-C63B3FC49DE3}"/>
                  </a:ext>
                </a:extLst>
              </p:cNvPr>
              <p:cNvSpPr txBox="1"/>
              <p:nvPr/>
            </p:nvSpPr>
            <p:spPr>
              <a:xfrm>
                <a:off x="1191504" y="4314863"/>
                <a:ext cx="1522417" cy="51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eshrin AR+LT" panose="02000000000000000000" pitchFamily="2" charset="-78"/>
                    <a:ea typeface="Teshrin AR+LT" panose="02000000000000000000" pitchFamily="2" charset="-78"/>
                    <a:cs typeface="Teshrin AR+LT" panose="02000000000000000000" pitchFamily="2" charset="-78"/>
                  </a:rPr>
                  <a:t>TENANCY RATIO</a:t>
                </a:r>
                <a:endParaRPr lang="en-US" sz="2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endParaRPr>
              </a:p>
            </p:txBody>
          </p:sp>
        </p:grpSp>
        <p:pic>
          <p:nvPicPr>
            <p:cNvPr id="197" name="Picture 2">
              <a:extLst>
                <a:ext uri="{FF2B5EF4-FFF2-40B4-BE49-F238E27FC236}">
                  <a16:creationId xmlns:a16="http://schemas.microsoft.com/office/drawing/2014/main" id="{8E73CA4B-6D18-C016-1AEC-07BDE89B0B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167158" y="4102568"/>
              <a:ext cx="321339" cy="321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8" name="Picture 2" descr="Circle flag of Slovenia. 11571469 PNG">
              <a:extLst>
                <a:ext uri="{FF2B5EF4-FFF2-40B4-BE49-F238E27FC236}">
                  <a16:creationId xmlns:a16="http://schemas.microsoft.com/office/drawing/2014/main" id="{77736E6C-192E-658E-D397-67AD13D854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55256" y="5910524"/>
              <a:ext cx="331927" cy="331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9" name="Picture 2">
              <a:extLst>
                <a:ext uri="{FF2B5EF4-FFF2-40B4-BE49-F238E27FC236}">
                  <a16:creationId xmlns:a16="http://schemas.microsoft.com/office/drawing/2014/main" id="{8294CE6B-221F-8B6C-CB3F-848D9F6ABB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155256" y="5455925"/>
              <a:ext cx="315589" cy="315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0" name="Picture 2">
              <a:extLst>
                <a:ext uri="{FF2B5EF4-FFF2-40B4-BE49-F238E27FC236}">
                  <a16:creationId xmlns:a16="http://schemas.microsoft.com/office/drawing/2014/main" id="{FF93C99C-C32C-70B9-5105-84122C592E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155255" y="4561334"/>
              <a:ext cx="315589" cy="315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1" name="Picture 2">
              <a:extLst>
                <a:ext uri="{FF2B5EF4-FFF2-40B4-BE49-F238E27FC236}">
                  <a16:creationId xmlns:a16="http://schemas.microsoft.com/office/drawing/2014/main" id="{CEDB8215-5415-E860-1CB8-E35FA760A6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165036" y="4993849"/>
              <a:ext cx="315589" cy="315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1732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23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9DFDE9-1AEE-AF4B-2183-3CDF71947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0632E36-DA28-6E0D-6795-FE149D32BBD2}"/>
              </a:ext>
            </a:extLst>
          </p:cNvPr>
          <p:cNvSpPr/>
          <p:nvPr/>
        </p:nvSpPr>
        <p:spPr>
          <a:xfrm>
            <a:off x="0" y="641781"/>
            <a:ext cx="1943940" cy="62118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2" descr="Masjid al-Haram - Wikipedia">
            <a:extLst>
              <a:ext uri="{FF2B5EF4-FFF2-40B4-BE49-F238E27FC236}">
                <a16:creationId xmlns:a16="http://schemas.microsoft.com/office/drawing/2014/main" id="{3D94CB3F-0EAE-FDA0-52A1-D62183C5DE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28" r="6753" b="-1"/>
          <a:stretch/>
        </p:blipFill>
        <p:spPr bwMode="auto">
          <a:xfrm>
            <a:off x="-1" y="641781"/>
            <a:ext cx="6299199" cy="31247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 descr="Masjid Nabawi | Life in Madinah">
            <a:extLst>
              <a:ext uri="{FF2B5EF4-FFF2-40B4-BE49-F238E27FC236}">
                <a16:creationId xmlns:a16="http://schemas.microsoft.com/office/drawing/2014/main" id="{77A10F8F-C873-6456-F23F-1C37C021DC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1" t="20937" r="3438"/>
          <a:stretch/>
        </p:blipFill>
        <p:spPr bwMode="auto">
          <a:xfrm>
            <a:off x="6299201" y="641781"/>
            <a:ext cx="5892800" cy="312734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8" name="Picture 6">
            <a:extLst>
              <a:ext uri="{FF2B5EF4-FFF2-40B4-BE49-F238E27FC236}">
                <a16:creationId xmlns:a16="http://schemas.microsoft.com/office/drawing/2014/main" id="{77F9F6B1-ED5D-F1C4-8D55-392ABE3630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6" t="14246" r="28909" b="37142"/>
          <a:stretch/>
        </p:blipFill>
        <p:spPr bwMode="auto">
          <a:xfrm>
            <a:off x="2348167" y="3952745"/>
            <a:ext cx="2608571" cy="137735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road in the desert with rocks in the background&#10;&#10;Description automatically generated">
            <a:extLst>
              <a:ext uri="{FF2B5EF4-FFF2-40B4-BE49-F238E27FC236}">
                <a16:creationId xmlns:a16="http://schemas.microsoft.com/office/drawing/2014/main" id="{EF0C9CCE-FF8E-5715-ECF1-9980CE223F1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9" t="22696" r="55939" b="12095"/>
          <a:stretch/>
        </p:blipFill>
        <p:spPr>
          <a:xfrm>
            <a:off x="9909565" y="2612553"/>
            <a:ext cx="2291327" cy="424726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Picture 4" descr="Sindalah about bottom">
            <a:extLst>
              <a:ext uri="{FF2B5EF4-FFF2-40B4-BE49-F238E27FC236}">
                <a16:creationId xmlns:a16="http://schemas.microsoft.com/office/drawing/2014/main" id="{431A93B4-555D-CE69-2919-E737D19BD0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4" r="19684"/>
          <a:stretch/>
        </p:blipFill>
        <p:spPr bwMode="auto">
          <a:xfrm>
            <a:off x="4963135" y="3952985"/>
            <a:ext cx="2579459" cy="226323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Full Red Sea Saudi Arabia guide: plan your best holiday 2023">
            <a:extLst>
              <a:ext uri="{FF2B5EF4-FFF2-40B4-BE49-F238E27FC236}">
                <a16:creationId xmlns:a16="http://schemas.microsoft.com/office/drawing/2014/main" id="{8D644D51-2A37-B6BA-DACC-56421FF181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0" t="-500" r="22007" b="104"/>
          <a:stretch/>
        </p:blipFill>
        <p:spPr bwMode="auto">
          <a:xfrm>
            <a:off x="7542594" y="3952985"/>
            <a:ext cx="2366970" cy="290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98C138BB-6B05-9915-9CE0-41E01F91585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953840" y="537121"/>
          <a:ext cx="1340" cy="1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530" imgH="531" progId="TCLayout.ActiveDocument.1">
                  <p:embed/>
                </p:oleObj>
              </mc:Choice>
              <mc:Fallback>
                <p:oleObj name="think-cell Slide" r:id="rId10" imgW="530" imgH="531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98C138BB-6B05-9915-9CE0-41E01F9158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3840" y="537121"/>
                        <a:ext cx="1340" cy="1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id="{8FBE738E-F408-DC1A-9066-B1CD71D6D86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52501" y="535782"/>
            <a:ext cx="133945" cy="1339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marR="0" lvl="0" indent="0" algn="ctr" defTabSz="7715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88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3D6507AF-E7EA-234F-CA84-A49BF0400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5"/>
            <a:ext cx="451556" cy="365125"/>
          </a:xfrm>
        </p:spPr>
        <p:txBody>
          <a:bodyPr/>
          <a:lstStyle/>
          <a:p>
            <a:pPr marL="0" marR="0" lvl="0" indent="0" algn="r" defTabSz="7715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886" b="0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marL="0" marR="0" lvl="0" indent="0" algn="r" defTabSz="7715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886" b="0" i="0" u="none" strike="noStrike" kern="1200" cap="none" spc="0" normalizeH="0" baseline="0" noProof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5" name="Picture 2" descr="What makes Diriyah Gate the Jewel of the Kingdom of Saudi Arabia? -  Construction Week Online">
            <a:extLst>
              <a:ext uri="{FF2B5EF4-FFF2-40B4-BE49-F238E27FC236}">
                <a16:creationId xmlns:a16="http://schemas.microsoft.com/office/drawing/2014/main" id="{E4CB299B-C8DF-FFEA-D4D1-92596EB2C4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3" r="574"/>
          <a:stretch/>
        </p:blipFill>
        <p:spPr bwMode="auto">
          <a:xfrm>
            <a:off x="2292850" y="5336831"/>
            <a:ext cx="2690301" cy="151625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ROSHN">
            <a:extLst>
              <a:ext uri="{FF2B5EF4-FFF2-40B4-BE49-F238E27FC236}">
                <a16:creationId xmlns:a16="http://schemas.microsoft.com/office/drawing/2014/main" id="{5FB5B2A2-D827-8060-CF5E-7527647AD8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3" t="17335" r="295" b="54879"/>
          <a:stretch/>
        </p:blipFill>
        <p:spPr bwMode="auto">
          <a:xfrm>
            <a:off x="4983150" y="6171169"/>
            <a:ext cx="2559443" cy="68865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D6C347A-7C82-8A1F-7789-8C2FE111863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alphaModFix amt="43000"/>
          </a:blip>
          <a:srcRect l="13172" r="3761"/>
          <a:stretch/>
        </p:blipFill>
        <p:spPr>
          <a:xfrm>
            <a:off x="-6294" y="3949698"/>
            <a:ext cx="2348064" cy="159002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Picture 2" descr="Qiddiya water theme park's $18.3mn contract goes to Kier International -  Construction Week Saudi">
            <a:extLst>
              <a:ext uri="{FF2B5EF4-FFF2-40B4-BE49-F238E27FC236}">
                <a16:creationId xmlns:a16="http://schemas.microsoft.com/office/drawing/2014/main" id="{E9210A29-773B-63F1-8979-AB5832B86B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8" r="48791" b="28757"/>
          <a:stretch/>
        </p:blipFill>
        <p:spPr bwMode="auto">
          <a:xfrm>
            <a:off x="0" y="5476457"/>
            <a:ext cx="2282351" cy="1411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A guide to restaurants and cafés in Riyadh Boulevard">
            <a:extLst>
              <a:ext uri="{FF2B5EF4-FFF2-40B4-BE49-F238E27FC236}">
                <a16:creationId xmlns:a16="http://schemas.microsoft.com/office/drawing/2014/main" id="{CDD78033-7C18-095D-8D51-8B0A56F225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5" b="23780"/>
          <a:stretch/>
        </p:blipFill>
        <p:spPr bwMode="auto">
          <a:xfrm>
            <a:off x="3813649" y="2612554"/>
            <a:ext cx="3545282" cy="133714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Al-Hilal to play home games at Boulevard Hall in Riyadh | Arab News">
            <a:extLst>
              <a:ext uri="{FF2B5EF4-FFF2-40B4-BE49-F238E27FC236}">
                <a16:creationId xmlns:a16="http://schemas.microsoft.com/office/drawing/2014/main" id="{9D144AB3-A76B-3BA5-EA87-7CD67F198C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7" t="14961" b="11696"/>
          <a:stretch/>
        </p:blipFill>
        <p:spPr bwMode="auto">
          <a:xfrm>
            <a:off x="7357434" y="2612553"/>
            <a:ext cx="2552132" cy="13516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B5740598-F7E6-E1BF-8BDF-58743AF0AE30}"/>
              </a:ext>
            </a:extLst>
          </p:cNvPr>
          <p:cNvSpPr/>
          <p:nvPr/>
        </p:nvSpPr>
        <p:spPr>
          <a:xfrm>
            <a:off x="-6295" y="2618824"/>
            <a:ext cx="12207187" cy="1145883"/>
          </a:xfrm>
          <a:prstGeom prst="rect">
            <a:avLst/>
          </a:prstGeom>
          <a:solidFill>
            <a:schemeClr val="bg2">
              <a:alpha val="81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8" name="Picture 2" descr="هيئة تطوير بوابة الدرعية.. رؤية شاملة لتكون معلماً عالمياً يرسخ القيم  التاريخية والثقافية">
            <a:extLst>
              <a:ext uri="{FF2B5EF4-FFF2-40B4-BE49-F238E27FC236}">
                <a16:creationId xmlns:a16="http://schemas.microsoft.com/office/drawing/2014/main" id="{1B195669-BF7F-171B-78D1-18B79764E0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294" y="4228516"/>
            <a:ext cx="654354" cy="654354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Royal Commission For AlUla, Home">
            <a:extLst>
              <a:ext uri="{FF2B5EF4-FFF2-40B4-BE49-F238E27FC236}">
                <a16:creationId xmlns:a16="http://schemas.microsoft.com/office/drawing/2014/main" id="{9A9B4725-EA80-DD8C-C3F4-5C7F51426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77" y="4390992"/>
            <a:ext cx="1519380" cy="295566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ROSHN Real Estate Logo PNG Vector (AI) Free Download">
            <a:extLst>
              <a:ext uri="{FF2B5EF4-FFF2-40B4-BE49-F238E27FC236}">
                <a16:creationId xmlns:a16="http://schemas.microsoft.com/office/drawing/2014/main" id="{3C80962A-F404-471D-5E7C-CE9F87415C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64"/>
          <a:stretch/>
        </p:blipFill>
        <p:spPr bwMode="auto">
          <a:xfrm>
            <a:off x="5037943" y="4338787"/>
            <a:ext cx="834625" cy="553548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0" descr="https://upload.wikimedia.org/wikipedia/en/thumb/3/38/Neom_city_logo.png/250px-Neom_city_logo.png">
            <a:extLst>
              <a:ext uri="{FF2B5EF4-FFF2-40B4-BE49-F238E27FC236}">
                <a16:creationId xmlns:a16="http://schemas.microsoft.com/office/drawing/2014/main" id="{5225A4C5-C097-47FA-B603-B0BBF3473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screen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232" y="4137788"/>
            <a:ext cx="584143" cy="733680"/>
          </a:xfrm>
          <a:prstGeom prst="rect">
            <a:avLst/>
          </a:prstGeom>
          <a:noFill/>
          <a:effectLst>
            <a:glow rad="1016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Graphic 81">
            <a:extLst>
              <a:ext uri="{FF2B5EF4-FFF2-40B4-BE49-F238E27FC236}">
                <a16:creationId xmlns:a16="http://schemas.microsoft.com/office/drawing/2014/main" id="{C4BB5924-F0BA-4B96-FC27-340350CB529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327650" y="5684845"/>
            <a:ext cx="795155" cy="385768"/>
          </a:xfrm>
          <a:prstGeom prst="rect">
            <a:avLst/>
          </a:prstGeom>
          <a:effectLst>
            <a:glow rad="63500">
              <a:schemeClr val="bg1"/>
            </a:glow>
          </a:effectLst>
        </p:spPr>
      </p:pic>
      <p:pic>
        <p:nvPicPr>
          <p:cNvPr id="83" name="Picture 34" descr="Riyadh Marathon 2023 - Sports For All">
            <a:extLst>
              <a:ext uri="{FF2B5EF4-FFF2-40B4-BE49-F238E27FC236}">
                <a16:creationId xmlns:a16="http://schemas.microsoft.com/office/drawing/2014/main" id="{0609BB1C-45B6-549C-4CD3-B83BE4B787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539" y="4207247"/>
            <a:ext cx="746312" cy="617637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Qiddiya City Logo PNG Vector (AI) Free Download">
            <a:extLst>
              <a:ext uri="{FF2B5EF4-FFF2-40B4-BE49-F238E27FC236}">
                <a16:creationId xmlns:a16="http://schemas.microsoft.com/office/drawing/2014/main" id="{B9BBA3F8-7BE1-24F6-AB4A-D9234EEA3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655" y="4195810"/>
            <a:ext cx="605026" cy="582841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68E893B6-D61A-AF0F-8596-82738F327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963" y="4198115"/>
            <a:ext cx="1490270" cy="635900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10">
            <a:extLst>
              <a:ext uri="{FF2B5EF4-FFF2-40B4-BE49-F238E27FC236}">
                <a16:creationId xmlns:a16="http://schemas.microsoft.com/office/drawing/2014/main" id="{11492E99-41D5-BCA8-4E29-1EF9E3E038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5" t="17245" r="9366" b="17897"/>
          <a:stretch/>
        </p:blipFill>
        <p:spPr bwMode="auto">
          <a:xfrm>
            <a:off x="8109483" y="4152490"/>
            <a:ext cx="869780" cy="692783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767E61FB-31E1-B410-F97A-C030AA6DB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373" y="4134937"/>
            <a:ext cx="928703" cy="832086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DCD0C6F-0348-1890-0EE7-2DBFCD4ED0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25" y="5641641"/>
            <a:ext cx="1267069" cy="383091"/>
          </a:xfrm>
          <a:prstGeom prst="rect">
            <a:avLst/>
          </a:prstGeom>
          <a:ln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AF5E0A9E-47C0-76BC-CF3C-0D86EC39B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978" y="5681836"/>
            <a:ext cx="1014498" cy="353092"/>
          </a:xfrm>
          <a:prstGeom prst="rect">
            <a:avLst/>
          </a:prstGeom>
          <a:ln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>
            <a:extLst>
              <a:ext uri="{FF2B5EF4-FFF2-40B4-BE49-F238E27FC236}">
                <a16:creationId xmlns:a16="http://schemas.microsoft.com/office/drawing/2014/main" id="{EFDC3E79-B13E-E64F-EB69-F01E409BE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11" y="5587926"/>
            <a:ext cx="771397" cy="579955"/>
          </a:xfrm>
          <a:prstGeom prst="rect">
            <a:avLst/>
          </a:prstGeom>
          <a:ln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Boulevard City - Wikipedia">
            <a:extLst>
              <a:ext uri="{FF2B5EF4-FFF2-40B4-BE49-F238E27FC236}">
                <a16:creationId xmlns:a16="http://schemas.microsoft.com/office/drawing/2014/main" id="{77B05D63-6404-2121-E111-6581BB564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61" y="5555514"/>
            <a:ext cx="488842" cy="644430"/>
          </a:xfrm>
          <a:prstGeom prst="rect">
            <a:avLst/>
          </a:prstGeom>
          <a:ln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>
            <a:extLst>
              <a:ext uri="{FF2B5EF4-FFF2-40B4-BE49-F238E27FC236}">
                <a16:creationId xmlns:a16="http://schemas.microsoft.com/office/drawing/2014/main" id="{04884AAB-4529-993B-4A6E-94A064F20C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9" t="14154" r="7417" b="20274"/>
          <a:stretch/>
        </p:blipFill>
        <p:spPr bwMode="auto">
          <a:xfrm>
            <a:off x="11091586" y="5612617"/>
            <a:ext cx="1045029" cy="491531"/>
          </a:xfrm>
          <a:prstGeom prst="rect">
            <a:avLst/>
          </a:prstGeom>
          <a:ln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AE68A5B1-F7C0-AB12-ABBB-818502721020}"/>
              </a:ext>
            </a:extLst>
          </p:cNvPr>
          <p:cNvSpPr/>
          <p:nvPr/>
        </p:nvSpPr>
        <p:spPr>
          <a:xfrm>
            <a:off x="2303355" y="2661912"/>
            <a:ext cx="1039832" cy="1031972"/>
          </a:xfrm>
          <a:prstGeom prst="ellipse">
            <a:avLst/>
          </a:prstGeom>
          <a:solidFill>
            <a:srgbClr val="F94D0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1000+</a:t>
            </a: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CF70868C-AA9D-8216-CA69-253EB8EA1549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904640" y="2792431"/>
            <a:ext cx="149960" cy="792179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FF030948-5A87-8AC4-5683-445597AB57A9}"/>
              </a:ext>
            </a:extLst>
          </p:cNvPr>
          <p:cNvSpPr/>
          <p:nvPr/>
        </p:nvSpPr>
        <p:spPr>
          <a:xfrm>
            <a:off x="9622607" y="2665354"/>
            <a:ext cx="1039832" cy="1031972"/>
          </a:xfrm>
          <a:prstGeom prst="ellipse">
            <a:avLst/>
          </a:prstGeom>
          <a:solidFill>
            <a:srgbClr val="F94D0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100+</a:t>
            </a: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D95EF5F4-0A63-44D4-758B-7A789EC011BD}"/>
              </a:ext>
            </a:extLst>
          </p:cNvPr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9" t="10158" r="13583" b="10624"/>
          <a:stretch/>
        </p:blipFill>
        <p:spPr>
          <a:xfrm>
            <a:off x="9003267" y="2793500"/>
            <a:ext cx="617169" cy="734320"/>
          </a:xfrm>
          <a:prstGeom prst="rect">
            <a:avLst/>
          </a:prstGeom>
        </p:spPr>
      </p:pic>
      <p:pic>
        <p:nvPicPr>
          <p:cNvPr id="31" name="Picture 4">
            <a:extLst>
              <a:ext uri="{FF2B5EF4-FFF2-40B4-BE49-F238E27FC236}">
                <a16:creationId xmlns:a16="http://schemas.microsoft.com/office/drawing/2014/main" id="{B5EFFF6F-1531-2861-EA48-D2AC348839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97" b="23717"/>
          <a:stretch/>
        </p:blipFill>
        <p:spPr bwMode="auto">
          <a:xfrm>
            <a:off x="1904640" y="1032438"/>
            <a:ext cx="2121447" cy="59714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هيئة تطوير منطقة المدينة المنورة">
            <a:extLst>
              <a:ext uri="{FF2B5EF4-FFF2-40B4-BE49-F238E27FC236}">
                <a16:creationId xmlns:a16="http://schemas.microsoft.com/office/drawing/2014/main" id="{7DA56C1E-CE66-8DBB-37B6-5508130D67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3" t="23815" r="7012" b="16603"/>
          <a:stretch/>
        </p:blipFill>
        <p:spPr bwMode="auto">
          <a:xfrm>
            <a:off x="8216745" y="966632"/>
            <a:ext cx="2265520" cy="54246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2F68852-2248-D36A-581E-CE03AAFFEDBB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918514" y="2954860"/>
            <a:ext cx="576494" cy="4529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1378CB7-4690-5C8A-08D0-7EAA6DA446C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959228" y="2956422"/>
            <a:ext cx="568927" cy="45791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D440575-DDAF-E8A3-5721-082AB37FA89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6853182" y="2977554"/>
            <a:ext cx="506575" cy="382624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DB304FC5-3931-DF02-C828-7BC7417453D3}"/>
              </a:ext>
            </a:extLst>
          </p:cNvPr>
          <p:cNvSpPr txBox="1"/>
          <p:nvPr/>
        </p:nvSpPr>
        <p:spPr>
          <a:xfrm>
            <a:off x="7115361" y="3181340"/>
            <a:ext cx="8295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Wi-Fi</a:t>
            </a:r>
            <a:endParaRPr lang="en-US" sz="1400" dirty="0">
              <a:solidFill>
                <a:schemeClr val="tx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pic>
        <p:nvPicPr>
          <p:cNvPr id="11272" name="Picture 8" descr="Seven ( Saudi Entertainment Ventures ) :: Behance">
            <a:extLst>
              <a:ext uri="{FF2B5EF4-FFF2-40B4-BE49-F238E27FC236}">
                <a16:creationId xmlns:a16="http://schemas.microsoft.com/office/drawing/2014/main" id="{8F7BFB50-471A-177F-3C7A-559F279B7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783" y="5579351"/>
            <a:ext cx="826385" cy="53846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>
            <a:extLst>
              <a:ext uri="{FF2B5EF4-FFF2-40B4-BE49-F238E27FC236}">
                <a16:creationId xmlns:a16="http://schemas.microsoft.com/office/drawing/2014/main" id="{F0B77E67-6054-1788-B5EE-284B69F154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7" t="31609" r="12786" b="28928"/>
          <a:stretch/>
        </p:blipFill>
        <p:spPr bwMode="auto">
          <a:xfrm>
            <a:off x="5518919" y="857863"/>
            <a:ext cx="1368526" cy="718122"/>
          </a:xfrm>
          <a:prstGeom prst="rect">
            <a:avLst/>
          </a:prstGeom>
          <a:noFill/>
          <a:effectLst>
            <a:glow rad="1016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King Salman Energy Park - Wikipedia">
            <a:extLst>
              <a:ext uri="{FF2B5EF4-FFF2-40B4-BE49-F238E27FC236}">
                <a16:creationId xmlns:a16="http://schemas.microsoft.com/office/drawing/2014/main" id="{16501A9C-BAE6-6756-E1F0-8F06AA63F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920" y="5680383"/>
            <a:ext cx="761855" cy="414577"/>
          </a:xfrm>
          <a:prstGeom prst="rect">
            <a:avLst/>
          </a:prstGeom>
          <a:ln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King Abdullah Economic City">
            <a:extLst>
              <a:ext uri="{FF2B5EF4-FFF2-40B4-BE49-F238E27FC236}">
                <a16:creationId xmlns:a16="http://schemas.microsoft.com/office/drawing/2014/main" id="{B0F7782B-4225-E014-4389-A68B5AD5C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483" y="5680383"/>
            <a:ext cx="959648" cy="331931"/>
          </a:xfrm>
          <a:prstGeom prst="rect">
            <a:avLst/>
          </a:prstGeom>
          <a:ln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607D11B5-8D06-0512-F803-D3616586EED4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5094059" y="-11068"/>
            <a:ext cx="2085831" cy="646558"/>
          </a:xfrm>
          <a:prstGeom prst="rect">
            <a:avLst/>
          </a:prstGeom>
          <a:solidFill>
            <a:srgbClr val="20323E"/>
          </a:solidFill>
        </p:spPr>
      </p:pic>
    </p:spTree>
    <p:extLst>
      <p:ext uri="{BB962C8B-B14F-4D97-AF65-F5344CB8AC3E}">
        <p14:creationId xmlns:p14="http://schemas.microsoft.com/office/powerpoint/2010/main" val="145593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16E42-465B-F32B-469C-2ED0F5CAA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8DFFCB7A-DA97-37F8-4F16-1FB91041863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6" progId="TCLayout.ActiveDocument.1">
                  <p:embed/>
                </p:oleObj>
              </mc:Choice>
              <mc:Fallback>
                <p:oleObj name="think-cell Slide" r:id="rId5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8DFFCB7A-DA97-37F8-4F16-1FB9104186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134B8C2D-19E7-B8D0-FDC0-2E4960D62D0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73BCC9-9910-AD74-EF19-5808DAE042C7}"/>
              </a:ext>
            </a:extLst>
          </p:cNvPr>
          <p:cNvSpPr txBox="1"/>
          <p:nvPr/>
        </p:nvSpPr>
        <p:spPr>
          <a:xfrm>
            <a:off x="3744278" y="221348"/>
            <a:ext cx="2546733" cy="48413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GB" sz="2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DIGITAL ENABLEMENT POWERED BY</a:t>
            </a:r>
            <a:endParaRPr lang="en-US" sz="24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EE8DFBA-FD47-385F-00E5-66A40834F177}"/>
              </a:ext>
            </a:extLst>
          </p:cNvPr>
          <p:cNvGrpSpPr/>
          <p:nvPr/>
        </p:nvGrpSpPr>
        <p:grpSpPr>
          <a:xfrm>
            <a:off x="68197" y="788422"/>
            <a:ext cx="2016760" cy="6067664"/>
            <a:chOff x="68197" y="788422"/>
            <a:chExt cx="2016760" cy="6067664"/>
          </a:xfrm>
        </p:grpSpPr>
        <p:pic>
          <p:nvPicPr>
            <p:cNvPr id="4" name="Picture 6" descr="Electromin: Diversification | Al-Dabbagh Group">
              <a:extLst>
                <a:ext uri="{FF2B5EF4-FFF2-40B4-BE49-F238E27FC236}">
                  <a16:creationId xmlns:a16="http://schemas.microsoft.com/office/drawing/2014/main" id="{E72F22E5-219B-E317-978B-994F01E8CA8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047" t="-5" r="36329" b="18360"/>
            <a:stretch/>
          </p:blipFill>
          <p:spPr bwMode="auto">
            <a:xfrm>
              <a:off x="68197" y="1285240"/>
              <a:ext cx="2016760" cy="5570846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2" descr="Visit | EV Auto Show">
              <a:extLst>
                <a:ext uri="{FF2B5EF4-FFF2-40B4-BE49-F238E27FC236}">
                  <a16:creationId xmlns:a16="http://schemas.microsoft.com/office/drawing/2014/main" id="{05076375-DF6A-47B6-CD09-C0943A7EB24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86"/>
            <a:stretch/>
          </p:blipFill>
          <p:spPr bwMode="auto">
            <a:xfrm>
              <a:off x="435944" y="2050128"/>
              <a:ext cx="1359686" cy="6462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4" descr="Logo image">
              <a:extLst>
                <a:ext uri="{FF2B5EF4-FFF2-40B4-BE49-F238E27FC236}">
                  <a16:creationId xmlns:a16="http://schemas.microsoft.com/office/drawing/2014/main" id="{8514355D-B3C7-47A5-6E57-16F786FAC2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56" y="1394422"/>
              <a:ext cx="1308951" cy="3979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9C90AAEE-8AEC-245B-2803-E573790D16F5}"/>
                </a:ext>
              </a:extLst>
            </p:cNvPr>
            <p:cNvSpPr/>
            <p:nvPr/>
          </p:nvSpPr>
          <p:spPr>
            <a:xfrm>
              <a:off x="206627" y="788422"/>
              <a:ext cx="1739900" cy="430621"/>
            </a:xfrm>
            <a:prstGeom prst="roundRect">
              <a:avLst>
                <a:gd name="adj" fmla="val 50000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23745"/>
                  </a:solidFill>
                  <a:effectLst/>
                  <a:uLnTx/>
                  <a:uFillTx/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EV Charging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23A899F-F734-32B7-EDEC-009C426A0FAF}"/>
              </a:ext>
            </a:extLst>
          </p:cNvPr>
          <p:cNvGrpSpPr/>
          <p:nvPr/>
        </p:nvGrpSpPr>
        <p:grpSpPr>
          <a:xfrm>
            <a:off x="2078740" y="788422"/>
            <a:ext cx="1998589" cy="6069578"/>
            <a:chOff x="2078740" y="788422"/>
            <a:chExt cx="1998589" cy="6069578"/>
          </a:xfrm>
        </p:grpSpPr>
        <p:pic>
          <p:nvPicPr>
            <p:cNvPr id="6146" name="Picture 2" descr="Our Story | OneWeb">
              <a:extLst>
                <a:ext uri="{FF2B5EF4-FFF2-40B4-BE49-F238E27FC236}">
                  <a16:creationId xmlns:a16="http://schemas.microsoft.com/office/drawing/2014/main" id="{3753600C-DE38-49CB-B619-169EA6A38A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63" t="-1" r="7321" b="4777"/>
            <a:stretch/>
          </p:blipFill>
          <p:spPr bwMode="auto">
            <a:xfrm>
              <a:off x="2078740" y="1287154"/>
              <a:ext cx="1998589" cy="5570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8" name="Picture 4">
              <a:extLst>
                <a:ext uri="{FF2B5EF4-FFF2-40B4-BE49-F238E27FC236}">
                  <a16:creationId xmlns:a16="http://schemas.microsoft.com/office/drawing/2014/main" id="{2D0DB910-A3E4-62E8-98C9-C79229E10D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1187" y="1415000"/>
              <a:ext cx="1881823" cy="572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414CFBA2-AB01-A21E-8EE4-D9283C447FA4}"/>
                </a:ext>
              </a:extLst>
            </p:cNvPr>
            <p:cNvSpPr/>
            <p:nvPr/>
          </p:nvSpPr>
          <p:spPr>
            <a:xfrm>
              <a:off x="2208084" y="788422"/>
              <a:ext cx="1739900" cy="430621"/>
            </a:xfrm>
            <a:prstGeom prst="roundRect">
              <a:avLst>
                <a:gd name="adj" fmla="val 50000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kern="0" dirty="0">
                  <a:solidFill>
                    <a:srgbClr val="223745"/>
                  </a:solidFill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Satellite Communication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Medium" panose="02000000000000000000" pitchFamily="2" charset="-78"/>
                <a:ea typeface="Teshrin AR+LT Medium" panose="02000000000000000000" pitchFamily="2" charset="-78"/>
                <a:cs typeface="Teshrin AR+LT Medium" panose="020000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E6DAE24-4956-0DDC-9E7E-EA1281FD936A}"/>
              </a:ext>
            </a:extLst>
          </p:cNvPr>
          <p:cNvGrpSpPr/>
          <p:nvPr/>
        </p:nvGrpSpPr>
        <p:grpSpPr>
          <a:xfrm>
            <a:off x="4079240" y="788422"/>
            <a:ext cx="2016760" cy="6069578"/>
            <a:chOff x="4079240" y="788422"/>
            <a:chExt cx="2016760" cy="6069578"/>
          </a:xfrm>
        </p:grpSpPr>
        <p:pic>
          <p:nvPicPr>
            <p:cNvPr id="7" name="Picture 6" descr="A picture containing plane, sky, outdoor, flying&#10;&#10;Description automatically generated">
              <a:extLst>
                <a:ext uri="{FF2B5EF4-FFF2-40B4-BE49-F238E27FC236}">
                  <a16:creationId xmlns:a16="http://schemas.microsoft.com/office/drawing/2014/main" id="{0333FC29-B962-4041-4B9B-EFB8D573E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36076" r="50000" b="4775"/>
            <a:stretch/>
          </p:blipFill>
          <p:spPr>
            <a:xfrm>
              <a:off x="4079240" y="1285240"/>
              <a:ext cx="2016760" cy="557276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8" name="Picture 7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C9FEC295-4A88-F387-AAF4-A434FAB1B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418310" y="2251336"/>
              <a:ext cx="1232536" cy="587508"/>
            </a:xfrm>
            <a:prstGeom prst="rect">
              <a:avLst/>
            </a:prstGeom>
          </p:spPr>
        </p:pic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A8E2E585-F6CF-3A0D-637C-6A4E3F10280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93"/>
            <a:stretch/>
          </p:blipFill>
          <p:spPr bwMode="auto">
            <a:xfrm>
              <a:off x="4670181" y="1256469"/>
              <a:ext cx="849149" cy="806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2A5594F-78C6-7F00-B9AE-E33AE3D07A9A}"/>
                </a:ext>
              </a:extLst>
            </p:cNvPr>
            <p:cNvSpPr/>
            <p:nvPr/>
          </p:nvSpPr>
          <p:spPr>
            <a:xfrm>
              <a:off x="4224806" y="788422"/>
              <a:ext cx="1739900" cy="430621"/>
            </a:xfrm>
            <a:prstGeom prst="roundRect">
              <a:avLst>
                <a:gd name="adj" fmla="val 50000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kern="0" dirty="0">
                  <a:solidFill>
                    <a:srgbClr val="223745"/>
                  </a:solidFill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Aviation Technologies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Medium" panose="02000000000000000000" pitchFamily="2" charset="-78"/>
                <a:ea typeface="Teshrin AR+LT Medium" panose="02000000000000000000" pitchFamily="2" charset="-78"/>
                <a:cs typeface="Teshrin AR+LT Medium" panose="020000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00EFDDA-405E-25DB-8708-7F36B9D3433F}"/>
              </a:ext>
            </a:extLst>
          </p:cNvPr>
          <p:cNvGrpSpPr/>
          <p:nvPr/>
        </p:nvGrpSpPr>
        <p:grpSpPr>
          <a:xfrm>
            <a:off x="6073524" y="788422"/>
            <a:ext cx="2037075" cy="6069578"/>
            <a:chOff x="6073524" y="788422"/>
            <a:chExt cx="2037075" cy="6069578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5F2ABAD-C842-842C-863F-63A6F7E65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rcRect l="50892" t="174" r="31027" b="4654"/>
            <a:stretch/>
          </p:blipFill>
          <p:spPr>
            <a:xfrm>
              <a:off x="6073524" y="1285241"/>
              <a:ext cx="2016759" cy="5572759"/>
            </a:xfrm>
            <a:prstGeom prst="rect">
              <a:avLst/>
            </a:prstGeom>
          </p:spPr>
        </p:pic>
        <p:pic>
          <p:nvPicPr>
            <p:cNvPr id="5126" name="Picture 6" descr="AWS Direct Connect By phoenixNAP">
              <a:extLst>
                <a:ext uri="{FF2B5EF4-FFF2-40B4-BE49-F238E27FC236}">
                  <a16:creationId xmlns:a16="http://schemas.microsoft.com/office/drawing/2014/main" id="{5729E4DA-32DA-C067-61C1-2413462032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874" y="1451122"/>
              <a:ext cx="859930" cy="5606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5F35C45-7877-6FC7-88ED-6D2B198AB6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88496" y="2143089"/>
              <a:ext cx="2022103" cy="312905"/>
              <a:chOff x="2060154" y="2753432"/>
              <a:chExt cx="8121282" cy="1256707"/>
            </a:xfrm>
          </p:grpSpPr>
          <p:pic>
            <p:nvPicPr>
              <p:cNvPr id="12" name="Picture 10" descr="Download Dell Technologies Logo in SVG Vector or PNG File Format - Logo ...">
                <a:extLst>
                  <a:ext uri="{FF2B5EF4-FFF2-40B4-BE49-F238E27FC236}">
                    <a16:creationId xmlns:a16="http://schemas.microsoft.com/office/drawing/2014/main" id="{A7CF8A41-776A-491E-7168-BDC1E4AE9BC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7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073" t="40366" r="10285" b="41526"/>
              <a:stretch/>
            </p:blipFill>
            <p:spPr bwMode="auto">
              <a:xfrm>
                <a:off x="4663440" y="2753432"/>
                <a:ext cx="5517996" cy="124182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30" name="Picture 10" descr="Download Dell Technologies Logo in SVG Vector or PNG File Format - Logo ...">
                <a:extLst>
                  <a:ext uri="{FF2B5EF4-FFF2-40B4-BE49-F238E27FC236}">
                    <a16:creationId xmlns:a16="http://schemas.microsoft.com/office/drawing/2014/main" id="{5072BC5A-63E0-5A8C-FF56-AF48581BB81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7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767" t="40366" r="63926" b="41526"/>
              <a:stretch/>
            </p:blipFill>
            <p:spPr bwMode="auto">
              <a:xfrm>
                <a:off x="2060154" y="2768312"/>
                <a:ext cx="2603286" cy="124182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561A822-6D13-361D-8A78-96F77DD10658}"/>
                </a:ext>
              </a:extLst>
            </p:cNvPr>
            <p:cNvSpPr/>
            <p:nvPr/>
          </p:nvSpPr>
          <p:spPr>
            <a:xfrm>
              <a:off x="6207889" y="788422"/>
              <a:ext cx="1739900" cy="430621"/>
            </a:xfrm>
            <a:prstGeom prst="roundRect">
              <a:avLst>
                <a:gd name="adj" fmla="val 50000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kern="0" dirty="0">
                  <a:solidFill>
                    <a:srgbClr val="223745"/>
                  </a:solidFill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Edge Computing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Medium" panose="02000000000000000000" pitchFamily="2" charset="-78"/>
                <a:ea typeface="Teshrin AR+LT Medium" panose="02000000000000000000" pitchFamily="2" charset="-78"/>
                <a:cs typeface="Teshrin AR+LT Medium" panose="020000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0067581-AF81-AE5D-3EA5-4497D7941512}"/>
              </a:ext>
            </a:extLst>
          </p:cNvPr>
          <p:cNvGrpSpPr/>
          <p:nvPr/>
        </p:nvGrpSpPr>
        <p:grpSpPr>
          <a:xfrm>
            <a:off x="8092555" y="788422"/>
            <a:ext cx="2016760" cy="6069578"/>
            <a:chOff x="8092555" y="788422"/>
            <a:chExt cx="2016760" cy="6069578"/>
          </a:xfrm>
        </p:grpSpPr>
        <p:pic>
          <p:nvPicPr>
            <p:cNvPr id="6" name="Picture 5" descr="Long pipes in a body of water&#10;&#10;Description automatically generated">
              <a:extLst>
                <a:ext uri="{FF2B5EF4-FFF2-40B4-BE49-F238E27FC236}">
                  <a16:creationId xmlns:a16="http://schemas.microsoft.com/office/drawing/2014/main" id="{CA33B25A-3042-C373-3780-BFAD34BFC7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alphaModFix/>
            </a:blip>
            <a:srcRect l="26807" t="22939" r="22101" b="11824"/>
            <a:stretch/>
          </p:blipFill>
          <p:spPr>
            <a:xfrm>
              <a:off x="8092555" y="1285240"/>
              <a:ext cx="2016760" cy="5572760"/>
            </a:xfrm>
            <a:prstGeom prst="rect">
              <a:avLst/>
            </a:prstGeom>
            <a:effectLst/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03467D8-98B8-A75D-5770-3DF616528131}"/>
                </a:ext>
              </a:extLst>
            </p:cNvPr>
            <p:cNvGrpSpPr/>
            <p:nvPr/>
          </p:nvGrpSpPr>
          <p:grpSpPr>
            <a:xfrm>
              <a:off x="8290037" y="1692567"/>
              <a:ext cx="1595381" cy="466638"/>
              <a:chOff x="8290037" y="1692567"/>
              <a:chExt cx="1595381" cy="466638"/>
            </a:xfrm>
          </p:grpSpPr>
          <p:pic>
            <p:nvPicPr>
              <p:cNvPr id="9" name="Picture 6" descr="Aramco Digital and Intel Aim to Forge Collaboration to Establish Saudi ...">
                <a:extLst>
                  <a:ext uri="{FF2B5EF4-FFF2-40B4-BE49-F238E27FC236}">
                    <a16:creationId xmlns:a16="http://schemas.microsoft.com/office/drawing/2014/main" id="{AB773160-6BB9-8953-8157-61AA4B5D76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561" t="14532" r="5484" b="22897"/>
              <a:stretch/>
            </p:blipFill>
            <p:spPr bwMode="auto">
              <a:xfrm>
                <a:off x="9419006" y="1692567"/>
                <a:ext cx="466412" cy="4666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8">
                <a:extLst>
                  <a:ext uri="{FF2B5EF4-FFF2-40B4-BE49-F238E27FC236}">
                    <a16:creationId xmlns:a16="http://schemas.microsoft.com/office/drawing/2014/main" id="{9816DA01-5058-BA15-201D-87D943A1B5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0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72" t="22974" r="35834" b="51606"/>
              <a:stretch/>
            </p:blipFill>
            <p:spPr bwMode="auto">
              <a:xfrm>
                <a:off x="8290037" y="1966064"/>
                <a:ext cx="1052347" cy="1931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C8B5E9B9-66E6-4EB6-2D68-BAF3477EF9FE}"/>
                </a:ext>
              </a:extLst>
            </p:cNvPr>
            <p:cNvSpPr/>
            <p:nvPr/>
          </p:nvSpPr>
          <p:spPr>
            <a:xfrm>
              <a:off x="8230985" y="788422"/>
              <a:ext cx="1739900" cy="430621"/>
            </a:xfrm>
            <a:prstGeom prst="roundRect">
              <a:avLst>
                <a:gd name="adj" fmla="val 50000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223745"/>
                  </a:solidFill>
                  <a:effectLst/>
                  <a:uLnTx/>
                  <a:uFillTx/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Industrial Networks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8E4214-AD40-4CBC-97DA-29D3A71A54A3}"/>
              </a:ext>
            </a:extLst>
          </p:cNvPr>
          <p:cNvGrpSpPr/>
          <p:nvPr/>
        </p:nvGrpSpPr>
        <p:grpSpPr>
          <a:xfrm>
            <a:off x="10107042" y="788422"/>
            <a:ext cx="2016761" cy="6069578"/>
            <a:chOff x="10107042" y="788422"/>
            <a:chExt cx="2016761" cy="6069578"/>
          </a:xfrm>
        </p:grpSpPr>
        <p:pic>
          <p:nvPicPr>
            <p:cNvPr id="33" name="Picture 32" descr="A large screen on a pole&#10;&#10;Description automatically generated with medium confidence">
              <a:extLst>
                <a:ext uri="{FF2B5EF4-FFF2-40B4-BE49-F238E27FC236}">
                  <a16:creationId xmlns:a16="http://schemas.microsoft.com/office/drawing/2014/main" id="{B1B97B08-4D4F-2231-ED2C-6299E50662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alphaModFix/>
            </a:blip>
            <a:srcRect l="37604" r="39767" b="6204"/>
            <a:stretch/>
          </p:blipFill>
          <p:spPr>
            <a:xfrm>
              <a:off x="10107042" y="1285239"/>
              <a:ext cx="2016761" cy="5572761"/>
            </a:xfrm>
            <a:prstGeom prst="rect">
              <a:avLst/>
            </a:prstGeom>
            <a:effectLst/>
          </p:spPr>
        </p:pic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FB361BCF-CFEA-A339-B7F1-6C4199ED5203}"/>
                </a:ext>
              </a:extLst>
            </p:cNvPr>
            <p:cNvSpPr/>
            <p:nvPr/>
          </p:nvSpPr>
          <p:spPr>
            <a:xfrm>
              <a:off x="10245473" y="788422"/>
              <a:ext cx="1739900" cy="430621"/>
            </a:xfrm>
            <a:prstGeom prst="roundRect">
              <a:avLst>
                <a:gd name="adj" fmla="val 50000"/>
              </a:avLst>
            </a:prstGeom>
            <a:solidFill>
              <a:srgbClr val="F3F4F3"/>
            </a:solidFill>
            <a:ln w="12700" cap="flat" cmpd="sng" algn="ctr">
              <a:solidFill>
                <a:srgbClr val="00A2B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kern="0" dirty="0">
                  <a:solidFill>
                    <a:srgbClr val="223745"/>
                  </a:solidFill>
                  <a:latin typeface="Teshrin AR+LT Medium" panose="02000000000000000000" pitchFamily="2" charset="-78"/>
                  <a:ea typeface="Teshrin AR+LT Medium" panose="02000000000000000000" pitchFamily="2" charset="-78"/>
                  <a:cs typeface="Teshrin AR+LT Medium" panose="02000000000000000000" pitchFamily="2" charset="-78"/>
                </a:rPr>
                <a:t>Smart City Infrastructure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Medium" panose="02000000000000000000" pitchFamily="2" charset="-78"/>
                <a:ea typeface="Teshrin AR+LT Medium" panose="02000000000000000000" pitchFamily="2" charset="-78"/>
                <a:cs typeface="Teshrin AR+LT Medium" panose="02000000000000000000" pitchFamily="2" charset="-78"/>
              </a:endParaRPr>
            </a:p>
          </p:txBody>
        </p:sp>
        <p:pic>
          <p:nvPicPr>
            <p:cNvPr id="35" name="Picture 34" descr="A picture containing light, night sky&#10;&#10;Description automatically generated">
              <a:extLst>
                <a:ext uri="{FF2B5EF4-FFF2-40B4-BE49-F238E27FC236}">
                  <a16:creationId xmlns:a16="http://schemas.microsoft.com/office/drawing/2014/main" id="{68F37EDA-D962-8BD6-EAE1-7DCE413D81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7506" b="39941"/>
            <a:stretch/>
          </p:blipFill>
          <p:spPr>
            <a:xfrm>
              <a:off x="10531993" y="1332110"/>
              <a:ext cx="1055396" cy="238024"/>
            </a:xfrm>
            <a:prstGeom prst="rect">
              <a:avLst/>
            </a:prstGeom>
          </p:spPr>
        </p:pic>
        <p:pic>
          <p:nvPicPr>
            <p:cNvPr id="36" name="Picture 4" descr="Reinventing cell towers: antenna and wireless concealments ...">
              <a:extLst>
                <a:ext uri="{FF2B5EF4-FFF2-40B4-BE49-F238E27FC236}">
                  <a16:creationId xmlns:a16="http://schemas.microsoft.com/office/drawing/2014/main" id="{E594D55E-B4CA-F40C-5610-4FCFA7E7B1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077" y="1723967"/>
              <a:ext cx="1179226" cy="221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9AEB5556-319B-5487-D929-D0796A0314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rcRect r="11681" b="41987"/>
            <a:stretch/>
          </p:blipFill>
          <p:spPr>
            <a:xfrm>
              <a:off x="10131043" y="2228569"/>
              <a:ext cx="1016891" cy="208966"/>
            </a:xfrm>
            <a:prstGeom prst="rect">
              <a:avLst/>
            </a:prstGeom>
          </p:spPr>
        </p:pic>
        <p:pic>
          <p:nvPicPr>
            <p:cNvPr id="10242" name="Picture 2">
              <a:extLst>
                <a:ext uri="{FF2B5EF4-FFF2-40B4-BE49-F238E27FC236}">
                  <a16:creationId xmlns:a16="http://schemas.microsoft.com/office/drawing/2014/main" id="{4E1D689E-485D-A49A-8595-752AC35D1D6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49" t="24590" r="21616" b="28052"/>
            <a:stretch/>
          </p:blipFill>
          <p:spPr bwMode="auto">
            <a:xfrm>
              <a:off x="11270304" y="1932453"/>
              <a:ext cx="789642" cy="6377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10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28B4AB84-F0C6-4B8D-7657-B0ADC26D511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700789" y="146729"/>
            <a:ext cx="1561839" cy="48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DC0A6-1910-912A-2041-174180B71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 descr="A crack in the ground&#10;&#10;Description automatically generated">
            <a:extLst>
              <a:ext uri="{FF2B5EF4-FFF2-40B4-BE49-F238E27FC236}">
                <a16:creationId xmlns:a16="http://schemas.microsoft.com/office/drawing/2014/main" id="{1E6B2F08-1AB6-22AE-37A1-4A5FB81683E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6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F8F6CF7E-2860-6E84-CF47-CF933B18BF5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95" imgH="396" progId="TCLayout.ActiveDocument.1">
                  <p:embed/>
                </p:oleObj>
              </mc:Choice>
              <mc:Fallback>
                <p:oleObj name="think-cell Slide" r:id="rId6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F8F6CF7E-2860-6E84-CF47-CF933B18BF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3978472C-59B8-2AA5-9D3B-665E9CC3729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3FAEBD3-4DB5-99B7-E3F0-8748457DD846}"/>
              </a:ext>
            </a:extLst>
          </p:cNvPr>
          <p:cNvGrpSpPr>
            <a:grpSpLocks noChangeAspect="1"/>
          </p:cNvGrpSpPr>
          <p:nvPr/>
        </p:nvGrpSpPr>
        <p:grpSpPr>
          <a:xfrm>
            <a:off x="4439040" y="431307"/>
            <a:ext cx="3333704" cy="1971994"/>
            <a:chOff x="1129579" y="417899"/>
            <a:chExt cx="9843221" cy="5822585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BCB78467-01DA-C1D5-536B-85FA21939EB3}"/>
                </a:ext>
              </a:extLst>
            </p:cNvPr>
            <p:cNvSpPr/>
            <p:nvPr/>
          </p:nvSpPr>
          <p:spPr>
            <a:xfrm>
              <a:off x="8439150" y="2490837"/>
              <a:ext cx="2533195" cy="3728986"/>
            </a:xfrm>
            <a:prstGeom prst="roundRect">
              <a:avLst>
                <a:gd name="adj" fmla="val 195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 sz="4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AB823164-1E16-95A5-DE61-E76294DBE8AB}"/>
                </a:ext>
              </a:extLst>
            </p:cNvPr>
            <p:cNvSpPr/>
            <p:nvPr/>
          </p:nvSpPr>
          <p:spPr>
            <a:xfrm>
              <a:off x="1567543" y="986972"/>
              <a:ext cx="9405257" cy="1117600"/>
            </a:xfrm>
            <a:prstGeom prst="roundRect">
              <a:avLst>
                <a:gd name="adj" fmla="val 11472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 sz="40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C04758E-BC57-CC0D-9FB4-10AB1F16D213}"/>
                </a:ext>
              </a:extLst>
            </p:cNvPr>
            <p:cNvSpPr/>
            <p:nvPr/>
          </p:nvSpPr>
          <p:spPr>
            <a:xfrm>
              <a:off x="2361745" y="1042852"/>
              <a:ext cx="1005840" cy="1005840"/>
            </a:xfrm>
            <a:prstGeom prst="ellipse">
              <a:avLst/>
            </a:prstGeom>
            <a:solidFill>
              <a:schemeClr val="tx1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400" dirty="0">
                  <a:solidFill>
                    <a:schemeClr val="bg1"/>
                  </a:solidFill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Media/ Gaming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B758AB1-8132-BA50-CBB1-360AF87020E7}"/>
                </a:ext>
              </a:extLst>
            </p:cNvPr>
            <p:cNvSpPr/>
            <p:nvPr/>
          </p:nvSpPr>
          <p:spPr>
            <a:xfrm>
              <a:off x="3747860" y="1042853"/>
              <a:ext cx="1005840" cy="1005840"/>
            </a:xfrm>
            <a:prstGeom prst="ellipse">
              <a:avLst/>
            </a:prstGeom>
            <a:solidFill>
              <a:schemeClr val="tx1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en-US" sz="400" dirty="0">
                  <a:solidFill>
                    <a:schemeClr val="bg1"/>
                  </a:solidFill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Retail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5BE8451-AC94-AD88-ED61-85BBBC2CE791}"/>
                </a:ext>
              </a:extLst>
            </p:cNvPr>
            <p:cNvSpPr/>
            <p:nvPr/>
          </p:nvSpPr>
          <p:spPr>
            <a:xfrm>
              <a:off x="5133975" y="1042852"/>
              <a:ext cx="1005840" cy="1005840"/>
            </a:xfrm>
            <a:prstGeom prst="ellipse">
              <a:avLst/>
            </a:prstGeom>
            <a:solidFill>
              <a:schemeClr val="tx1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en-US" sz="400" dirty="0">
                  <a:solidFill>
                    <a:schemeClr val="bg1"/>
                  </a:solidFill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Finance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C1A40A7C-230E-4F45-8ADF-88384AB89518}"/>
                </a:ext>
              </a:extLst>
            </p:cNvPr>
            <p:cNvSpPr/>
            <p:nvPr/>
          </p:nvSpPr>
          <p:spPr>
            <a:xfrm>
              <a:off x="6520090" y="1042852"/>
              <a:ext cx="1005840" cy="1005840"/>
            </a:xfrm>
            <a:prstGeom prst="ellipse">
              <a:avLst/>
            </a:prstGeom>
            <a:solidFill>
              <a:schemeClr val="tx1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400" dirty="0">
                  <a:solidFill>
                    <a:schemeClr val="bg1"/>
                  </a:solidFill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Tech Services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9BEBA954-0C67-E80E-3CF6-10B0C586B948}"/>
                </a:ext>
              </a:extLst>
            </p:cNvPr>
            <p:cNvSpPr/>
            <p:nvPr/>
          </p:nvSpPr>
          <p:spPr>
            <a:xfrm>
              <a:off x="7906205" y="1042852"/>
              <a:ext cx="1005840" cy="1005840"/>
            </a:xfrm>
            <a:prstGeom prst="ellipse">
              <a:avLst/>
            </a:prstGeom>
            <a:solidFill>
              <a:schemeClr val="tx1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en-US" sz="400" dirty="0">
                  <a:solidFill>
                    <a:schemeClr val="bg1"/>
                  </a:solidFill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Health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EB5EDFC1-6B32-727A-A30F-86FCA7982A83}"/>
                </a:ext>
              </a:extLst>
            </p:cNvPr>
            <p:cNvSpPr/>
            <p:nvPr/>
          </p:nvSpPr>
          <p:spPr>
            <a:xfrm>
              <a:off x="9292320" y="1042852"/>
              <a:ext cx="1005840" cy="1005840"/>
            </a:xfrm>
            <a:prstGeom prst="ellipse">
              <a:avLst/>
            </a:prstGeom>
            <a:solidFill>
              <a:schemeClr val="tx1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/>
            </a:bodyPr>
            <a:lstStyle/>
            <a:p>
              <a:pPr algn="ctr"/>
              <a:r>
                <a:rPr lang="en-US" sz="300" dirty="0">
                  <a:solidFill>
                    <a:schemeClr val="bg1"/>
                  </a:solidFill>
                  <a:latin typeface="Teshrin AR+LT" panose="02000000000000000000" pitchFamily="2" charset="-78"/>
                  <a:ea typeface="Teshrin AR+LT" panose="02000000000000000000" pitchFamily="2" charset="-78"/>
                  <a:cs typeface="Teshrin AR+LT" panose="02000000000000000000" pitchFamily="2" charset="-78"/>
                </a:rPr>
                <a:t>Agriculture</a:t>
              </a: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0757603D-9A0A-7923-57B9-F2EA0D32F410}"/>
                </a:ext>
              </a:extLst>
            </p:cNvPr>
            <p:cNvSpPr/>
            <p:nvPr/>
          </p:nvSpPr>
          <p:spPr>
            <a:xfrm>
              <a:off x="1567544" y="2490837"/>
              <a:ext cx="746576" cy="3728987"/>
            </a:xfrm>
            <a:prstGeom prst="roundRect">
              <a:avLst>
                <a:gd name="adj" fmla="val 5853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 sz="400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36C81978-080B-AE65-84CC-39561756D943}"/>
                </a:ext>
              </a:extLst>
            </p:cNvPr>
            <p:cNvSpPr/>
            <p:nvPr/>
          </p:nvSpPr>
          <p:spPr>
            <a:xfrm>
              <a:off x="1574802" y="4410075"/>
              <a:ext cx="6864348" cy="1809748"/>
            </a:xfrm>
            <a:prstGeom prst="roundRect">
              <a:avLst>
                <a:gd name="adj" fmla="val 1487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 sz="400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9D3BB363-790F-6953-86FD-9770EDFB2964}"/>
                </a:ext>
              </a:extLst>
            </p:cNvPr>
            <p:cNvSpPr/>
            <p:nvPr/>
          </p:nvSpPr>
          <p:spPr>
            <a:xfrm>
              <a:off x="2314119" y="2490837"/>
              <a:ext cx="1981655" cy="1931885"/>
            </a:xfrm>
            <a:prstGeom prst="roundRect">
              <a:avLst>
                <a:gd name="adj" fmla="val 585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 sz="400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BCA7C12-2576-A825-E901-60D56504F1AA}"/>
                </a:ext>
              </a:extLst>
            </p:cNvPr>
            <p:cNvSpPr/>
            <p:nvPr/>
          </p:nvSpPr>
          <p:spPr>
            <a:xfrm>
              <a:off x="4143147" y="3517321"/>
              <a:ext cx="4296003" cy="892754"/>
            </a:xfrm>
            <a:prstGeom prst="roundRect">
              <a:avLst>
                <a:gd name="adj" fmla="val 585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 sz="400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361CBF18-EA43-EC55-87E3-BF672F2DAA39}"/>
                </a:ext>
              </a:extLst>
            </p:cNvPr>
            <p:cNvSpPr/>
            <p:nvPr/>
          </p:nvSpPr>
          <p:spPr>
            <a:xfrm>
              <a:off x="4302576" y="2490837"/>
              <a:ext cx="6662967" cy="1026483"/>
            </a:xfrm>
            <a:prstGeom prst="roundRect">
              <a:avLst>
                <a:gd name="adj" fmla="val 585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US" sz="40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22B4F4F-4E89-4302-279B-BB84A648FDC4}"/>
                </a:ext>
              </a:extLst>
            </p:cNvPr>
            <p:cNvSpPr txBox="1"/>
            <p:nvPr/>
          </p:nvSpPr>
          <p:spPr>
            <a:xfrm>
              <a:off x="1574798" y="5750060"/>
              <a:ext cx="2776746" cy="43441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600" dirty="0"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INFRASTRUCTURE</a:t>
              </a:r>
              <a:endParaRPr lang="en-US" sz="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4C57436-A8EF-A1E5-35F1-53C83BE37FF5}"/>
                </a:ext>
              </a:extLst>
            </p:cNvPr>
            <p:cNvSpPr txBox="1"/>
            <p:nvPr/>
          </p:nvSpPr>
          <p:spPr>
            <a:xfrm>
              <a:off x="2307318" y="3988303"/>
              <a:ext cx="1981651" cy="43441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700" dirty="0"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SERVICES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390DDE7-89C5-D916-F2DA-C8AD73BBAB10}"/>
                </a:ext>
              </a:extLst>
            </p:cNvPr>
            <p:cNvSpPr txBox="1"/>
            <p:nvPr/>
          </p:nvSpPr>
          <p:spPr>
            <a:xfrm>
              <a:off x="4351548" y="3147991"/>
              <a:ext cx="2099148" cy="2882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600" dirty="0"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PLATFORMS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AF9AA45-471F-807B-4151-6951ED969945}"/>
                </a:ext>
              </a:extLst>
            </p:cNvPr>
            <p:cNvSpPr txBox="1"/>
            <p:nvPr/>
          </p:nvSpPr>
          <p:spPr>
            <a:xfrm rot="16200000">
              <a:off x="298452" y="4927945"/>
              <a:ext cx="2255746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400" dirty="0"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SCALE PLAYS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B52FC3B-58EA-DF92-9F1E-4E0BBE442E58}"/>
                </a:ext>
              </a:extLst>
            </p:cNvPr>
            <p:cNvSpPr txBox="1"/>
            <p:nvPr/>
          </p:nvSpPr>
          <p:spPr>
            <a:xfrm rot="16200000">
              <a:off x="186372" y="1361106"/>
              <a:ext cx="2255746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400" dirty="0"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INTIMACY PLAYS</a:t>
              </a:r>
            </a:p>
          </p:txBody>
        </p:sp>
      </p:grpSp>
      <p:sp>
        <p:nvSpPr>
          <p:cNvPr id="59" name="Text Placeholder 1">
            <a:extLst>
              <a:ext uri="{FF2B5EF4-FFF2-40B4-BE49-F238E27FC236}">
                <a16:creationId xmlns:a16="http://schemas.microsoft.com/office/drawing/2014/main" id="{9530F42D-0C36-BD79-FDBF-C1FC5A5D8FD9}"/>
              </a:ext>
            </a:extLst>
          </p:cNvPr>
          <p:cNvSpPr txBox="1">
            <a:spLocks/>
          </p:cNvSpPr>
          <p:nvPr/>
        </p:nvSpPr>
        <p:spPr>
          <a:xfrm>
            <a:off x="1082780" y="6680655"/>
            <a:ext cx="3993738" cy="241154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Bain &amp; Company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69C717-14CF-7011-766A-3D2246FBAF5C}"/>
              </a:ext>
            </a:extLst>
          </p:cNvPr>
          <p:cNvSpPr txBox="1"/>
          <p:nvPr/>
        </p:nvSpPr>
        <p:spPr>
          <a:xfrm>
            <a:off x="3079649" y="16908"/>
            <a:ext cx="6052486" cy="739861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pPr algn="ctr"/>
            <a:r>
              <a:rPr lang="en-GB" sz="4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DELAYERING TOWARDS GROWTH</a:t>
            </a:r>
            <a:endParaRPr lang="en-US" sz="44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33189B7A-214E-26D2-33D7-F386279DB752}"/>
              </a:ext>
            </a:extLst>
          </p:cNvPr>
          <p:cNvSpPr/>
          <p:nvPr/>
        </p:nvSpPr>
        <p:spPr>
          <a:xfrm>
            <a:off x="0" y="2539150"/>
            <a:ext cx="12192000" cy="4077695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alpha val="89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US" sz="2400" dirty="0">
              <a:solidFill>
                <a:schemeClr val="accent2"/>
              </a:solidFill>
              <a:latin typeface="Teshrin AR+LT ExtraLight" panose="02000000000000000000" pitchFamily="2" charset="-78"/>
              <a:ea typeface="Teshrin AR+LT ExtraLight" panose="02000000000000000000" pitchFamily="2" charset="-78"/>
              <a:cs typeface="Teshrin AR+LT ExtraLight" panose="02000000000000000000" pitchFamily="2" charset="-78"/>
            </a:endParaRPr>
          </a:p>
        </p:txBody>
      </p:sp>
      <p:cxnSp>
        <p:nvCxnSpPr>
          <p:cNvPr id="15363" name="Connector: Elbow 15362">
            <a:extLst>
              <a:ext uri="{FF2B5EF4-FFF2-40B4-BE49-F238E27FC236}">
                <a16:creationId xmlns:a16="http://schemas.microsoft.com/office/drawing/2014/main" id="{9D9CD846-A395-6824-0BFC-B2A60E2D4097}"/>
              </a:ext>
            </a:extLst>
          </p:cNvPr>
          <p:cNvCxnSpPr>
            <a:cxnSpLocks/>
          </p:cNvCxnSpPr>
          <p:nvPr/>
        </p:nvCxnSpPr>
        <p:spPr>
          <a:xfrm flipV="1">
            <a:off x="0" y="4558162"/>
            <a:ext cx="4387271" cy="372761"/>
          </a:xfrm>
          <a:prstGeom prst="bentConnector3">
            <a:avLst>
              <a:gd name="adj1" fmla="val 50000"/>
            </a:avLst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68" name="Connector: Elbow 15367">
            <a:extLst>
              <a:ext uri="{FF2B5EF4-FFF2-40B4-BE49-F238E27FC236}">
                <a16:creationId xmlns:a16="http://schemas.microsoft.com/office/drawing/2014/main" id="{7D81939B-840C-F4C1-7B30-92DAB0187E7D}"/>
              </a:ext>
            </a:extLst>
          </p:cNvPr>
          <p:cNvCxnSpPr>
            <a:cxnSpLocks/>
          </p:cNvCxnSpPr>
          <p:nvPr/>
        </p:nvCxnSpPr>
        <p:spPr>
          <a:xfrm flipV="1">
            <a:off x="2251397" y="4117075"/>
            <a:ext cx="4974438" cy="441611"/>
          </a:xfrm>
          <a:prstGeom prst="bentConnector3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69" name="Connector: Elbow 15368">
            <a:extLst>
              <a:ext uri="{FF2B5EF4-FFF2-40B4-BE49-F238E27FC236}">
                <a16:creationId xmlns:a16="http://schemas.microsoft.com/office/drawing/2014/main" id="{96E94B95-FEFE-29B7-6128-7B914AF95D8C}"/>
              </a:ext>
            </a:extLst>
          </p:cNvPr>
          <p:cNvCxnSpPr>
            <a:cxnSpLocks/>
          </p:cNvCxnSpPr>
          <p:nvPr/>
        </p:nvCxnSpPr>
        <p:spPr>
          <a:xfrm flipV="1">
            <a:off x="4790665" y="3672175"/>
            <a:ext cx="4974438" cy="441611"/>
          </a:xfrm>
          <a:prstGeom prst="bentConnector3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70" name="Connector: Elbow 15369">
            <a:extLst>
              <a:ext uri="{FF2B5EF4-FFF2-40B4-BE49-F238E27FC236}">
                <a16:creationId xmlns:a16="http://schemas.microsoft.com/office/drawing/2014/main" id="{8C9BAE51-B635-CFD2-E0CF-C94AA25E775F}"/>
              </a:ext>
            </a:extLst>
          </p:cNvPr>
          <p:cNvCxnSpPr>
            <a:cxnSpLocks/>
          </p:cNvCxnSpPr>
          <p:nvPr/>
        </p:nvCxnSpPr>
        <p:spPr>
          <a:xfrm flipV="1">
            <a:off x="7550260" y="3246244"/>
            <a:ext cx="4641740" cy="431268"/>
          </a:xfrm>
          <a:prstGeom prst="bentConnector3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7" name="TextBox 15376">
            <a:extLst>
              <a:ext uri="{FF2B5EF4-FFF2-40B4-BE49-F238E27FC236}">
                <a16:creationId xmlns:a16="http://schemas.microsoft.com/office/drawing/2014/main" id="{24BEE70E-498A-F6FC-6C3E-9EE6EEBA42A0}"/>
              </a:ext>
            </a:extLst>
          </p:cNvPr>
          <p:cNvSpPr txBox="1"/>
          <p:nvPr/>
        </p:nvSpPr>
        <p:spPr>
          <a:xfrm>
            <a:off x="270810" y="4191506"/>
            <a:ext cx="15998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accent2"/>
                </a:solidFill>
                <a:latin typeface="Teshrin AR+LT ExtraLight" panose="02000000000000000000" pitchFamily="2" charset="-78"/>
                <a:ea typeface="Teshrin AR+LT ExtraLight" panose="02000000000000000000" pitchFamily="2" charset="-78"/>
                <a:cs typeface="Teshrin AR+LT ExtraLight" panose="02000000000000000000" pitchFamily="2" charset="-78"/>
              </a:rPr>
              <a:t>STAGE 0</a:t>
            </a:r>
          </a:p>
        </p:txBody>
      </p:sp>
      <p:sp>
        <p:nvSpPr>
          <p:cNvPr id="15378" name="TextBox 15377">
            <a:extLst>
              <a:ext uri="{FF2B5EF4-FFF2-40B4-BE49-F238E27FC236}">
                <a16:creationId xmlns:a16="http://schemas.microsoft.com/office/drawing/2014/main" id="{0A07EEB6-BD7F-DD2E-D8A2-3C035167EC55}"/>
              </a:ext>
            </a:extLst>
          </p:cNvPr>
          <p:cNvSpPr txBox="1"/>
          <p:nvPr/>
        </p:nvSpPr>
        <p:spPr>
          <a:xfrm>
            <a:off x="-109894" y="4502597"/>
            <a:ext cx="23612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2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No need for change</a:t>
            </a:r>
          </a:p>
        </p:txBody>
      </p:sp>
      <p:sp>
        <p:nvSpPr>
          <p:cNvPr id="15380" name="TextBox 15379">
            <a:extLst>
              <a:ext uri="{FF2B5EF4-FFF2-40B4-BE49-F238E27FC236}">
                <a16:creationId xmlns:a16="http://schemas.microsoft.com/office/drawing/2014/main" id="{38FCF4D3-0307-54F0-D3FF-ABC12C314C99}"/>
              </a:ext>
            </a:extLst>
          </p:cNvPr>
          <p:cNvSpPr txBox="1"/>
          <p:nvPr/>
        </p:nvSpPr>
        <p:spPr>
          <a:xfrm>
            <a:off x="2695575" y="3856599"/>
            <a:ext cx="15998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accent2"/>
                </a:solidFill>
                <a:latin typeface="Teshrin AR+LT ExtraLight" panose="02000000000000000000" pitchFamily="2" charset="-78"/>
                <a:ea typeface="Teshrin AR+LT ExtraLight" panose="02000000000000000000" pitchFamily="2" charset="-78"/>
                <a:cs typeface="Teshrin AR+LT ExtraLight" panose="02000000000000000000" pitchFamily="2" charset="-78"/>
              </a:rPr>
              <a:t>STAGE 1</a:t>
            </a:r>
          </a:p>
        </p:txBody>
      </p:sp>
      <p:sp>
        <p:nvSpPr>
          <p:cNvPr id="15381" name="TextBox 15380">
            <a:extLst>
              <a:ext uri="{FF2B5EF4-FFF2-40B4-BE49-F238E27FC236}">
                <a16:creationId xmlns:a16="http://schemas.microsoft.com/office/drawing/2014/main" id="{CC38E740-3420-6C95-15E8-45D180A61036}"/>
              </a:ext>
            </a:extLst>
          </p:cNvPr>
          <p:cNvSpPr txBox="1"/>
          <p:nvPr/>
        </p:nvSpPr>
        <p:spPr>
          <a:xfrm>
            <a:off x="2314871" y="4167690"/>
            <a:ext cx="23612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2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Debating</a:t>
            </a:r>
          </a:p>
        </p:txBody>
      </p:sp>
      <p:sp>
        <p:nvSpPr>
          <p:cNvPr id="15382" name="TextBox 15381">
            <a:extLst>
              <a:ext uri="{FF2B5EF4-FFF2-40B4-BE49-F238E27FC236}">
                <a16:creationId xmlns:a16="http://schemas.microsoft.com/office/drawing/2014/main" id="{BAE08332-FE28-9E0E-EAE6-55899713FE63}"/>
              </a:ext>
            </a:extLst>
          </p:cNvPr>
          <p:cNvSpPr txBox="1"/>
          <p:nvPr/>
        </p:nvSpPr>
        <p:spPr>
          <a:xfrm>
            <a:off x="5234053" y="3411699"/>
            <a:ext cx="15998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accent2"/>
                </a:solidFill>
                <a:latin typeface="Teshrin AR+LT ExtraLight" panose="02000000000000000000" pitchFamily="2" charset="-78"/>
                <a:ea typeface="Teshrin AR+LT ExtraLight" panose="02000000000000000000" pitchFamily="2" charset="-78"/>
                <a:cs typeface="Teshrin AR+LT ExtraLight" panose="02000000000000000000" pitchFamily="2" charset="-78"/>
              </a:rPr>
              <a:t>STAGE 2</a:t>
            </a:r>
          </a:p>
        </p:txBody>
      </p:sp>
      <p:sp>
        <p:nvSpPr>
          <p:cNvPr id="15383" name="TextBox 15382">
            <a:extLst>
              <a:ext uri="{FF2B5EF4-FFF2-40B4-BE49-F238E27FC236}">
                <a16:creationId xmlns:a16="http://schemas.microsoft.com/office/drawing/2014/main" id="{381A9580-A1DF-3F6D-05D6-F9AB1D102549}"/>
              </a:ext>
            </a:extLst>
          </p:cNvPr>
          <p:cNvSpPr txBox="1"/>
          <p:nvPr/>
        </p:nvSpPr>
        <p:spPr>
          <a:xfrm>
            <a:off x="4853349" y="3722790"/>
            <a:ext cx="23612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2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Experimenting</a:t>
            </a:r>
          </a:p>
        </p:txBody>
      </p:sp>
      <p:sp>
        <p:nvSpPr>
          <p:cNvPr id="15384" name="TextBox 15383">
            <a:extLst>
              <a:ext uri="{FF2B5EF4-FFF2-40B4-BE49-F238E27FC236}">
                <a16:creationId xmlns:a16="http://schemas.microsoft.com/office/drawing/2014/main" id="{F8D6B357-8D5C-81E6-79AF-A4CDA5FE7AE7}"/>
              </a:ext>
            </a:extLst>
          </p:cNvPr>
          <p:cNvSpPr txBox="1"/>
          <p:nvPr/>
        </p:nvSpPr>
        <p:spPr>
          <a:xfrm>
            <a:off x="7930964" y="2981238"/>
            <a:ext cx="15998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accent2"/>
                </a:solidFill>
                <a:latin typeface="Teshrin AR+LT ExtraLight" panose="02000000000000000000" pitchFamily="2" charset="-78"/>
                <a:ea typeface="Teshrin AR+LT ExtraLight" panose="02000000000000000000" pitchFamily="2" charset="-78"/>
                <a:cs typeface="Teshrin AR+LT ExtraLight" panose="02000000000000000000" pitchFamily="2" charset="-78"/>
              </a:rPr>
              <a:t>STAGE 3</a:t>
            </a:r>
          </a:p>
        </p:txBody>
      </p:sp>
      <p:sp>
        <p:nvSpPr>
          <p:cNvPr id="15385" name="TextBox 15384">
            <a:extLst>
              <a:ext uri="{FF2B5EF4-FFF2-40B4-BE49-F238E27FC236}">
                <a16:creationId xmlns:a16="http://schemas.microsoft.com/office/drawing/2014/main" id="{966D4C38-4A8F-6F79-FF68-6A8AE4D65B49}"/>
              </a:ext>
            </a:extLst>
          </p:cNvPr>
          <p:cNvSpPr txBox="1"/>
          <p:nvPr/>
        </p:nvSpPr>
        <p:spPr>
          <a:xfrm>
            <a:off x="7550260" y="3292329"/>
            <a:ext cx="23612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2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Transforming</a:t>
            </a:r>
          </a:p>
        </p:txBody>
      </p:sp>
      <p:sp>
        <p:nvSpPr>
          <p:cNvPr id="15386" name="TextBox 15385">
            <a:extLst>
              <a:ext uri="{FF2B5EF4-FFF2-40B4-BE49-F238E27FC236}">
                <a16:creationId xmlns:a16="http://schemas.microsoft.com/office/drawing/2014/main" id="{FB6A9E7B-F6D8-1C18-27A2-DF8BE7C9C1BD}"/>
              </a:ext>
            </a:extLst>
          </p:cNvPr>
          <p:cNvSpPr txBox="1"/>
          <p:nvPr/>
        </p:nvSpPr>
        <p:spPr>
          <a:xfrm>
            <a:off x="10312708" y="2539151"/>
            <a:ext cx="15998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accent2"/>
                </a:solidFill>
                <a:latin typeface="Teshrin AR+LT ExtraLight" panose="02000000000000000000" pitchFamily="2" charset="-78"/>
                <a:ea typeface="Teshrin AR+LT ExtraLight" panose="02000000000000000000" pitchFamily="2" charset="-78"/>
                <a:cs typeface="Teshrin AR+LT ExtraLight" panose="02000000000000000000" pitchFamily="2" charset="-78"/>
              </a:rPr>
              <a:t>STAGE 4</a:t>
            </a:r>
          </a:p>
        </p:txBody>
      </p:sp>
      <p:sp>
        <p:nvSpPr>
          <p:cNvPr id="15387" name="TextBox 15386">
            <a:extLst>
              <a:ext uri="{FF2B5EF4-FFF2-40B4-BE49-F238E27FC236}">
                <a16:creationId xmlns:a16="http://schemas.microsoft.com/office/drawing/2014/main" id="{F8D8E711-E40E-BBF8-B295-7B21BD7C3803}"/>
              </a:ext>
            </a:extLst>
          </p:cNvPr>
          <p:cNvSpPr txBox="1"/>
          <p:nvPr/>
        </p:nvSpPr>
        <p:spPr>
          <a:xfrm>
            <a:off x="9932004" y="2850242"/>
            <a:ext cx="23612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bg2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Executing</a:t>
            </a:r>
          </a:p>
        </p:txBody>
      </p:sp>
      <p:sp>
        <p:nvSpPr>
          <p:cNvPr id="15391" name="TextBox 15390">
            <a:extLst>
              <a:ext uri="{FF2B5EF4-FFF2-40B4-BE49-F238E27FC236}">
                <a16:creationId xmlns:a16="http://schemas.microsoft.com/office/drawing/2014/main" id="{84961FF5-3553-CBD4-C0B0-C07722A76F99}"/>
              </a:ext>
            </a:extLst>
          </p:cNvPr>
          <p:cNvSpPr txBox="1"/>
          <p:nvPr/>
        </p:nvSpPr>
        <p:spPr>
          <a:xfrm>
            <a:off x="-812" y="5156034"/>
            <a:ext cx="2143125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Don’t currently see a compelling reason to change: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Teshrin AR+LT ExtraLight" panose="02000000000000000000" pitchFamily="2" charset="-78"/>
                <a:ea typeface="Teshrin AR+LT ExtraLight" panose="02000000000000000000" pitchFamily="2" charset="-78"/>
                <a:cs typeface="Teshrin AR+LT ExtraLight" panose="02000000000000000000" pitchFamily="2" charset="-78"/>
              </a:rPr>
              <a:t>Competitors not yet moving in my geographic region(s)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Teshrin AR+LT ExtraLight" panose="02000000000000000000" pitchFamily="2" charset="-78"/>
                <a:ea typeface="Teshrin AR+LT ExtraLight" panose="02000000000000000000" pitchFamily="2" charset="-78"/>
                <a:cs typeface="Teshrin AR+LT ExtraLight" panose="02000000000000000000" pitchFamily="2" charset="-78"/>
              </a:rPr>
              <a:t>Other priorities have precedence</a:t>
            </a:r>
          </a:p>
        </p:txBody>
      </p:sp>
      <p:sp>
        <p:nvSpPr>
          <p:cNvPr id="15392" name="TextBox 15391">
            <a:extLst>
              <a:ext uri="{FF2B5EF4-FFF2-40B4-BE49-F238E27FC236}">
                <a16:creationId xmlns:a16="http://schemas.microsoft.com/office/drawing/2014/main" id="{0FD0C9A7-7281-C949-DDF4-4A4E86DF0682}"/>
              </a:ext>
            </a:extLst>
          </p:cNvPr>
          <p:cNvSpPr txBox="1"/>
          <p:nvPr/>
        </p:nvSpPr>
        <p:spPr>
          <a:xfrm>
            <a:off x="2533037" y="4784143"/>
            <a:ext cx="214312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Recognize the need for change, currently debating strategy and plan with at least one of the following: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Teshrin AR+LT ExtraLight" panose="02000000000000000000" pitchFamily="2" charset="-78"/>
                <a:ea typeface="Teshrin AR+LT ExtraLight" panose="02000000000000000000" pitchFamily="2" charset="-78"/>
                <a:cs typeface="Teshrin AR+LT ExtraLight" panose="02000000000000000000" pitchFamily="2" charset="-78"/>
              </a:rPr>
              <a:t>Strategy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Teshrin AR+LT ExtraLight" panose="02000000000000000000" pitchFamily="2" charset="-78"/>
                <a:ea typeface="Teshrin AR+LT ExtraLight" panose="02000000000000000000" pitchFamily="2" charset="-78"/>
                <a:cs typeface="Teshrin AR+LT ExtraLight" panose="02000000000000000000" pitchFamily="2" charset="-78"/>
              </a:rPr>
              <a:t>Executive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Teshrin AR+LT ExtraLight" panose="02000000000000000000" pitchFamily="2" charset="-78"/>
                <a:ea typeface="Teshrin AR+LT ExtraLight" panose="02000000000000000000" pitchFamily="2" charset="-78"/>
                <a:cs typeface="Teshrin AR+LT ExtraLight" panose="02000000000000000000" pitchFamily="2" charset="-78"/>
              </a:rPr>
              <a:t>Board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/>
                </a:solidFill>
                <a:latin typeface="Teshrin AR+LT ExtraLight" panose="02000000000000000000" pitchFamily="2" charset="-78"/>
                <a:ea typeface="Teshrin AR+LT ExtraLight" panose="02000000000000000000" pitchFamily="2" charset="-78"/>
                <a:cs typeface="Teshrin AR+LT ExtraLight" panose="02000000000000000000" pitchFamily="2" charset="-78"/>
              </a:rPr>
              <a:t>Key investors</a:t>
            </a:r>
          </a:p>
        </p:txBody>
      </p:sp>
      <p:sp>
        <p:nvSpPr>
          <p:cNvPr id="15394" name="TextBox 15393">
            <a:extLst>
              <a:ext uri="{FF2B5EF4-FFF2-40B4-BE49-F238E27FC236}">
                <a16:creationId xmlns:a16="http://schemas.microsoft.com/office/drawing/2014/main" id="{94D939EE-74AC-3D85-D031-07B0DFDBA514}"/>
              </a:ext>
            </a:extLst>
          </p:cNvPr>
          <p:cNvSpPr txBox="1"/>
          <p:nvPr/>
        </p:nvSpPr>
        <p:spPr>
          <a:xfrm>
            <a:off x="5034329" y="4440594"/>
            <a:ext cx="21431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Engage in change, have made some significant moves or experiments and invested in building new capabilities</a:t>
            </a:r>
          </a:p>
        </p:txBody>
      </p:sp>
      <p:sp>
        <p:nvSpPr>
          <p:cNvPr id="15395" name="TextBox 15394">
            <a:extLst>
              <a:ext uri="{FF2B5EF4-FFF2-40B4-BE49-F238E27FC236}">
                <a16:creationId xmlns:a16="http://schemas.microsoft.com/office/drawing/2014/main" id="{796E543C-DFE4-03E0-0A54-1E7D4FB7F9A1}"/>
              </a:ext>
            </a:extLst>
          </p:cNvPr>
          <p:cNvSpPr txBox="1"/>
          <p:nvPr/>
        </p:nvSpPr>
        <p:spPr>
          <a:xfrm>
            <a:off x="7670013" y="3915260"/>
            <a:ext cx="21431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Have a fully formed vision of our point of arrival and a concrete transformation roadmap we’re actively pursuing</a:t>
            </a:r>
          </a:p>
        </p:txBody>
      </p:sp>
      <p:sp>
        <p:nvSpPr>
          <p:cNvPr id="15396" name="TextBox 15395">
            <a:extLst>
              <a:ext uri="{FF2B5EF4-FFF2-40B4-BE49-F238E27FC236}">
                <a16:creationId xmlns:a16="http://schemas.microsoft.com/office/drawing/2014/main" id="{82ED5960-5D91-BB0D-04F6-A9FD78EAAA13}"/>
              </a:ext>
            </a:extLst>
          </p:cNvPr>
          <p:cNvSpPr txBox="1"/>
          <p:nvPr/>
        </p:nvSpPr>
        <p:spPr>
          <a:xfrm>
            <a:off x="10114805" y="3562334"/>
            <a:ext cx="21431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Have the necessary structure, balance sheet, operating model, capabilities, talent, and investor base to execute our full potential strategy</a:t>
            </a:r>
          </a:p>
        </p:txBody>
      </p:sp>
    </p:spTree>
    <p:extLst>
      <p:ext uri="{BB962C8B-B14F-4D97-AF65-F5344CB8AC3E}">
        <p14:creationId xmlns:p14="http://schemas.microsoft.com/office/powerpoint/2010/main" val="127590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1DD30C-EADC-4841-B32D-09E0635C0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72724" y="3108960"/>
            <a:ext cx="4311467" cy="640079"/>
          </a:xfrm>
        </p:spPr>
        <p:txBody>
          <a:bodyPr>
            <a:normAutofit fontScale="92500" lnSpcReduction="10000"/>
          </a:bodyPr>
          <a:lstStyle/>
          <a:p>
            <a:r>
              <a:rPr lang="en-US" sz="4400">
                <a:solidFill>
                  <a:schemeClr val="bg1"/>
                </a:solidFill>
              </a:rPr>
              <a:t>THANK YOU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0164C5F4-F001-4CF4-9D59-227C021C7792}"/>
              </a:ext>
            </a:extLst>
          </p:cNvPr>
          <p:cNvSpPr txBox="1">
            <a:spLocks/>
          </p:cNvSpPr>
          <p:nvPr/>
        </p:nvSpPr>
        <p:spPr>
          <a:xfrm>
            <a:off x="217524" y="6428465"/>
            <a:ext cx="3102265" cy="359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 spc="60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tawal.com.sa</a:t>
            </a:r>
          </a:p>
        </p:txBody>
      </p:sp>
    </p:spTree>
    <p:extLst>
      <p:ext uri="{BB962C8B-B14F-4D97-AF65-F5344CB8AC3E}">
        <p14:creationId xmlns:p14="http://schemas.microsoft.com/office/powerpoint/2010/main" val="2793390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6BD65-C4D5-CA54-E7DC-97B727466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AF714A4A-314A-5489-F3A5-AE2EB563FA13}"/>
              </a:ext>
            </a:extLst>
          </p:cNvPr>
          <p:cNvSpPr/>
          <p:nvPr/>
        </p:nvSpPr>
        <p:spPr>
          <a:xfrm>
            <a:off x="2630503" y="1029028"/>
            <a:ext cx="6930995" cy="3922875"/>
          </a:xfrm>
          <a:prstGeom prst="ellipse">
            <a:avLst/>
          </a:prstGeom>
          <a:blipFill dpi="0" rotWithShape="1">
            <a:blip r:embed="rId5">
              <a:alphaModFix amt="55000"/>
            </a:blip>
            <a:srcRect/>
            <a:stretch>
              <a:fillRect/>
            </a:stretch>
          </a:blipFill>
          <a:ln w="476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265146D-937C-00D5-2C70-5EB7E0ECC0A1}"/>
              </a:ext>
            </a:extLst>
          </p:cNvPr>
          <p:cNvSpPr/>
          <p:nvPr/>
        </p:nvSpPr>
        <p:spPr>
          <a:xfrm>
            <a:off x="4952521" y="3939262"/>
            <a:ext cx="2322448" cy="228206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F6F5097-D513-8BD7-92F4-858C58AB9B5B}"/>
              </a:ext>
            </a:extLst>
          </p:cNvPr>
          <p:cNvGrpSpPr/>
          <p:nvPr/>
        </p:nvGrpSpPr>
        <p:grpSpPr>
          <a:xfrm>
            <a:off x="1345088" y="2209362"/>
            <a:ext cx="1586529" cy="1570834"/>
            <a:chOff x="5345562" y="3988037"/>
            <a:chExt cx="1360514" cy="1375554"/>
          </a:xfrm>
        </p:grpSpPr>
        <p:pic>
          <p:nvPicPr>
            <p:cNvPr id="39" name="Picture 38" descr="How Digitalization Can Boost Natural Disaster Resiliency In Municipal Water  And Sewerage Treatment">
              <a:extLst>
                <a:ext uri="{FF2B5EF4-FFF2-40B4-BE49-F238E27FC236}">
                  <a16:creationId xmlns:a16="http://schemas.microsoft.com/office/drawing/2014/main" id="{5262CAE3-B441-4535-6A2E-96E354839B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3" t="305" r="28440" b="305"/>
            <a:stretch>
              <a:fillRect/>
            </a:stretch>
          </p:blipFill>
          <p:spPr bwMode="auto">
            <a:xfrm>
              <a:off x="5345562" y="3988037"/>
              <a:ext cx="1360514" cy="1368000"/>
            </a:xfrm>
            <a:custGeom>
              <a:avLst/>
              <a:gdLst>
                <a:gd name="connsiteX0" fmla="*/ 1176889 w 2353778"/>
                <a:gd name="connsiteY0" fmla="*/ 0 h 2366720"/>
                <a:gd name="connsiteX1" fmla="*/ 2353778 w 2353778"/>
                <a:gd name="connsiteY1" fmla="*/ 1183360 h 2366720"/>
                <a:gd name="connsiteX2" fmla="*/ 1176889 w 2353778"/>
                <a:gd name="connsiteY2" fmla="*/ 2366720 h 2366720"/>
                <a:gd name="connsiteX3" fmla="*/ 0 w 2353778"/>
                <a:gd name="connsiteY3" fmla="*/ 1183360 h 2366720"/>
                <a:gd name="connsiteX4" fmla="*/ 1176889 w 2353778"/>
                <a:gd name="connsiteY4" fmla="*/ 0 h 236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3778" h="2366720">
                  <a:moveTo>
                    <a:pt x="1176889" y="0"/>
                  </a:moveTo>
                  <a:cubicBezTo>
                    <a:pt x="1826867" y="0"/>
                    <a:pt x="2353778" y="529808"/>
                    <a:pt x="2353778" y="1183360"/>
                  </a:cubicBezTo>
                  <a:cubicBezTo>
                    <a:pt x="2353778" y="1836912"/>
                    <a:pt x="1826867" y="2366720"/>
                    <a:pt x="1176889" y="2366720"/>
                  </a:cubicBezTo>
                  <a:cubicBezTo>
                    <a:pt x="526911" y="2366720"/>
                    <a:pt x="0" y="1836912"/>
                    <a:pt x="0" y="1183360"/>
                  </a:cubicBezTo>
                  <a:cubicBezTo>
                    <a:pt x="0" y="529808"/>
                    <a:pt x="526911" y="0"/>
                    <a:pt x="1176889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6A164EDA-3813-210A-E5B6-731CE81806E0}"/>
                </a:ext>
              </a:extLst>
            </p:cNvPr>
            <p:cNvGrpSpPr/>
            <p:nvPr/>
          </p:nvGrpSpPr>
          <p:grpSpPr>
            <a:xfrm>
              <a:off x="5372703" y="4892873"/>
              <a:ext cx="1292744" cy="470718"/>
              <a:chOff x="5231713" y="2989722"/>
              <a:chExt cx="1811424" cy="650165"/>
            </a:xfrm>
          </p:grpSpPr>
          <p:sp>
            <p:nvSpPr>
              <p:cNvPr id="41" name="Freeform 38">
                <a:extLst>
                  <a:ext uri="{FF2B5EF4-FFF2-40B4-BE49-F238E27FC236}">
                    <a16:creationId xmlns:a16="http://schemas.microsoft.com/office/drawing/2014/main" id="{F146399D-EA45-7679-645B-F20C7C22A508}"/>
                  </a:ext>
                </a:extLst>
              </p:cNvPr>
              <p:cNvSpPr/>
              <p:nvPr/>
            </p:nvSpPr>
            <p:spPr>
              <a:xfrm>
                <a:off x="5231713" y="2989722"/>
                <a:ext cx="1811424" cy="650165"/>
              </a:xfrm>
              <a:custGeom>
                <a:avLst/>
                <a:gdLst>
                  <a:gd name="connsiteX0" fmla="*/ 0 w 1873474"/>
                  <a:gd name="connsiteY0" fmla="*/ 0 h 716988"/>
                  <a:gd name="connsiteX1" fmla="*/ 1873474 w 1873474"/>
                  <a:gd name="connsiteY1" fmla="*/ 0 h 716988"/>
                  <a:gd name="connsiteX2" fmla="*/ 1835924 w 1873474"/>
                  <a:gd name="connsiteY2" fmla="*/ 120967 h 716988"/>
                  <a:gd name="connsiteX3" fmla="*/ 936737 w 1873474"/>
                  <a:gd name="connsiteY3" fmla="*/ 716988 h 716988"/>
                  <a:gd name="connsiteX4" fmla="*/ 37551 w 1873474"/>
                  <a:gd name="connsiteY4" fmla="*/ 120967 h 716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474" h="716988">
                    <a:moveTo>
                      <a:pt x="0" y="0"/>
                    </a:moveTo>
                    <a:lnTo>
                      <a:pt x="1873474" y="0"/>
                    </a:lnTo>
                    <a:lnTo>
                      <a:pt x="1835924" y="120967"/>
                    </a:lnTo>
                    <a:cubicBezTo>
                      <a:pt x="1687778" y="471223"/>
                      <a:pt x="1340958" y="716988"/>
                      <a:pt x="936737" y="716988"/>
                    </a:cubicBezTo>
                    <a:cubicBezTo>
                      <a:pt x="532517" y="716988"/>
                      <a:pt x="185697" y="471223"/>
                      <a:pt x="37551" y="120967"/>
                    </a:cubicBezTo>
                    <a:close/>
                  </a:path>
                </a:pathLst>
              </a:custGeom>
              <a:solidFill>
                <a:schemeClr val="bg1">
                  <a:alpha val="65000"/>
                </a:schemeClr>
              </a:solidFill>
              <a:ln w="19050">
                <a:noFill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e-DE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86419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endParaRPr>
              </a:p>
            </p:txBody>
          </p:sp>
          <p:sp>
            <p:nvSpPr>
              <p:cNvPr id="42" name="Rechteck 22">
                <a:extLst>
                  <a:ext uri="{FF2B5EF4-FFF2-40B4-BE49-F238E27FC236}">
                    <a16:creationId xmlns:a16="http://schemas.microsoft.com/office/drawing/2014/main" id="{36A004B0-D38B-45DC-82C6-466E1DF655E5}"/>
                  </a:ext>
                </a:extLst>
              </p:cNvPr>
              <p:cNvSpPr/>
              <p:nvPr/>
            </p:nvSpPr>
            <p:spPr>
              <a:xfrm>
                <a:off x="5438024" y="3039468"/>
                <a:ext cx="1417700" cy="420819"/>
              </a:xfrm>
              <a:prstGeom prst="rect">
                <a:avLst/>
              </a:prstGeom>
              <a:noFill/>
              <a:ln w="19050">
                <a:noFill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e-DE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89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eshrin AR+LT Bold" panose="02000000000000000000" pitchFamily="2" charset="-78"/>
                    <a:ea typeface="Teshrin AR+LT Bold" panose="02000000000000000000" pitchFamily="2" charset="-78"/>
                    <a:cs typeface="Teshrin AR+LT Bold" panose="02000000000000000000" pitchFamily="2" charset="-78"/>
                  </a:rPr>
                  <a:t>Water</a:t>
                </a:r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D66D492-7418-2F47-F737-EF3C7D795D55}"/>
              </a:ext>
            </a:extLst>
          </p:cNvPr>
          <p:cNvGrpSpPr/>
          <p:nvPr/>
        </p:nvGrpSpPr>
        <p:grpSpPr>
          <a:xfrm>
            <a:off x="2755199" y="913348"/>
            <a:ext cx="1436386" cy="1401550"/>
            <a:chOff x="1885721" y="1615612"/>
            <a:chExt cx="1370964" cy="1368000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0D2D18D3-C1D3-BB52-EC55-7625CB61DA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31" r="9969" b="177"/>
            <a:stretch>
              <a:fillRect/>
            </a:stretch>
          </p:blipFill>
          <p:spPr>
            <a:xfrm>
              <a:off x="1885721" y="1615612"/>
              <a:ext cx="1370964" cy="1368000"/>
            </a:xfrm>
            <a:custGeom>
              <a:avLst/>
              <a:gdLst>
                <a:gd name="connsiteX0" fmla="*/ 1665136 w 3381536"/>
                <a:gd name="connsiteY0" fmla="*/ 0 h 3374208"/>
                <a:gd name="connsiteX1" fmla="*/ 1716400 w 3381536"/>
                <a:gd name="connsiteY1" fmla="*/ 0 h 3374208"/>
                <a:gd name="connsiteX2" fmla="*/ 1863639 w 3381536"/>
                <a:gd name="connsiteY2" fmla="*/ 7422 h 3374208"/>
                <a:gd name="connsiteX3" fmla="*/ 3381536 w 3381536"/>
                <a:gd name="connsiteY3" fmla="*/ 1686458 h 3374208"/>
                <a:gd name="connsiteX4" fmla="*/ 1690768 w 3381536"/>
                <a:gd name="connsiteY4" fmla="*/ 3374208 h 3374208"/>
                <a:gd name="connsiteX5" fmla="*/ 0 w 3381536"/>
                <a:gd name="connsiteY5" fmla="*/ 1686458 h 3374208"/>
                <a:gd name="connsiteX6" fmla="*/ 1517897 w 3381536"/>
                <a:gd name="connsiteY6" fmla="*/ 7422 h 337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1536" h="3374208">
                  <a:moveTo>
                    <a:pt x="1665136" y="0"/>
                  </a:moveTo>
                  <a:lnTo>
                    <a:pt x="1716400" y="0"/>
                  </a:lnTo>
                  <a:lnTo>
                    <a:pt x="1863639" y="7422"/>
                  </a:lnTo>
                  <a:cubicBezTo>
                    <a:pt x="2716219" y="93851"/>
                    <a:pt x="3381536" y="812597"/>
                    <a:pt x="3381536" y="1686458"/>
                  </a:cubicBezTo>
                  <a:cubicBezTo>
                    <a:pt x="3381536" y="2618577"/>
                    <a:pt x="2624553" y="3374208"/>
                    <a:pt x="1690768" y="3374208"/>
                  </a:cubicBezTo>
                  <a:cubicBezTo>
                    <a:pt x="756983" y="3374208"/>
                    <a:pt x="0" y="2618577"/>
                    <a:pt x="0" y="1686458"/>
                  </a:cubicBezTo>
                  <a:cubicBezTo>
                    <a:pt x="0" y="812597"/>
                    <a:pt x="665317" y="93851"/>
                    <a:pt x="1517897" y="7422"/>
                  </a:cubicBezTo>
                  <a:close/>
                </a:path>
              </a:pathLst>
            </a:custGeom>
          </p:spPr>
        </p:pic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624B909-08C0-2E04-427B-5CF648B88FCE}"/>
                </a:ext>
              </a:extLst>
            </p:cNvPr>
            <p:cNvGrpSpPr/>
            <p:nvPr/>
          </p:nvGrpSpPr>
          <p:grpSpPr>
            <a:xfrm>
              <a:off x="1918882" y="2507586"/>
              <a:ext cx="1294084" cy="470718"/>
              <a:chOff x="5226997" y="2942578"/>
              <a:chExt cx="1787414" cy="650165"/>
            </a:xfrm>
          </p:grpSpPr>
          <p:sp>
            <p:nvSpPr>
              <p:cNvPr id="51" name="Freeform 31">
                <a:extLst>
                  <a:ext uri="{FF2B5EF4-FFF2-40B4-BE49-F238E27FC236}">
                    <a16:creationId xmlns:a16="http://schemas.microsoft.com/office/drawing/2014/main" id="{7DD3275C-F41B-E48A-BE0B-29E2131D1693}"/>
                  </a:ext>
                </a:extLst>
              </p:cNvPr>
              <p:cNvSpPr/>
              <p:nvPr/>
            </p:nvSpPr>
            <p:spPr>
              <a:xfrm>
                <a:off x="5226997" y="2942578"/>
                <a:ext cx="1787414" cy="650165"/>
              </a:xfrm>
              <a:custGeom>
                <a:avLst/>
                <a:gdLst>
                  <a:gd name="connsiteX0" fmla="*/ 0 w 1873474"/>
                  <a:gd name="connsiteY0" fmla="*/ 0 h 716988"/>
                  <a:gd name="connsiteX1" fmla="*/ 1873474 w 1873474"/>
                  <a:gd name="connsiteY1" fmla="*/ 0 h 716988"/>
                  <a:gd name="connsiteX2" fmla="*/ 1835924 w 1873474"/>
                  <a:gd name="connsiteY2" fmla="*/ 120967 h 716988"/>
                  <a:gd name="connsiteX3" fmla="*/ 936737 w 1873474"/>
                  <a:gd name="connsiteY3" fmla="*/ 716988 h 716988"/>
                  <a:gd name="connsiteX4" fmla="*/ 37551 w 1873474"/>
                  <a:gd name="connsiteY4" fmla="*/ 120967 h 716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474" h="716988">
                    <a:moveTo>
                      <a:pt x="0" y="0"/>
                    </a:moveTo>
                    <a:lnTo>
                      <a:pt x="1873474" y="0"/>
                    </a:lnTo>
                    <a:lnTo>
                      <a:pt x="1835924" y="120967"/>
                    </a:lnTo>
                    <a:cubicBezTo>
                      <a:pt x="1687778" y="471223"/>
                      <a:pt x="1340958" y="716988"/>
                      <a:pt x="936737" y="716988"/>
                    </a:cubicBezTo>
                    <a:cubicBezTo>
                      <a:pt x="532517" y="716988"/>
                      <a:pt x="185697" y="471223"/>
                      <a:pt x="37551" y="120967"/>
                    </a:cubicBezTo>
                    <a:close/>
                  </a:path>
                </a:pathLst>
              </a:custGeom>
              <a:solidFill>
                <a:schemeClr val="bg1">
                  <a:alpha val="65000"/>
                </a:schemeClr>
              </a:solidFill>
              <a:ln w="19050">
                <a:noFill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e-DE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86419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endParaRPr>
              </a:p>
            </p:txBody>
          </p:sp>
          <p:sp>
            <p:nvSpPr>
              <p:cNvPr id="52" name="Rechteck 22">
                <a:extLst>
                  <a:ext uri="{FF2B5EF4-FFF2-40B4-BE49-F238E27FC236}">
                    <a16:creationId xmlns:a16="http://schemas.microsoft.com/office/drawing/2014/main" id="{36A004B0-D38B-45DC-82C6-466E1DF655E5}"/>
                  </a:ext>
                </a:extLst>
              </p:cNvPr>
              <p:cNvSpPr/>
              <p:nvPr/>
            </p:nvSpPr>
            <p:spPr>
              <a:xfrm>
                <a:off x="5419143" y="3039468"/>
                <a:ext cx="1417700" cy="420819"/>
              </a:xfrm>
              <a:prstGeom prst="rect">
                <a:avLst/>
              </a:prstGeom>
              <a:noFill/>
              <a:ln w="19050">
                <a:noFill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e-DE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89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eshrin AR+LT Bold" panose="02000000000000000000" pitchFamily="2" charset="-78"/>
                    <a:ea typeface="Teshrin AR+LT Bold" panose="02000000000000000000" pitchFamily="2" charset="-78"/>
                    <a:cs typeface="Teshrin AR+LT Bold" panose="02000000000000000000" pitchFamily="2" charset="-78"/>
                  </a:rPr>
                  <a:t>Transport</a:t>
                </a: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49D40A-6C3B-7555-87DE-F0BF84D34707}"/>
              </a:ext>
            </a:extLst>
          </p:cNvPr>
          <p:cNvGrpSpPr/>
          <p:nvPr/>
        </p:nvGrpSpPr>
        <p:grpSpPr>
          <a:xfrm>
            <a:off x="2755199" y="3397963"/>
            <a:ext cx="1960284" cy="1931402"/>
            <a:chOff x="1891206" y="3988037"/>
            <a:chExt cx="1404000" cy="1366674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A28050CE-42E8-6461-3CC0-236E997E7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69" r="3653"/>
            <a:stretch>
              <a:fillRect/>
            </a:stretch>
          </p:blipFill>
          <p:spPr>
            <a:xfrm>
              <a:off x="1891206" y="3988037"/>
              <a:ext cx="1404000" cy="1365648"/>
            </a:xfrm>
            <a:custGeom>
              <a:avLst/>
              <a:gdLst>
                <a:gd name="connsiteX0" fmla="*/ 2039869 w 4079738"/>
                <a:gd name="connsiteY0" fmla="*/ 0 h 3968245"/>
                <a:gd name="connsiteX1" fmla="*/ 4079738 w 4079738"/>
                <a:gd name="connsiteY1" fmla="*/ 1984123 h 3968245"/>
                <a:gd name="connsiteX2" fmla="*/ 2248434 w 4079738"/>
                <a:gd name="connsiteY2" fmla="*/ 3958002 h 3968245"/>
                <a:gd name="connsiteX3" fmla="*/ 2039890 w 4079738"/>
                <a:gd name="connsiteY3" fmla="*/ 3968245 h 3968245"/>
                <a:gd name="connsiteX4" fmla="*/ 2039849 w 4079738"/>
                <a:gd name="connsiteY4" fmla="*/ 3968245 h 3968245"/>
                <a:gd name="connsiteX5" fmla="*/ 1831304 w 4079738"/>
                <a:gd name="connsiteY5" fmla="*/ 3958002 h 3968245"/>
                <a:gd name="connsiteX6" fmla="*/ 0 w 4079738"/>
                <a:gd name="connsiteY6" fmla="*/ 1984123 h 3968245"/>
                <a:gd name="connsiteX7" fmla="*/ 2039869 w 4079738"/>
                <a:gd name="connsiteY7" fmla="*/ 0 h 396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79738" h="3968245">
                  <a:moveTo>
                    <a:pt x="2039869" y="0"/>
                  </a:moveTo>
                  <a:cubicBezTo>
                    <a:pt x="3166458" y="0"/>
                    <a:pt x="4079738" y="888322"/>
                    <a:pt x="4079738" y="1984123"/>
                  </a:cubicBezTo>
                  <a:cubicBezTo>
                    <a:pt x="4079738" y="3011437"/>
                    <a:pt x="3277051" y="3856396"/>
                    <a:pt x="2248434" y="3958002"/>
                  </a:cubicBezTo>
                  <a:lnTo>
                    <a:pt x="2039890" y="3968245"/>
                  </a:lnTo>
                  <a:lnTo>
                    <a:pt x="2039849" y="3968245"/>
                  </a:lnTo>
                  <a:lnTo>
                    <a:pt x="1831304" y="3958002"/>
                  </a:lnTo>
                  <a:cubicBezTo>
                    <a:pt x="802688" y="3856396"/>
                    <a:pt x="0" y="3011437"/>
                    <a:pt x="0" y="1984123"/>
                  </a:cubicBezTo>
                  <a:cubicBezTo>
                    <a:pt x="0" y="888322"/>
                    <a:pt x="913280" y="0"/>
                    <a:pt x="2039869" y="0"/>
                  </a:cubicBezTo>
                  <a:close/>
                </a:path>
              </a:pathLst>
            </a:custGeom>
          </p:spPr>
        </p:pic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3985E2A-1368-77C7-AC8C-5A040DF29661}"/>
                </a:ext>
              </a:extLst>
            </p:cNvPr>
            <p:cNvGrpSpPr/>
            <p:nvPr/>
          </p:nvGrpSpPr>
          <p:grpSpPr>
            <a:xfrm>
              <a:off x="1911560" y="4883993"/>
              <a:ext cx="1363291" cy="470718"/>
              <a:chOff x="5201800" y="2976823"/>
              <a:chExt cx="1883003" cy="650165"/>
            </a:xfrm>
          </p:grpSpPr>
          <p:sp>
            <p:nvSpPr>
              <p:cNvPr id="45" name="Freeform 35">
                <a:extLst>
                  <a:ext uri="{FF2B5EF4-FFF2-40B4-BE49-F238E27FC236}">
                    <a16:creationId xmlns:a16="http://schemas.microsoft.com/office/drawing/2014/main" id="{ED9DAC25-24E2-A680-E2BD-713D26085CC3}"/>
                  </a:ext>
                </a:extLst>
              </p:cNvPr>
              <p:cNvSpPr/>
              <p:nvPr/>
            </p:nvSpPr>
            <p:spPr>
              <a:xfrm>
                <a:off x="5201800" y="2976823"/>
                <a:ext cx="1883003" cy="650165"/>
              </a:xfrm>
              <a:custGeom>
                <a:avLst/>
                <a:gdLst>
                  <a:gd name="connsiteX0" fmla="*/ 0 w 1873474"/>
                  <a:gd name="connsiteY0" fmla="*/ 0 h 716988"/>
                  <a:gd name="connsiteX1" fmla="*/ 1873474 w 1873474"/>
                  <a:gd name="connsiteY1" fmla="*/ 0 h 716988"/>
                  <a:gd name="connsiteX2" fmla="*/ 1835924 w 1873474"/>
                  <a:gd name="connsiteY2" fmla="*/ 120967 h 716988"/>
                  <a:gd name="connsiteX3" fmla="*/ 936737 w 1873474"/>
                  <a:gd name="connsiteY3" fmla="*/ 716988 h 716988"/>
                  <a:gd name="connsiteX4" fmla="*/ 37551 w 1873474"/>
                  <a:gd name="connsiteY4" fmla="*/ 120967 h 716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474" h="716988">
                    <a:moveTo>
                      <a:pt x="0" y="0"/>
                    </a:moveTo>
                    <a:lnTo>
                      <a:pt x="1873474" y="0"/>
                    </a:lnTo>
                    <a:lnTo>
                      <a:pt x="1835924" y="120967"/>
                    </a:lnTo>
                    <a:cubicBezTo>
                      <a:pt x="1687778" y="471223"/>
                      <a:pt x="1340958" y="716988"/>
                      <a:pt x="936737" y="716988"/>
                    </a:cubicBezTo>
                    <a:cubicBezTo>
                      <a:pt x="532517" y="716988"/>
                      <a:pt x="185697" y="471223"/>
                      <a:pt x="37551" y="120967"/>
                    </a:cubicBezTo>
                    <a:close/>
                  </a:path>
                </a:pathLst>
              </a:custGeom>
              <a:solidFill>
                <a:schemeClr val="bg1">
                  <a:alpha val="65000"/>
                </a:schemeClr>
              </a:solidFill>
              <a:ln w="19050">
                <a:noFill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e-DE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86419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endParaRPr>
              </a:p>
            </p:txBody>
          </p:sp>
          <p:sp>
            <p:nvSpPr>
              <p:cNvPr id="46" name="Rechteck 22">
                <a:extLst>
                  <a:ext uri="{FF2B5EF4-FFF2-40B4-BE49-F238E27FC236}">
                    <a16:creationId xmlns:a16="http://schemas.microsoft.com/office/drawing/2014/main" id="{36A004B0-D38B-45DC-82C6-466E1DF655E5}"/>
                  </a:ext>
                </a:extLst>
              </p:cNvPr>
              <p:cNvSpPr/>
              <p:nvPr/>
            </p:nvSpPr>
            <p:spPr>
              <a:xfrm>
                <a:off x="5434451" y="3039468"/>
                <a:ext cx="1417700" cy="420819"/>
              </a:xfrm>
              <a:prstGeom prst="rect">
                <a:avLst/>
              </a:prstGeom>
              <a:noFill/>
              <a:ln w="19050">
                <a:noFill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e-DE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89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eshrin AR+LT Bold" panose="02000000000000000000" pitchFamily="2" charset="-78"/>
                    <a:ea typeface="Teshrin AR+LT Bold" panose="02000000000000000000" pitchFamily="2" charset="-78"/>
                    <a:cs typeface="Teshrin AR+LT Bold" panose="02000000000000000000" pitchFamily="2" charset="-78"/>
                  </a:rPr>
                  <a:t>Power</a:t>
                </a: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4DCA269-7DE4-3710-6187-A682D853DE30}"/>
              </a:ext>
            </a:extLst>
          </p:cNvPr>
          <p:cNvGrpSpPr/>
          <p:nvPr/>
        </p:nvGrpSpPr>
        <p:grpSpPr>
          <a:xfrm>
            <a:off x="7537558" y="3397963"/>
            <a:ext cx="2031604" cy="1990979"/>
            <a:chOff x="8757894" y="4335921"/>
            <a:chExt cx="1378611" cy="1369138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1BFC5455-D44E-9852-2535-A27F5CCD8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06" t="441" r="6855"/>
            <a:stretch>
              <a:fillRect/>
            </a:stretch>
          </p:blipFill>
          <p:spPr>
            <a:xfrm>
              <a:off x="8757894" y="4335921"/>
              <a:ext cx="1378611" cy="1368000"/>
            </a:xfrm>
            <a:custGeom>
              <a:avLst/>
              <a:gdLst>
                <a:gd name="connsiteX0" fmla="*/ 1595825 w 3191650"/>
                <a:gd name="connsiteY0" fmla="*/ 0 h 3304836"/>
                <a:gd name="connsiteX1" fmla="*/ 3191650 w 3191650"/>
                <a:gd name="connsiteY1" fmla="*/ 1652418 h 3304836"/>
                <a:gd name="connsiteX2" fmla="*/ 1595825 w 3191650"/>
                <a:gd name="connsiteY2" fmla="*/ 3304836 h 3304836"/>
                <a:gd name="connsiteX3" fmla="*/ 0 w 3191650"/>
                <a:gd name="connsiteY3" fmla="*/ 1652418 h 3304836"/>
                <a:gd name="connsiteX4" fmla="*/ 1595825 w 3191650"/>
                <a:gd name="connsiteY4" fmla="*/ 0 h 330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1650" h="3304836">
                  <a:moveTo>
                    <a:pt x="1595825" y="0"/>
                  </a:moveTo>
                  <a:cubicBezTo>
                    <a:pt x="2477175" y="0"/>
                    <a:pt x="3191650" y="739813"/>
                    <a:pt x="3191650" y="1652418"/>
                  </a:cubicBezTo>
                  <a:cubicBezTo>
                    <a:pt x="3191650" y="2565023"/>
                    <a:pt x="2477175" y="3304836"/>
                    <a:pt x="1595825" y="3304836"/>
                  </a:cubicBezTo>
                  <a:cubicBezTo>
                    <a:pt x="714475" y="3304836"/>
                    <a:pt x="0" y="2565023"/>
                    <a:pt x="0" y="1652418"/>
                  </a:cubicBezTo>
                  <a:cubicBezTo>
                    <a:pt x="0" y="739813"/>
                    <a:pt x="714475" y="0"/>
                    <a:pt x="1595825" y="0"/>
                  </a:cubicBezTo>
                  <a:close/>
                </a:path>
              </a:pathLst>
            </a:custGeom>
          </p:spPr>
        </p:pic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193225C-7656-72A2-E5A2-C55B65A41ADA}"/>
                </a:ext>
              </a:extLst>
            </p:cNvPr>
            <p:cNvGrpSpPr/>
            <p:nvPr/>
          </p:nvGrpSpPr>
          <p:grpSpPr>
            <a:xfrm>
              <a:off x="8796228" y="5234341"/>
              <a:ext cx="1301943" cy="470718"/>
              <a:chOff x="5233110" y="2976823"/>
              <a:chExt cx="1824314" cy="650165"/>
            </a:xfrm>
          </p:grpSpPr>
          <p:sp>
            <p:nvSpPr>
              <p:cNvPr id="37" name="Freeform 42">
                <a:extLst>
                  <a:ext uri="{FF2B5EF4-FFF2-40B4-BE49-F238E27FC236}">
                    <a16:creationId xmlns:a16="http://schemas.microsoft.com/office/drawing/2014/main" id="{45C8F919-40DC-61AF-66A8-79DD993F2A8C}"/>
                  </a:ext>
                </a:extLst>
              </p:cNvPr>
              <p:cNvSpPr/>
              <p:nvPr/>
            </p:nvSpPr>
            <p:spPr>
              <a:xfrm>
                <a:off x="5233110" y="2976823"/>
                <a:ext cx="1824314" cy="650165"/>
              </a:xfrm>
              <a:custGeom>
                <a:avLst/>
                <a:gdLst>
                  <a:gd name="connsiteX0" fmla="*/ 0 w 1873474"/>
                  <a:gd name="connsiteY0" fmla="*/ 0 h 716988"/>
                  <a:gd name="connsiteX1" fmla="*/ 1873474 w 1873474"/>
                  <a:gd name="connsiteY1" fmla="*/ 0 h 716988"/>
                  <a:gd name="connsiteX2" fmla="*/ 1835924 w 1873474"/>
                  <a:gd name="connsiteY2" fmla="*/ 120967 h 716988"/>
                  <a:gd name="connsiteX3" fmla="*/ 936737 w 1873474"/>
                  <a:gd name="connsiteY3" fmla="*/ 716988 h 716988"/>
                  <a:gd name="connsiteX4" fmla="*/ 37551 w 1873474"/>
                  <a:gd name="connsiteY4" fmla="*/ 120967 h 716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3474" h="716988">
                    <a:moveTo>
                      <a:pt x="0" y="0"/>
                    </a:moveTo>
                    <a:lnTo>
                      <a:pt x="1873474" y="0"/>
                    </a:lnTo>
                    <a:lnTo>
                      <a:pt x="1835924" y="120967"/>
                    </a:lnTo>
                    <a:cubicBezTo>
                      <a:pt x="1687778" y="471223"/>
                      <a:pt x="1340958" y="716988"/>
                      <a:pt x="936737" y="716988"/>
                    </a:cubicBezTo>
                    <a:cubicBezTo>
                      <a:pt x="532517" y="716988"/>
                      <a:pt x="185697" y="471223"/>
                      <a:pt x="37551" y="120967"/>
                    </a:cubicBezTo>
                    <a:close/>
                  </a:path>
                </a:pathLst>
              </a:custGeom>
              <a:solidFill>
                <a:schemeClr val="bg1">
                  <a:alpha val="65000"/>
                </a:schemeClr>
              </a:solidFill>
              <a:ln w="19050">
                <a:noFill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e-DE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86419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endParaRPr>
              </a:p>
            </p:txBody>
          </p:sp>
          <p:sp>
            <p:nvSpPr>
              <p:cNvPr id="38" name="Rechteck 22">
                <a:extLst>
                  <a:ext uri="{FF2B5EF4-FFF2-40B4-BE49-F238E27FC236}">
                    <a16:creationId xmlns:a16="http://schemas.microsoft.com/office/drawing/2014/main" id="{36A004B0-D38B-45DC-82C6-466E1DF655E5}"/>
                  </a:ext>
                </a:extLst>
              </p:cNvPr>
              <p:cNvSpPr/>
              <p:nvPr/>
            </p:nvSpPr>
            <p:spPr>
              <a:xfrm>
                <a:off x="5436417" y="3039468"/>
                <a:ext cx="1417700" cy="420819"/>
              </a:xfrm>
              <a:prstGeom prst="rect">
                <a:avLst/>
              </a:prstGeom>
              <a:noFill/>
              <a:ln w="19050">
                <a:noFill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e-DE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89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eshrin AR+LT Bold" panose="02000000000000000000" pitchFamily="2" charset="-78"/>
                    <a:ea typeface="Teshrin AR+LT Bold" panose="02000000000000000000" pitchFamily="2" charset="-78"/>
                    <a:cs typeface="Teshrin AR+LT Bold" panose="02000000000000000000" pitchFamily="2" charset="-78"/>
                  </a:rPr>
                  <a:t>Finance</a:t>
                </a: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CBDE06F-AE88-FE7F-BBFC-17EE401BD920}"/>
              </a:ext>
            </a:extLst>
          </p:cNvPr>
          <p:cNvGrpSpPr/>
          <p:nvPr/>
        </p:nvGrpSpPr>
        <p:grpSpPr>
          <a:xfrm>
            <a:off x="5006685" y="5439100"/>
            <a:ext cx="2256390" cy="779741"/>
            <a:chOff x="5208852" y="3181340"/>
            <a:chExt cx="1893143" cy="650165"/>
          </a:xfrm>
        </p:grpSpPr>
        <p:sp>
          <p:nvSpPr>
            <p:cNvPr id="33" name="Freeform 46">
              <a:extLst>
                <a:ext uri="{FF2B5EF4-FFF2-40B4-BE49-F238E27FC236}">
                  <a16:creationId xmlns:a16="http://schemas.microsoft.com/office/drawing/2014/main" id="{266A2A35-4E26-396F-EA69-EC1502ED03D1}"/>
                </a:ext>
              </a:extLst>
            </p:cNvPr>
            <p:cNvSpPr/>
            <p:nvPr/>
          </p:nvSpPr>
          <p:spPr>
            <a:xfrm>
              <a:off x="5208852" y="3181340"/>
              <a:ext cx="1893143" cy="650165"/>
            </a:xfrm>
            <a:custGeom>
              <a:avLst/>
              <a:gdLst>
                <a:gd name="connsiteX0" fmla="*/ 0 w 1873474"/>
                <a:gd name="connsiteY0" fmla="*/ 0 h 716988"/>
                <a:gd name="connsiteX1" fmla="*/ 1873474 w 1873474"/>
                <a:gd name="connsiteY1" fmla="*/ 0 h 716988"/>
                <a:gd name="connsiteX2" fmla="*/ 1835924 w 1873474"/>
                <a:gd name="connsiteY2" fmla="*/ 120967 h 716988"/>
                <a:gd name="connsiteX3" fmla="*/ 936737 w 1873474"/>
                <a:gd name="connsiteY3" fmla="*/ 716988 h 716988"/>
                <a:gd name="connsiteX4" fmla="*/ 37551 w 1873474"/>
                <a:gd name="connsiteY4" fmla="*/ 120967 h 71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3474" h="716988">
                  <a:moveTo>
                    <a:pt x="0" y="0"/>
                  </a:moveTo>
                  <a:lnTo>
                    <a:pt x="1873474" y="0"/>
                  </a:lnTo>
                  <a:lnTo>
                    <a:pt x="1835924" y="120967"/>
                  </a:lnTo>
                  <a:cubicBezTo>
                    <a:pt x="1687778" y="471223"/>
                    <a:pt x="1340958" y="716988"/>
                    <a:pt x="936737" y="716988"/>
                  </a:cubicBezTo>
                  <a:cubicBezTo>
                    <a:pt x="532517" y="716988"/>
                    <a:pt x="185697" y="471223"/>
                    <a:pt x="37551" y="120967"/>
                  </a:cubicBezTo>
                  <a:close/>
                </a:path>
              </a:pathLst>
            </a:custGeom>
            <a:solidFill>
              <a:schemeClr val="bg1">
                <a:alpha val="65000"/>
              </a:schemeClr>
            </a:solidFill>
            <a:ln w="19050">
              <a:noFill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8641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endParaRPr>
            </a:p>
          </p:txBody>
        </p:sp>
        <p:sp>
          <p:nvSpPr>
            <p:cNvPr id="34" name="Rechteck 22">
              <a:extLst>
                <a:ext uri="{FF2B5EF4-FFF2-40B4-BE49-F238E27FC236}">
                  <a16:creationId xmlns:a16="http://schemas.microsoft.com/office/drawing/2014/main" id="{36A004B0-D38B-45DC-82C6-466E1DF655E5}"/>
                </a:ext>
              </a:extLst>
            </p:cNvPr>
            <p:cNvSpPr/>
            <p:nvPr/>
          </p:nvSpPr>
          <p:spPr>
            <a:xfrm>
              <a:off x="5439561" y="3276608"/>
              <a:ext cx="1417700" cy="420819"/>
            </a:xfrm>
            <a:prstGeom prst="rect">
              <a:avLst/>
            </a:prstGeom>
            <a:noFill/>
            <a:ln w="19050">
              <a:noFill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8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Healthcare</a:t>
              </a:r>
            </a:p>
          </p:txBody>
        </p:sp>
      </p:grpSp>
      <p:sp>
        <p:nvSpPr>
          <p:cNvPr id="61" name="Rechteck 22">
            <a:extLst>
              <a:ext uri="{FF2B5EF4-FFF2-40B4-BE49-F238E27FC236}">
                <a16:creationId xmlns:a16="http://schemas.microsoft.com/office/drawing/2014/main" id="{3D30D780-DB26-BBD9-FC18-EAECCD61CBCA}"/>
              </a:ext>
            </a:extLst>
          </p:cNvPr>
          <p:cNvSpPr/>
          <p:nvPr/>
        </p:nvSpPr>
        <p:spPr>
          <a:xfrm>
            <a:off x="8600290" y="1994113"/>
            <a:ext cx="800652" cy="237660"/>
          </a:xfrm>
          <a:prstGeom prst="rect">
            <a:avLst/>
          </a:prstGeom>
          <a:noFill/>
          <a:ln w="19050">
            <a:noFill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B93C9FCE-DDB7-7B32-DDD4-EFF7CB9128FB}"/>
              </a:ext>
            </a:extLst>
          </p:cNvPr>
          <p:cNvSpPr/>
          <p:nvPr/>
        </p:nvSpPr>
        <p:spPr>
          <a:xfrm>
            <a:off x="9239193" y="2170549"/>
            <a:ext cx="1607719" cy="1579762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2" name="Freeform 31">
            <a:extLst>
              <a:ext uri="{FF2B5EF4-FFF2-40B4-BE49-F238E27FC236}">
                <a16:creationId xmlns:a16="http://schemas.microsoft.com/office/drawing/2014/main" id="{863DD138-E382-ECBA-57EA-2D50D3157D3F}"/>
              </a:ext>
            </a:extLst>
          </p:cNvPr>
          <p:cNvSpPr/>
          <p:nvPr/>
        </p:nvSpPr>
        <p:spPr>
          <a:xfrm>
            <a:off x="9267936" y="3236612"/>
            <a:ext cx="1520850" cy="543584"/>
          </a:xfrm>
          <a:custGeom>
            <a:avLst/>
            <a:gdLst>
              <a:gd name="connsiteX0" fmla="*/ 0 w 1873474"/>
              <a:gd name="connsiteY0" fmla="*/ 0 h 716988"/>
              <a:gd name="connsiteX1" fmla="*/ 1873474 w 1873474"/>
              <a:gd name="connsiteY1" fmla="*/ 0 h 716988"/>
              <a:gd name="connsiteX2" fmla="*/ 1835924 w 1873474"/>
              <a:gd name="connsiteY2" fmla="*/ 120967 h 716988"/>
              <a:gd name="connsiteX3" fmla="*/ 936737 w 1873474"/>
              <a:gd name="connsiteY3" fmla="*/ 716988 h 716988"/>
              <a:gd name="connsiteX4" fmla="*/ 37551 w 1873474"/>
              <a:gd name="connsiteY4" fmla="*/ 120967 h 716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3474" h="716988">
                <a:moveTo>
                  <a:pt x="0" y="0"/>
                </a:moveTo>
                <a:lnTo>
                  <a:pt x="1873474" y="0"/>
                </a:lnTo>
                <a:lnTo>
                  <a:pt x="1835924" y="120967"/>
                </a:lnTo>
                <a:cubicBezTo>
                  <a:pt x="1687778" y="471223"/>
                  <a:pt x="1340958" y="716988"/>
                  <a:pt x="936737" y="716988"/>
                </a:cubicBezTo>
                <a:cubicBezTo>
                  <a:pt x="532517" y="716988"/>
                  <a:pt x="185697" y="471223"/>
                  <a:pt x="37551" y="120967"/>
                </a:cubicBezTo>
                <a:close/>
              </a:path>
            </a:pathLst>
          </a:custGeom>
          <a:solidFill>
            <a:schemeClr val="bg1">
              <a:alpha val="65000"/>
            </a:schemeClr>
          </a:solidFill>
          <a:ln w="19050">
            <a:noFill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41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56" name="Rechteck 22">
            <a:extLst>
              <a:ext uri="{FF2B5EF4-FFF2-40B4-BE49-F238E27FC236}">
                <a16:creationId xmlns:a16="http://schemas.microsoft.com/office/drawing/2014/main" id="{DEFC801A-FB12-D82F-6B16-3DEDDADD4E13}"/>
              </a:ext>
            </a:extLst>
          </p:cNvPr>
          <p:cNvSpPr/>
          <p:nvPr/>
        </p:nvSpPr>
        <p:spPr>
          <a:xfrm>
            <a:off x="9466248" y="3336558"/>
            <a:ext cx="1149429" cy="171846"/>
          </a:xfrm>
          <a:prstGeom prst="rect">
            <a:avLst/>
          </a:prstGeom>
          <a:noFill/>
          <a:ln w="19050">
            <a:noFill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Entertainment</a:t>
            </a:r>
          </a:p>
        </p:txBody>
      </p:sp>
      <p:sp>
        <p:nvSpPr>
          <p:cNvPr id="9" name="Oval 80">
            <a:extLst>
              <a:ext uri="{FF2B5EF4-FFF2-40B4-BE49-F238E27FC236}">
                <a16:creationId xmlns:a16="http://schemas.microsoft.com/office/drawing/2014/main" id="{AE8A065C-E81A-7437-8123-AF141AF1C663}"/>
              </a:ext>
            </a:extLst>
          </p:cNvPr>
          <p:cNvSpPr/>
          <p:nvPr/>
        </p:nvSpPr>
        <p:spPr>
          <a:xfrm>
            <a:off x="8115691" y="913347"/>
            <a:ext cx="1397913" cy="1398080"/>
          </a:xfrm>
          <a:prstGeom prst="ellipse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10" name="Freeform 38">
            <a:extLst>
              <a:ext uri="{FF2B5EF4-FFF2-40B4-BE49-F238E27FC236}">
                <a16:creationId xmlns:a16="http://schemas.microsoft.com/office/drawing/2014/main" id="{7A9B9F98-DD9E-3261-DFB4-F5204F9F4851}"/>
              </a:ext>
            </a:extLst>
          </p:cNvPr>
          <p:cNvSpPr/>
          <p:nvPr/>
        </p:nvSpPr>
        <p:spPr>
          <a:xfrm>
            <a:off x="8151074" y="1838078"/>
            <a:ext cx="1321009" cy="481068"/>
          </a:xfrm>
          <a:custGeom>
            <a:avLst/>
            <a:gdLst>
              <a:gd name="connsiteX0" fmla="*/ 0 w 1873474"/>
              <a:gd name="connsiteY0" fmla="*/ 0 h 716988"/>
              <a:gd name="connsiteX1" fmla="*/ 1873474 w 1873474"/>
              <a:gd name="connsiteY1" fmla="*/ 0 h 716988"/>
              <a:gd name="connsiteX2" fmla="*/ 1835924 w 1873474"/>
              <a:gd name="connsiteY2" fmla="*/ 120967 h 716988"/>
              <a:gd name="connsiteX3" fmla="*/ 936737 w 1873474"/>
              <a:gd name="connsiteY3" fmla="*/ 716988 h 716988"/>
              <a:gd name="connsiteX4" fmla="*/ 37551 w 1873474"/>
              <a:gd name="connsiteY4" fmla="*/ 120967 h 716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3474" h="716988">
                <a:moveTo>
                  <a:pt x="0" y="0"/>
                </a:moveTo>
                <a:lnTo>
                  <a:pt x="1873474" y="0"/>
                </a:lnTo>
                <a:lnTo>
                  <a:pt x="1835924" y="120967"/>
                </a:lnTo>
                <a:cubicBezTo>
                  <a:pt x="1687778" y="471223"/>
                  <a:pt x="1340958" y="716988"/>
                  <a:pt x="936737" y="716988"/>
                </a:cubicBezTo>
                <a:cubicBezTo>
                  <a:pt x="532517" y="716988"/>
                  <a:pt x="185697" y="471223"/>
                  <a:pt x="37551" y="120967"/>
                </a:cubicBezTo>
                <a:close/>
              </a:path>
            </a:pathLst>
          </a:custGeom>
          <a:solidFill>
            <a:schemeClr val="bg1">
              <a:alpha val="65000"/>
            </a:schemeClr>
          </a:solidFill>
          <a:ln w="19050">
            <a:noFill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641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11" name="Rechteck 22">
            <a:extLst>
              <a:ext uri="{FF2B5EF4-FFF2-40B4-BE49-F238E27FC236}">
                <a16:creationId xmlns:a16="http://schemas.microsoft.com/office/drawing/2014/main" id="{337AE2BC-615F-CF53-849F-941D11C204EC}"/>
              </a:ext>
            </a:extLst>
          </p:cNvPr>
          <p:cNvSpPr/>
          <p:nvPr/>
        </p:nvSpPr>
        <p:spPr>
          <a:xfrm>
            <a:off x="8078809" y="1874885"/>
            <a:ext cx="1515028" cy="311372"/>
          </a:xfrm>
          <a:prstGeom prst="rect">
            <a:avLst/>
          </a:prstGeom>
          <a:noFill/>
          <a:ln w="19050">
            <a:noFill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Smart City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12" name="Rectangle 84">
            <a:extLst>
              <a:ext uri="{FF2B5EF4-FFF2-40B4-BE49-F238E27FC236}">
                <a16:creationId xmlns:a16="http://schemas.microsoft.com/office/drawing/2014/main" id="{094F005D-F5B6-CB9D-4B0C-4A5EF9794B9D}"/>
              </a:ext>
            </a:extLst>
          </p:cNvPr>
          <p:cNvSpPr/>
          <p:nvPr/>
        </p:nvSpPr>
        <p:spPr>
          <a:xfrm>
            <a:off x="4657130" y="884435"/>
            <a:ext cx="2981074" cy="6649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0"/>
            <a:r>
              <a:rPr lang="en-US" sz="20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ICT EMPOWERED  LIFE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CD9CFD-1CDE-9F90-69D9-05FFAC107A87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D46A568F-8131-988B-785B-F45C3C33A23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4249940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3" imgW="395" imgH="396" progId="TCLayout.ActiveDocument.1">
                  <p:embed/>
                </p:oleObj>
              </mc:Choice>
              <mc:Fallback>
                <p:oleObj name="think-cell Slide" r:id="rId13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D46A568F-8131-988B-785B-F45C3C33A2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09FF89F9-7226-FAD0-B130-3BD85F1A41C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96B7BB0B-43C6-2CAA-A41A-7C30E460CD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</p:spPr>
        <p:txBody>
          <a:bodyPr/>
          <a:lstStyle/>
          <a:p>
            <a:fld id="{809026F0-3A56-5942-B71A-A7F3D8217B56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6E115BF-4422-0C6D-3472-9E2C45BBD708}"/>
              </a:ext>
            </a:extLst>
          </p:cNvPr>
          <p:cNvGrpSpPr/>
          <p:nvPr/>
        </p:nvGrpSpPr>
        <p:grpSpPr>
          <a:xfrm>
            <a:off x="803302" y="2085563"/>
            <a:ext cx="10585397" cy="2229674"/>
            <a:chOff x="916646" y="2325383"/>
            <a:chExt cx="10585397" cy="2229674"/>
          </a:xfrm>
        </p:grpSpPr>
        <p:sp>
          <p:nvSpPr>
            <p:cNvPr id="15" name="Title 22">
              <a:extLst>
                <a:ext uri="{FF2B5EF4-FFF2-40B4-BE49-F238E27FC236}">
                  <a16:creationId xmlns:a16="http://schemas.microsoft.com/office/drawing/2014/main" id="{138A34E6-6003-A876-BDF5-716B97DDE778}"/>
                </a:ext>
              </a:extLst>
            </p:cNvPr>
            <p:cNvSpPr txBox="1">
              <a:spLocks/>
            </p:cNvSpPr>
            <p:nvPr/>
          </p:nvSpPr>
          <p:spPr>
            <a:xfrm>
              <a:off x="916646" y="2325383"/>
              <a:ext cx="10585397" cy="912612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 cap="none" baseline="0">
                  <a:solidFill>
                    <a:schemeClr val="tx2"/>
                  </a:solidFill>
                  <a:latin typeface="Tahoma" charset="0"/>
                  <a:ea typeface="Tahoma" charset="0"/>
                  <a:cs typeface="Tahoma" charset="0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Digitalization is occurring all around us</a:t>
              </a:r>
              <a:r>
                <a:rPr lang="en-GB" sz="3200" dirty="0"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…</a:t>
              </a:r>
              <a:endPara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endParaRPr>
            </a:p>
          </p:txBody>
        </p:sp>
        <p:sp>
          <p:nvSpPr>
            <p:cNvPr id="16" name="Title 22">
              <a:extLst>
                <a:ext uri="{FF2B5EF4-FFF2-40B4-BE49-F238E27FC236}">
                  <a16:creationId xmlns:a16="http://schemas.microsoft.com/office/drawing/2014/main" id="{6652571B-8705-DAAC-45A2-4A664C2816E2}"/>
                </a:ext>
              </a:extLst>
            </p:cNvPr>
            <p:cNvSpPr txBox="1">
              <a:spLocks/>
            </p:cNvSpPr>
            <p:nvPr/>
          </p:nvSpPr>
          <p:spPr>
            <a:xfrm>
              <a:off x="916646" y="3642445"/>
              <a:ext cx="10585397" cy="912612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 cap="none" baseline="0">
                  <a:solidFill>
                    <a:schemeClr val="tx2"/>
                  </a:solidFill>
                  <a:latin typeface="Tahoma" charset="0"/>
                  <a:ea typeface="Tahoma" charset="0"/>
                  <a:cs typeface="Tahoma" charset="0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...New solutions are needed to facilitate more 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eshrin AR+LT Bold" panose="02000000000000000000" pitchFamily="2" charset="-78"/>
                  <a:ea typeface="Teshrin AR+LT Bold" panose="02000000000000000000" pitchFamily="2" charset="-78"/>
                  <a:cs typeface="Teshrin AR+LT Bold" panose="02000000000000000000" pitchFamily="2" charset="-78"/>
                </a:rPr>
                <a:t>efficient and rapid deployment of ICT services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378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512986-B802-2C30-702E-6F920151E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4B6EA485-9CF2-09A7-32CE-72F77280A259}"/>
              </a:ext>
            </a:extLst>
          </p:cNvPr>
          <p:cNvSpPr/>
          <p:nvPr/>
        </p:nvSpPr>
        <p:spPr>
          <a:xfrm rot="5400000">
            <a:off x="2764245" y="2980605"/>
            <a:ext cx="6905980" cy="94477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D88862D6-7DBA-F7EF-D519-503EC7C3DE7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84" imgH="486" progId="TCLayout.ActiveDocument.1">
                  <p:embed/>
                </p:oleObj>
              </mc:Choice>
              <mc:Fallback>
                <p:oleObj name="think-cell Slide" r:id="rId4" imgW="484" imgH="48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88862D6-7DBA-F7EF-D519-503EC7C3DE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id="{FAA15A66-E795-244A-34F4-46C80E0E6C73}"/>
              </a:ext>
            </a:extLst>
          </p:cNvPr>
          <p:cNvSpPr/>
          <p:nvPr/>
        </p:nvSpPr>
        <p:spPr>
          <a:xfrm>
            <a:off x="0" y="0"/>
            <a:ext cx="575653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39F768-8DE2-5463-E02A-9C3AD58186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9026F0-3A56-5942-B71A-A7F3D8217B56}" type="slidenum">
              <a:rPr lang="en-US" smtClean="0">
                <a:solidFill>
                  <a:schemeClr val="bg1"/>
                </a:solidFill>
              </a:rPr>
              <a:pPr/>
              <a:t>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328B9220-39A1-6156-7354-12B8F5E5DFB7}"/>
              </a:ext>
            </a:extLst>
          </p:cNvPr>
          <p:cNvSpPr txBox="1">
            <a:spLocks/>
          </p:cNvSpPr>
          <p:nvPr/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1"/>
                </a:solidFill>
              </a:rPr>
              <a:pPr/>
              <a:t>3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319A1CC-D722-0654-D23B-E22DCD499137}"/>
              </a:ext>
            </a:extLst>
          </p:cNvPr>
          <p:cNvCxnSpPr/>
          <p:nvPr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C9EF1031-2535-6FE4-1F7D-584E34D9C7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111210"/>
            <a:ext cx="12192000" cy="17947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7A58877-EE47-EA1D-EE7E-952586AB043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106676"/>
            <a:ext cx="717194" cy="7513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C410F2A-BA63-4C85-3F5F-4B801F0B53F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980"/>
            <a:ext cx="698090" cy="585019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51E1D8D7-E71A-7A33-D1D2-FBDC2ADB9366}"/>
              </a:ext>
            </a:extLst>
          </p:cNvPr>
          <p:cNvGrpSpPr/>
          <p:nvPr/>
        </p:nvGrpSpPr>
        <p:grpSpPr>
          <a:xfrm>
            <a:off x="9930871" y="3749934"/>
            <a:ext cx="1130617" cy="1130617"/>
            <a:chOff x="7669841" y="1819835"/>
            <a:chExt cx="739262" cy="739262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BF0C6FE-9E69-7D34-CD4A-1FCC8731DAAB}"/>
                </a:ext>
              </a:extLst>
            </p:cNvPr>
            <p:cNvSpPr/>
            <p:nvPr/>
          </p:nvSpPr>
          <p:spPr>
            <a:xfrm>
              <a:off x="7669841" y="1819835"/>
              <a:ext cx="739262" cy="7392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0C41E25-7D83-1FDF-C061-5F5AD312CE2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783394" y="1900193"/>
              <a:ext cx="512154" cy="578545"/>
            </a:xfrm>
            <a:prstGeom prst="rect">
              <a:avLst/>
            </a:prstGeom>
            <a:noFill/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8865E0E-77DF-ED96-854F-E876BC48CFC5}"/>
              </a:ext>
            </a:extLst>
          </p:cNvPr>
          <p:cNvGrpSpPr/>
          <p:nvPr/>
        </p:nvGrpSpPr>
        <p:grpSpPr>
          <a:xfrm>
            <a:off x="9930871" y="1682546"/>
            <a:ext cx="1130617" cy="1130617"/>
            <a:chOff x="10126548" y="1819835"/>
            <a:chExt cx="739262" cy="73926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1AC58D7-BB97-2030-2ACC-36F64E14F11A}"/>
                </a:ext>
              </a:extLst>
            </p:cNvPr>
            <p:cNvSpPr/>
            <p:nvPr/>
          </p:nvSpPr>
          <p:spPr>
            <a:xfrm>
              <a:off x="10126548" y="1819835"/>
              <a:ext cx="739262" cy="7392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8B72B369-665A-DD44-9144-04C86C322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7603" y="1899915"/>
              <a:ext cx="577153" cy="579103"/>
            </a:xfrm>
            <a:prstGeom prst="rect">
              <a:avLst/>
            </a:prstGeom>
            <a:noFill/>
          </p:spPr>
        </p:pic>
      </p:grpSp>
      <p:sp>
        <p:nvSpPr>
          <p:cNvPr id="38" name="Parallelogram 37">
            <a:extLst>
              <a:ext uri="{FF2B5EF4-FFF2-40B4-BE49-F238E27FC236}">
                <a16:creationId xmlns:a16="http://schemas.microsoft.com/office/drawing/2014/main" id="{A6A0B95B-157A-EC1E-7825-BA20D69A2848}"/>
              </a:ext>
            </a:extLst>
          </p:cNvPr>
          <p:cNvSpPr/>
          <p:nvPr/>
        </p:nvSpPr>
        <p:spPr>
          <a:xfrm>
            <a:off x="9268747" y="501940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Digital Twin Cities </a:t>
            </a:r>
            <a:endParaRPr lang="en-US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39" name="Parallelogram 38">
            <a:extLst>
              <a:ext uri="{FF2B5EF4-FFF2-40B4-BE49-F238E27FC236}">
                <a16:creationId xmlns:a16="http://schemas.microsoft.com/office/drawing/2014/main" id="{5DC35BB0-BF65-87B4-A550-42B6059B4509}"/>
              </a:ext>
            </a:extLst>
          </p:cNvPr>
          <p:cNvSpPr/>
          <p:nvPr/>
        </p:nvSpPr>
        <p:spPr>
          <a:xfrm>
            <a:off x="9268747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Blockchain Registry</a:t>
            </a:r>
            <a:endParaRPr lang="en-US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A57D83F-062D-7E02-650B-353BD683BCF7}"/>
              </a:ext>
            </a:extLst>
          </p:cNvPr>
          <p:cNvGrpSpPr/>
          <p:nvPr/>
        </p:nvGrpSpPr>
        <p:grpSpPr>
          <a:xfrm>
            <a:off x="7474164" y="3757361"/>
            <a:ext cx="1130617" cy="1130617"/>
            <a:chOff x="7669841" y="3894650"/>
            <a:chExt cx="739262" cy="73926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17AA8C5-AE70-04DF-F87D-625F8601545C}"/>
                </a:ext>
              </a:extLst>
            </p:cNvPr>
            <p:cNvSpPr/>
            <p:nvPr/>
          </p:nvSpPr>
          <p:spPr>
            <a:xfrm>
              <a:off x="7669841" y="3894650"/>
              <a:ext cx="739262" cy="7392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1EC5138A-3AAC-21EF-8B47-56E23CD6E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80381" y="3947812"/>
              <a:ext cx="718182" cy="632938"/>
            </a:xfrm>
            <a:prstGeom prst="rect">
              <a:avLst/>
            </a:prstGeom>
            <a:noFill/>
          </p:spPr>
        </p:pic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A9DDFCF4-6D7D-FB2E-1E4C-575E93AE5411}"/>
              </a:ext>
            </a:extLst>
          </p:cNvPr>
          <p:cNvSpPr/>
          <p:nvPr/>
        </p:nvSpPr>
        <p:spPr>
          <a:xfrm>
            <a:off x="9930871" y="3757361"/>
            <a:ext cx="1130617" cy="113061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0" name="Parallelogram 39">
            <a:extLst>
              <a:ext uri="{FF2B5EF4-FFF2-40B4-BE49-F238E27FC236}">
                <a16:creationId xmlns:a16="http://schemas.microsoft.com/office/drawing/2014/main" id="{E43BE418-3126-0DB6-A40E-CFC496CD4FC2}"/>
              </a:ext>
            </a:extLst>
          </p:cNvPr>
          <p:cNvSpPr/>
          <p:nvPr/>
        </p:nvSpPr>
        <p:spPr>
          <a:xfrm>
            <a:off x="6812040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Computer Vision</a:t>
            </a:r>
            <a:endParaRPr lang="en-US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1" name="Parallelogram 40">
            <a:extLst>
              <a:ext uri="{FF2B5EF4-FFF2-40B4-BE49-F238E27FC236}">
                <a16:creationId xmlns:a16="http://schemas.microsoft.com/office/drawing/2014/main" id="{A4B7B8DC-FE30-4909-531E-08E6D9622875}"/>
              </a:ext>
            </a:extLst>
          </p:cNvPr>
          <p:cNvSpPr/>
          <p:nvPr/>
        </p:nvSpPr>
        <p:spPr>
          <a:xfrm>
            <a:off x="6816314" y="2969017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AI Census Statistics</a:t>
            </a:r>
            <a:endParaRPr lang="en-US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B105F7-7318-4E19-1AD8-ED614789D956}"/>
              </a:ext>
            </a:extLst>
          </p:cNvPr>
          <p:cNvSpPr/>
          <p:nvPr/>
        </p:nvSpPr>
        <p:spPr>
          <a:xfrm>
            <a:off x="315882" y="153058"/>
            <a:ext cx="3753600" cy="9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DIGITAL CHAMPIONS IN GOVERNMENT SERVICES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728CFE-B7AE-BAA0-268C-77C3B85E93F6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3772" y="210131"/>
            <a:ext cx="846162" cy="745727"/>
          </a:xfrm>
          <a:prstGeom prst="rect">
            <a:avLst/>
          </a:prstGeom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E2A1731D-0BF0-0718-5A9F-15258AEF0172}"/>
              </a:ext>
            </a:extLst>
          </p:cNvPr>
          <p:cNvSpPr/>
          <p:nvPr/>
        </p:nvSpPr>
        <p:spPr>
          <a:xfrm>
            <a:off x="1326441" y="1302253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32M</a:t>
            </a:r>
          </a:p>
          <a:p>
            <a:pPr algn="ctr"/>
            <a:r>
              <a:rPr lang="en-US" sz="1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Users</a:t>
            </a:r>
            <a:endParaRPr lang="en-US" sz="12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86814B7-0095-A0BF-3C89-C02AF4EF1F28}"/>
              </a:ext>
            </a:extLst>
          </p:cNvPr>
          <p:cNvSpPr txBox="1"/>
          <p:nvPr/>
        </p:nvSpPr>
        <p:spPr>
          <a:xfrm>
            <a:off x="3019548" y="1765321"/>
            <a:ext cx="24596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on </a:t>
            </a:r>
            <a:r>
              <a:rPr lang="en-GB" sz="1600" i="1" dirty="0" err="1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Tawakkalna</a:t>
            </a:r>
            <a:r>
              <a:rPr lang="en-GB" sz="1600" i="1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app for digital services</a:t>
            </a:r>
            <a:endParaRPr lang="en-US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359192-1BDE-5BA8-9F39-45D71FF9D4A0}"/>
              </a:ext>
            </a:extLst>
          </p:cNvPr>
          <p:cNvSpPr txBox="1"/>
          <p:nvPr/>
        </p:nvSpPr>
        <p:spPr>
          <a:xfrm>
            <a:off x="3019548" y="3371853"/>
            <a:ext cx="24596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integrated into the National Data Bank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E8F5706-B588-8993-CCF4-8B771FAE0AFE}"/>
              </a:ext>
            </a:extLst>
          </p:cNvPr>
          <p:cNvSpPr/>
          <p:nvPr/>
        </p:nvSpPr>
        <p:spPr>
          <a:xfrm>
            <a:off x="1326441" y="2908785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240</a:t>
            </a:r>
          </a:p>
          <a:p>
            <a:pPr algn="ctr"/>
            <a:r>
              <a:rPr lang="en-US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Government</a:t>
            </a:r>
          </a:p>
          <a:p>
            <a:pPr algn="ctr"/>
            <a:r>
              <a:rPr lang="en-US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systems</a:t>
            </a:r>
            <a:endParaRPr lang="en-US" sz="11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2CF0A-9B34-4657-8934-9CB16F9D8A3F}"/>
              </a:ext>
            </a:extLst>
          </p:cNvPr>
          <p:cNvSpPr/>
          <p:nvPr/>
        </p:nvSpPr>
        <p:spPr>
          <a:xfrm>
            <a:off x="1326441" y="4515317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4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4</a:t>
            </a:r>
            <a:r>
              <a:rPr lang="en-US" sz="4400" baseline="300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97F8DC-37B8-5795-C635-5D17AF62B32A}"/>
              </a:ext>
            </a:extLst>
          </p:cNvPr>
          <p:cNvSpPr txBox="1"/>
          <p:nvPr/>
        </p:nvSpPr>
        <p:spPr>
          <a:xfrm>
            <a:off x="2971275" y="4978385"/>
            <a:ext cx="30794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1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g</a:t>
            </a:r>
            <a:r>
              <a:rPr lang="en-US" sz="1600" i="1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lobally and top in the region for e-government services </a:t>
            </a:r>
            <a:endParaRPr lang="en-GB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43" name="Text Placeholder 1">
            <a:extLst>
              <a:ext uri="{FF2B5EF4-FFF2-40B4-BE49-F238E27FC236}">
                <a16:creationId xmlns:a16="http://schemas.microsoft.com/office/drawing/2014/main" id="{7184CFCB-C7AF-FDCD-12A2-A11700AEFE27}"/>
              </a:ext>
            </a:extLst>
          </p:cNvPr>
          <p:cNvSpPr txBox="1">
            <a:spLocks/>
          </p:cNvSpPr>
          <p:nvPr/>
        </p:nvSpPr>
        <p:spPr>
          <a:xfrm>
            <a:off x="1616664" y="6372623"/>
            <a:ext cx="4201133" cy="155767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lang="de-DE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13"/>
              </a:rPr>
              <a:t>SDAIA 2024</a:t>
            </a:r>
            <a:r>
              <a:rPr lang="en-US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; </a:t>
            </a:r>
            <a:r>
              <a:rPr lang="en-US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14"/>
              </a:rPr>
              <a:t>CST 2023</a:t>
            </a:r>
            <a:r>
              <a:rPr lang="en-US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; </a:t>
            </a:r>
            <a:r>
              <a:rPr lang="en-GB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15"/>
              </a:rPr>
              <a:t>University President Office 2023</a:t>
            </a:r>
            <a:r>
              <a:rPr lang="en-GB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; </a:t>
            </a:r>
            <a:r>
              <a:rPr lang="en-GB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16"/>
              </a:rPr>
              <a:t>United Nations 2024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9CE07288-5A68-89D6-B35D-67EECE2C9AD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1132D4A8-EEFD-7EB3-51B4-D6E7BB2E08B2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7841" y="1804341"/>
            <a:ext cx="1011809" cy="96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779490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539484-EDF5-D7D6-E2A2-DFA69AF8A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79368B1B-2F30-9D59-8595-2DE7989453C7}"/>
              </a:ext>
            </a:extLst>
          </p:cNvPr>
          <p:cNvSpPr/>
          <p:nvPr/>
        </p:nvSpPr>
        <p:spPr>
          <a:xfrm rot="5400000">
            <a:off x="2788236" y="2956614"/>
            <a:ext cx="6857997" cy="94477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C1F8ED3A-90BC-0CDE-5C78-E7B19796554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84" imgH="486" progId="TCLayout.ActiveDocument.1">
                  <p:embed/>
                </p:oleObj>
              </mc:Choice>
              <mc:Fallback>
                <p:oleObj name="think-cell Slide" r:id="rId4" imgW="484" imgH="48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1F8ED3A-90BC-0CDE-5C78-E7B1979655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id="{AFB89D92-F5D6-BF94-832F-F9F1A7E8C2E2}"/>
              </a:ext>
            </a:extLst>
          </p:cNvPr>
          <p:cNvSpPr/>
          <p:nvPr/>
        </p:nvSpPr>
        <p:spPr>
          <a:xfrm>
            <a:off x="0" y="0"/>
            <a:ext cx="575653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FADD18-19DA-A095-415D-2C9CBA9944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9026F0-3A56-5942-B71A-A7F3D8217B56}" type="slidenum">
              <a:rPr lang="en-US" smtClean="0">
                <a:solidFill>
                  <a:schemeClr val="bg1"/>
                </a:solidFill>
              </a:rPr>
              <a:pPr/>
              <a:t>4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5FD58F36-2B42-60EF-FAB9-F81F17C39C85}"/>
              </a:ext>
            </a:extLst>
          </p:cNvPr>
          <p:cNvSpPr txBox="1">
            <a:spLocks/>
          </p:cNvSpPr>
          <p:nvPr/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1"/>
                </a:solidFill>
              </a:rPr>
              <a:pPr/>
              <a:t>4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C9D82CF-205D-D2DF-1CE3-6360317EC0C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C731830-44D0-DA30-2706-1B0749AAB29A}"/>
              </a:ext>
            </a:extLst>
          </p:cNvPr>
          <p:cNvCxnSpPr/>
          <p:nvPr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4AD1AB59-709A-0888-A108-5607EC1CA05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111210"/>
            <a:ext cx="12192000" cy="17947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DF69B64-FD7F-78A8-3929-0946377CDD1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106676"/>
            <a:ext cx="717194" cy="7513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9F3914F-EAD4-A62B-498F-4221A570E5D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980"/>
            <a:ext cx="698090" cy="58501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AC1430D-8190-AA69-7CB8-311BA9EB676F}"/>
              </a:ext>
            </a:extLst>
          </p:cNvPr>
          <p:cNvSpPr/>
          <p:nvPr/>
        </p:nvSpPr>
        <p:spPr>
          <a:xfrm>
            <a:off x="315882" y="153058"/>
            <a:ext cx="3073661" cy="9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DIGITAL CHAMPIONS IN BANKING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DBE8C628-750F-F086-8DC8-C5656C5DA8E4}"/>
              </a:ext>
            </a:extLst>
          </p:cNvPr>
          <p:cNvSpPr/>
          <p:nvPr/>
        </p:nvSpPr>
        <p:spPr>
          <a:xfrm>
            <a:off x="1326441" y="1302253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300B</a:t>
            </a:r>
          </a:p>
          <a:p>
            <a:pPr algn="ctr"/>
            <a:r>
              <a:rPr lang="en-US" sz="1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SAR</a:t>
            </a:r>
            <a:endParaRPr lang="en-US" sz="12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5C2EB9-93DA-13EE-1BE7-3D1FD102F736}"/>
              </a:ext>
            </a:extLst>
          </p:cNvPr>
          <p:cNvSpPr txBox="1"/>
          <p:nvPr/>
        </p:nvSpPr>
        <p:spPr>
          <a:xfrm>
            <a:off x="3019548" y="1765321"/>
            <a:ext cx="29381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w</a:t>
            </a:r>
            <a:r>
              <a:rPr lang="en-GB" sz="1600" i="1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orth of Digital Payments transactions in 2024</a:t>
            </a:r>
            <a:endParaRPr lang="en-US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18FB25-7615-DE5E-2645-78266D8DFAEC}"/>
              </a:ext>
            </a:extLst>
          </p:cNvPr>
          <p:cNvSpPr txBox="1"/>
          <p:nvPr/>
        </p:nvSpPr>
        <p:spPr>
          <a:xfrm>
            <a:off x="3019548" y="3371853"/>
            <a:ext cx="2932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of retail transactions through Digital  Payment methods</a:t>
            </a:r>
            <a:endParaRPr lang="en-GB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C7941D1-8610-ECA2-6888-40A80E070833}"/>
              </a:ext>
            </a:extLst>
          </p:cNvPr>
          <p:cNvSpPr/>
          <p:nvPr/>
        </p:nvSpPr>
        <p:spPr>
          <a:xfrm>
            <a:off x="1326441" y="2908785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70%</a:t>
            </a:r>
            <a:endParaRPr lang="en-US" sz="11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C9CE11C-4311-1E9A-3DB0-559C364C39B0}"/>
              </a:ext>
            </a:extLst>
          </p:cNvPr>
          <p:cNvSpPr/>
          <p:nvPr/>
        </p:nvSpPr>
        <p:spPr>
          <a:xfrm>
            <a:off x="1326441" y="4515317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95%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6DFE08-154D-849F-A17B-2F6DBC6214C0}"/>
              </a:ext>
            </a:extLst>
          </p:cNvPr>
          <p:cNvSpPr txBox="1"/>
          <p:nvPr/>
        </p:nvSpPr>
        <p:spPr>
          <a:xfrm>
            <a:off x="3016577" y="4978384"/>
            <a:ext cx="29328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adoption of </a:t>
            </a:r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NFC-based payment solutions over POS</a:t>
            </a:r>
            <a:endParaRPr lang="en-GB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22" name="Parallelogram 21">
            <a:extLst>
              <a:ext uri="{FF2B5EF4-FFF2-40B4-BE49-F238E27FC236}">
                <a16:creationId xmlns:a16="http://schemas.microsoft.com/office/drawing/2014/main" id="{B64F1786-2644-041D-DEB6-3384532990C5}"/>
              </a:ext>
            </a:extLst>
          </p:cNvPr>
          <p:cNvSpPr/>
          <p:nvPr/>
        </p:nvSpPr>
        <p:spPr>
          <a:xfrm>
            <a:off x="6812040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Hyper-Personalised Banking</a:t>
            </a:r>
            <a:endParaRPr lang="en-US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23" name="Parallelogram 22">
            <a:extLst>
              <a:ext uri="{FF2B5EF4-FFF2-40B4-BE49-F238E27FC236}">
                <a16:creationId xmlns:a16="http://schemas.microsoft.com/office/drawing/2014/main" id="{4C3DE479-C29B-559D-DB8C-B843FAD373BD}"/>
              </a:ext>
            </a:extLst>
          </p:cNvPr>
          <p:cNvSpPr/>
          <p:nvPr/>
        </p:nvSpPr>
        <p:spPr>
          <a:xfrm>
            <a:off x="9268747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FinTech</a:t>
            </a:r>
            <a:r>
              <a:rPr lang="en-US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E-Wallets</a:t>
            </a:r>
            <a:endParaRPr lang="en-GB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8" name="Parallelogram 47">
            <a:extLst>
              <a:ext uri="{FF2B5EF4-FFF2-40B4-BE49-F238E27FC236}">
                <a16:creationId xmlns:a16="http://schemas.microsoft.com/office/drawing/2014/main" id="{A247123F-1DD7-6A02-0EE0-A91B5DB22F1F}"/>
              </a:ext>
            </a:extLst>
          </p:cNvPr>
          <p:cNvSpPr/>
          <p:nvPr/>
        </p:nvSpPr>
        <p:spPr>
          <a:xfrm>
            <a:off x="6812040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AI Security</a:t>
            </a:r>
            <a:endParaRPr lang="en-US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9" name="Parallelogram 48">
            <a:extLst>
              <a:ext uri="{FF2B5EF4-FFF2-40B4-BE49-F238E27FC236}">
                <a16:creationId xmlns:a16="http://schemas.microsoft.com/office/drawing/2014/main" id="{71481952-8626-3AD3-72A6-C0EC526502D3}"/>
              </a:ext>
            </a:extLst>
          </p:cNvPr>
          <p:cNvSpPr/>
          <p:nvPr/>
        </p:nvSpPr>
        <p:spPr>
          <a:xfrm>
            <a:off x="9268747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Virtual Banking Adoption</a:t>
            </a:r>
            <a:endParaRPr lang="en-US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7067BE1E-F8F3-7519-57AB-0C547C38989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sp>
        <p:nvSpPr>
          <p:cNvPr id="53" name="Text Placeholder 1">
            <a:extLst>
              <a:ext uri="{FF2B5EF4-FFF2-40B4-BE49-F238E27FC236}">
                <a16:creationId xmlns:a16="http://schemas.microsoft.com/office/drawing/2014/main" id="{04DEEEC9-847F-1E2C-D12B-3CD7D34C61CE}"/>
              </a:ext>
            </a:extLst>
          </p:cNvPr>
          <p:cNvSpPr txBox="1">
            <a:spLocks/>
          </p:cNvSpPr>
          <p:nvPr/>
        </p:nvSpPr>
        <p:spPr>
          <a:xfrm>
            <a:off x="1616664" y="6372623"/>
            <a:ext cx="4341014" cy="155767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lang="en-GB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11"/>
              </a:rPr>
              <a:t>Statista Market Forecast 2024</a:t>
            </a:r>
            <a:r>
              <a:rPr lang="en-GB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; </a:t>
            </a:r>
            <a:r>
              <a:rPr lang="en-GB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12"/>
              </a:rPr>
              <a:t>ZAWYA 2022</a:t>
            </a:r>
            <a:r>
              <a:rPr lang="en-GB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; </a:t>
            </a:r>
            <a:r>
              <a:rPr lang="en-GB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13"/>
              </a:rPr>
              <a:t>SAMA 2023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5F302835-C9A2-061B-F1F5-3E960F33E1D0}"/>
              </a:ext>
            </a:extLst>
          </p:cNvPr>
          <p:cNvPicPr>
            <a:picLocks noChangeAspect="1"/>
          </p:cNvPicPr>
          <p:nvPr/>
        </p:nvPicPr>
        <p:blipFill>
          <a:blip r:embed="rId14">
            <a:lum bright="70000" contrast="-70000"/>
          </a:blip>
          <a:stretch>
            <a:fillRect/>
          </a:stretch>
        </p:blipFill>
        <p:spPr>
          <a:xfrm>
            <a:off x="3511960" y="166544"/>
            <a:ext cx="1039331" cy="84248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7610260-E03C-0AFB-68FF-4A5523F56216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6425" y="1812535"/>
            <a:ext cx="906094" cy="87063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283D7B2-5FC6-BD05-7C48-D0EFD2532525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1162" y="1812535"/>
            <a:ext cx="910034" cy="87064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F246AE6-BDAE-BC55-4CC1-EB75B7649821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0608" y="3847765"/>
            <a:ext cx="1077728" cy="94980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690A348D-60DF-5010-C1F9-541D887DD187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8578" y="3711049"/>
            <a:ext cx="1278587" cy="122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83224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B42530-1FD7-B136-1D0B-A68B1AC5E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DE5FC33C-B9E6-F8E9-0505-3BB302E36BF3}"/>
              </a:ext>
            </a:extLst>
          </p:cNvPr>
          <p:cNvSpPr/>
          <p:nvPr/>
        </p:nvSpPr>
        <p:spPr>
          <a:xfrm rot="5400000">
            <a:off x="2764245" y="2980605"/>
            <a:ext cx="6905980" cy="94477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F7BCE799-A11B-65FA-A63D-13EC4D0BA3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84" imgH="486" progId="TCLayout.ActiveDocument.1">
                  <p:embed/>
                </p:oleObj>
              </mc:Choice>
              <mc:Fallback>
                <p:oleObj name="think-cell Slide" r:id="rId4" imgW="484" imgH="48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7BCE799-A11B-65FA-A63D-13EC4D0BA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id="{2D759D39-A42D-397B-7910-4D6F7008EEC6}"/>
              </a:ext>
            </a:extLst>
          </p:cNvPr>
          <p:cNvSpPr/>
          <p:nvPr/>
        </p:nvSpPr>
        <p:spPr>
          <a:xfrm>
            <a:off x="0" y="0"/>
            <a:ext cx="575653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B547A-AF97-DB78-F5CA-EB20AD22DA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9026F0-3A56-5942-B71A-A7F3D8217B56}" type="slidenum">
              <a:rPr lang="en-US" smtClean="0">
                <a:solidFill>
                  <a:schemeClr val="bg1"/>
                </a:solidFill>
              </a:rPr>
              <a:pPr/>
              <a:t>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DE587F24-1A67-1A11-2E97-F380736D1ED4}"/>
              </a:ext>
            </a:extLst>
          </p:cNvPr>
          <p:cNvSpPr txBox="1">
            <a:spLocks/>
          </p:cNvSpPr>
          <p:nvPr/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1"/>
                </a:solidFill>
              </a:rPr>
              <a:pPr/>
              <a:t>5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7CF6982-F83D-9446-97C1-314A3B27EED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269AAE1-05BD-378C-0CD1-CD262D0F4310}"/>
              </a:ext>
            </a:extLst>
          </p:cNvPr>
          <p:cNvCxnSpPr/>
          <p:nvPr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7C7EF0EF-2DAA-93EB-62EB-48FF334999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111210"/>
            <a:ext cx="12192000" cy="17947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6D1FBF3-62D5-59C8-53AF-49D0F859ED0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106676"/>
            <a:ext cx="717194" cy="7513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B6C5080-F9C5-E9C2-F5F9-6603D99A334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980"/>
            <a:ext cx="698090" cy="58501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E985C75-94AC-9DDC-0A28-2C48C2F8C133}"/>
              </a:ext>
            </a:extLst>
          </p:cNvPr>
          <p:cNvSpPr/>
          <p:nvPr/>
        </p:nvSpPr>
        <p:spPr>
          <a:xfrm>
            <a:off x="315882" y="153058"/>
            <a:ext cx="3166332" cy="9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DIGITAL CHAMPIONS IN EDUCATION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F1B57CB-B5FD-4478-9977-701595301D6E}"/>
              </a:ext>
            </a:extLst>
          </p:cNvPr>
          <p:cNvSpPr/>
          <p:nvPr/>
        </p:nvSpPr>
        <p:spPr>
          <a:xfrm>
            <a:off x="1326441" y="1302253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4.3M</a:t>
            </a:r>
          </a:p>
          <a:p>
            <a:pPr algn="ctr"/>
            <a:r>
              <a:rPr lang="en-US" sz="140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Users</a:t>
            </a:r>
            <a:endParaRPr lang="en-US" sz="12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FCC5342-1E06-7FF7-BD2C-B0E765157FD3}"/>
              </a:ext>
            </a:extLst>
          </p:cNvPr>
          <p:cNvSpPr txBox="1"/>
          <p:nvPr/>
        </p:nvSpPr>
        <p:spPr>
          <a:xfrm>
            <a:off x="3019548" y="1765321"/>
            <a:ext cx="30473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are utilizing </a:t>
            </a:r>
            <a:r>
              <a:rPr lang="en-GB" sz="1600" i="1" dirty="0" err="1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Madrasati</a:t>
            </a:r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, official online learning platform</a:t>
            </a:r>
            <a:endParaRPr lang="en-US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F07AD0-ED12-E5E0-C236-2D6AF0162F77}"/>
              </a:ext>
            </a:extLst>
          </p:cNvPr>
          <p:cNvSpPr txBox="1"/>
          <p:nvPr/>
        </p:nvSpPr>
        <p:spPr>
          <a:xfrm>
            <a:off x="3019548" y="3371853"/>
            <a:ext cx="30418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have reported participating in official online courses</a:t>
            </a:r>
            <a:endParaRPr lang="en-GB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6011F5D-B9E5-F3D8-96A4-879F1DCF0052}"/>
              </a:ext>
            </a:extLst>
          </p:cNvPr>
          <p:cNvSpPr/>
          <p:nvPr/>
        </p:nvSpPr>
        <p:spPr>
          <a:xfrm>
            <a:off x="1326441" y="2908785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440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16%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4092FBA-4578-B16D-D790-7CB30A31437B}"/>
              </a:ext>
            </a:extLst>
          </p:cNvPr>
          <p:cNvSpPr/>
          <p:nvPr/>
        </p:nvSpPr>
        <p:spPr>
          <a:xfrm>
            <a:off x="1326441" y="4515317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20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RURAL </a:t>
            </a:r>
          </a:p>
          <a:p>
            <a:pPr algn="ctr"/>
            <a:r>
              <a:rPr lang="en-US" sz="20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COVERAGE</a:t>
            </a:r>
          </a:p>
          <a:p>
            <a:pPr algn="ctr"/>
            <a:r>
              <a:rPr lang="en-US" sz="1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project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7929E1-B689-C925-D27B-40E11B8A3BD6}"/>
              </a:ext>
            </a:extLst>
          </p:cNvPr>
          <p:cNvSpPr txBox="1"/>
          <p:nvPr/>
        </p:nvSpPr>
        <p:spPr>
          <a:xfrm>
            <a:off x="3016577" y="4978384"/>
            <a:ext cx="34188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providing online educational</a:t>
            </a:r>
          </a:p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opportunities for unconnected</a:t>
            </a:r>
            <a:endParaRPr lang="en-GB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22" name="Parallelogram 21">
            <a:extLst>
              <a:ext uri="{FF2B5EF4-FFF2-40B4-BE49-F238E27FC236}">
                <a16:creationId xmlns:a16="http://schemas.microsoft.com/office/drawing/2014/main" id="{8FF75F3A-289C-83C5-2D9A-8E7C6AC5CDB8}"/>
              </a:ext>
            </a:extLst>
          </p:cNvPr>
          <p:cNvSpPr/>
          <p:nvPr/>
        </p:nvSpPr>
        <p:spPr>
          <a:xfrm>
            <a:off x="6812040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VR/AR Classrooms</a:t>
            </a:r>
            <a:endParaRPr lang="en-US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23" name="Parallelogram 22">
            <a:extLst>
              <a:ext uri="{FF2B5EF4-FFF2-40B4-BE49-F238E27FC236}">
                <a16:creationId xmlns:a16="http://schemas.microsoft.com/office/drawing/2014/main" id="{442E5C7B-5DE6-157B-21F5-F10E9FC50619}"/>
              </a:ext>
            </a:extLst>
          </p:cNvPr>
          <p:cNvSpPr/>
          <p:nvPr/>
        </p:nvSpPr>
        <p:spPr>
          <a:xfrm>
            <a:off x="9268747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Holographic Teachers</a:t>
            </a:r>
            <a:endParaRPr lang="en-US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8" name="Parallelogram 47">
            <a:extLst>
              <a:ext uri="{FF2B5EF4-FFF2-40B4-BE49-F238E27FC236}">
                <a16:creationId xmlns:a16="http://schemas.microsoft.com/office/drawing/2014/main" id="{0F9CA75C-0605-6040-9012-73DCC001CECA}"/>
              </a:ext>
            </a:extLst>
          </p:cNvPr>
          <p:cNvSpPr/>
          <p:nvPr/>
        </p:nvSpPr>
        <p:spPr>
          <a:xfrm>
            <a:off x="6812040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Connectivity for Rural Areas</a:t>
            </a:r>
            <a:endParaRPr lang="en-US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9" name="Parallelogram 48">
            <a:extLst>
              <a:ext uri="{FF2B5EF4-FFF2-40B4-BE49-F238E27FC236}">
                <a16:creationId xmlns:a16="http://schemas.microsoft.com/office/drawing/2014/main" id="{451934D2-1B60-9FB9-F75D-EE93180D499B}"/>
              </a:ext>
            </a:extLst>
          </p:cNvPr>
          <p:cNvSpPr/>
          <p:nvPr/>
        </p:nvSpPr>
        <p:spPr>
          <a:xfrm>
            <a:off x="9268747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Blockchain for Academic Records</a:t>
            </a:r>
            <a:endParaRPr lang="en-US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04FDDBB-0324-901A-F5FA-8E0B80C7D39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2007DB9-74CD-A56C-DE94-2305D9CAE084}"/>
              </a:ext>
            </a:extLst>
          </p:cNvPr>
          <p:cNvPicPr>
            <a:picLocks noChangeAspect="1"/>
          </p:cNvPicPr>
          <p:nvPr/>
        </p:nvPicPr>
        <p:blipFill>
          <a:blip r:embed="rId11">
            <a:lum bright="70000" contrast="-70000"/>
          </a:blip>
          <a:stretch>
            <a:fillRect/>
          </a:stretch>
        </p:blipFill>
        <p:spPr>
          <a:xfrm>
            <a:off x="3604631" y="257948"/>
            <a:ext cx="915820" cy="742370"/>
          </a:xfrm>
          <a:prstGeom prst="rect">
            <a:avLst/>
          </a:prstGeom>
        </p:spPr>
      </p:pic>
      <p:sp>
        <p:nvSpPr>
          <p:cNvPr id="30" name="Text Placeholder 1">
            <a:extLst>
              <a:ext uri="{FF2B5EF4-FFF2-40B4-BE49-F238E27FC236}">
                <a16:creationId xmlns:a16="http://schemas.microsoft.com/office/drawing/2014/main" id="{F99B5DAD-9C5A-E311-8AD7-ECB33B82938B}"/>
              </a:ext>
            </a:extLst>
          </p:cNvPr>
          <p:cNvSpPr txBox="1">
            <a:spLocks/>
          </p:cNvSpPr>
          <p:nvPr/>
        </p:nvSpPr>
        <p:spPr>
          <a:xfrm>
            <a:off x="1616663" y="6372623"/>
            <a:ext cx="9905411" cy="119193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lang="en-GB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12"/>
              </a:rPr>
              <a:t>Statista Market Forecast 2023</a:t>
            </a:r>
            <a:r>
              <a:rPr lang="en-GB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; </a:t>
            </a:r>
            <a:r>
              <a:rPr lang="en-US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13"/>
              </a:rPr>
              <a:t>CST 2023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2B306C2F-BB2C-17BF-1DCD-250E12D1E17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117676" y="1945279"/>
            <a:ext cx="747883" cy="73531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B233530-B706-8BC9-26CA-9D0EE140F70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725" y="1598573"/>
            <a:ext cx="1311494" cy="1325789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77CB08E0-D81E-85D9-1B0B-722E7D356A08}"/>
              </a:ext>
            </a:extLst>
          </p:cNvPr>
          <p:cNvGrpSpPr/>
          <p:nvPr/>
        </p:nvGrpSpPr>
        <p:grpSpPr>
          <a:xfrm>
            <a:off x="9930871" y="3755986"/>
            <a:ext cx="1130617" cy="1130617"/>
            <a:chOff x="10126548" y="1819835"/>
            <a:chExt cx="739262" cy="739262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47AA012-E811-E726-9835-D2C0EF1DB25A}"/>
                </a:ext>
              </a:extLst>
            </p:cNvPr>
            <p:cNvSpPr/>
            <p:nvPr/>
          </p:nvSpPr>
          <p:spPr>
            <a:xfrm>
              <a:off x="10126548" y="1819835"/>
              <a:ext cx="739262" cy="73926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D81F43D-7395-1423-4D14-98E1549A93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7603" y="1899915"/>
              <a:ext cx="577153" cy="579103"/>
            </a:xfrm>
            <a:prstGeom prst="rect">
              <a:avLst/>
            </a:prstGeom>
            <a:noFill/>
          </p:spPr>
        </p:pic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766F0356-23BA-8FDA-F476-B6216AC6C73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480046" y="3817100"/>
            <a:ext cx="1130617" cy="100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817992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1DC35E-2E31-76E5-447F-CE8D811A7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174316BE-E0E7-4EA2-9E14-07F4A3966F16}"/>
              </a:ext>
            </a:extLst>
          </p:cNvPr>
          <p:cNvSpPr/>
          <p:nvPr/>
        </p:nvSpPr>
        <p:spPr>
          <a:xfrm rot="5400000">
            <a:off x="2764245" y="2980605"/>
            <a:ext cx="6905980" cy="94477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AB2898EF-B7F5-36F9-5FB7-6208785D927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84" imgH="486" progId="TCLayout.ActiveDocument.1">
                  <p:embed/>
                </p:oleObj>
              </mc:Choice>
              <mc:Fallback>
                <p:oleObj name="think-cell Slide" r:id="rId4" imgW="484" imgH="48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B2898EF-B7F5-36F9-5FB7-6208785D92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id="{1EB81FD9-3149-B081-6D4C-740755EEEDD6}"/>
              </a:ext>
            </a:extLst>
          </p:cNvPr>
          <p:cNvSpPr/>
          <p:nvPr/>
        </p:nvSpPr>
        <p:spPr>
          <a:xfrm>
            <a:off x="0" y="0"/>
            <a:ext cx="575653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9C5AE2-58F4-839D-C197-78B36F3F7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9026F0-3A56-5942-B71A-A7F3D8217B56}" type="slidenum">
              <a:rPr lang="en-US" smtClean="0">
                <a:solidFill>
                  <a:schemeClr val="bg1"/>
                </a:solidFill>
              </a:rPr>
              <a:pPr/>
              <a:t>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FB85128E-E21D-9DF6-6D7E-8EF204173F0E}"/>
              </a:ext>
            </a:extLst>
          </p:cNvPr>
          <p:cNvSpPr txBox="1">
            <a:spLocks/>
          </p:cNvSpPr>
          <p:nvPr/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1"/>
                </a:solidFill>
              </a:rPr>
              <a:pPr/>
              <a:t>6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85F9585-CFF4-1F47-CF0C-E4EE62C1EEF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7567DE8-AB4B-0090-B92E-71FACC067163}"/>
              </a:ext>
            </a:extLst>
          </p:cNvPr>
          <p:cNvCxnSpPr/>
          <p:nvPr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9029E18A-6DBA-7AE0-24EA-5D99D84C435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111210"/>
            <a:ext cx="12192000" cy="17947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326CA89-47C4-D26B-0338-B6D8B25C7A0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106676"/>
            <a:ext cx="717194" cy="7513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130BAF0-6128-612E-F9D9-B3A119E6647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980"/>
            <a:ext cx="698090" cy="58501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E716CAB-3F78-B88E-0599-2E744623537C}"/>
              </a:ext>
            </a:extLst>
          </p:cNvPr>
          <p:cNvSpPr/>
          <p:nvPr/>
        </p:nvSpPr>
        <p:spPr>
          <a:xfrm>
            <a:off x="315882" y="153058"/>
            <a:ext cx="3076904" cy="9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DIGITAL CHAMPIONS IN HEALTHCARE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157FE18-60DD-D058-6818-BE2E25DDA2B5}"/>
              </a:ext>
            </a:extLst>
          </p:cNvPr>
          <p:cNvSpPr/>
          <p:nvPr/>
        </p:nvSpPr>
        <p:spPr>
          <a:xfrm>
            <a:off x="1326441" y="1302253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360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99.3M</a:t>
            </a:r>
          </a:p>
          <a:p>
            <a:pPr algn="ctr"/>
            <a:r>
              <a:rPr lang="en-US" sz="140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Prescriptions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82CE005-9E0E-89F5-4879-F30DE2C4FE65}"/>
              </a:ext>
            </a:extLst>
          </p:cNvPr>
          <p:cNvSpPr txBox="1"/>
          <p:nvPr/>
        </p:nvSpPr>
        <p:spPr>
          <a:xfrm>
            <a:off x="3019548" y="1765321"/>
            <a:ext cx="30473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processed through </a:t>
            </a:r>
            <a:r>
              <a:rPr lang="en-GB" sz="1600" i="1" dirty="0" err="1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Wasfaty</a:t>
            </a:r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in 2023</a:t>
            </a:r>
            <a:endParaRPr lang="en-US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FF1E17-0249-8536-D7EA-5EC30D494039}"/>
              </a:ext>
            </a:extLst>
          </p:cNvPr>
          <p:cNvSpPr txBox="1"/>
          <p:nvPr/>
        </p:nvSpPr>
        <p:spPr>
          <a:xfrm>
            <a:off x="3019548" y="3494963"/>
            <a:ext cx="30418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conducted virtually</a:t>
            </a:r>
            <a:r>
              <a:rPr lang="en-GB" sz="1600" i="1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in 2023</a:t>
            </a:r>
            <a:endParaRPr lang="en-GB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2FD4DA2-5139-7839-1DD3-4A0B61A20904}"/>
              </a:ext>
            </a:extLst>
          </p:cNvPr>
          <p:cNvSpPr/>
          <p:nvPr/>
        </p:nvSpPr>
        <p:spPr>
          <a:xfrm>
            <a:off x="1326441" y="2908785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360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9.2M</a:t>
            </a:r>
            <a:endParaRPr lang="en-US" sz="400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  <a:p>
            <a:pPr algn="ctr"/>
            <a:r>
              <a:rPr lang="en-US" sz="140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Appointments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3DA4AA8-3C3F-3372-3439-862B5A18812B}"/>
              </a:ext>
            </a:extLst>
          </p:cNvPr>
          <p:cNvSpPr/>
          <p:nvPr/>
        </p:nvSpPr>
        <p:spPr>
          <a:xfrm>
            <a:off x="1326441" y="4515317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360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990k</a:t>
            </a:r>
            <a:endParaRPr lang="en-US" sz="44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  <a:p>
            <a:pPr algn="ctr"/>
            <a:r>
              <a:rPr lang="en-US" sz="1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Diagnosis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2E4302-327D-6765-BE60-16FE04448D7F}"/>
              </a:ext>
            </a:extLst>
          </p:cNvPr>
          <p:cNvSpPr txBox="1"/>
          <p:nvPr/>
        </p:nvSpPr>
        <p:spPr>
          <a:xfrm>
            <a:off x="3016577" y="4978385"/>
            <a:ext cx="304185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on diabetes p</a:t>
            </a:r>
            <a:r>
              <a:rPr lang="en-GB" sz="1600" i="1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roactively, utilising AI tools</a:t>
            </a:r>
            <a:r>
              <a:rPr lang="en-GB" sz="1600" i="1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in 2023</a:t>
            </a:r>
            <a:endParaRPr lang="en-GB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22" name="Parallelogram 21">
            <a:extLst>
              <a:ext uri="{FF2B5EF4-FFF2-40B4-BE49-F238E27FC236}">
                <a16:creationId xmlns:a16="http://schemas.microsoft.com/office/drawing/2014/main" id="{8BBC677F-B50D-0CE7-47A2-00FF3F544874}"/>
              </a:ext>
            </a:extLst>
          </p:cNvPr>
          <p:cNvSpPr/>
          <p:nvPr/>
        </p:nvSpPr>
        <p:spPr>
          <a:xfrm>
            <a:off x="6812040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Remote Surgeries</a:t>
            </a:r>
          </a:p>
        </p:txBody>
      </p:sp>
      <p:sp>
        <p:nvSpPr>
          <p:cNvPr id="23" name="Parallelogram 22">
            <a:extLst>
              <a:ext uri="{FF2B5EF4-FFF2-40B4-BE49-F238E27FC236}">
                <a16:creationId xmlns:a16="http://schemas.microsoft.com/office/drawing/2014/main" id="{E727A937-49EB-5759-5252-D492C99B7448}"/>
              </a:ext>
            </a:extLst>
          </p:cNvPr>
          <p:cNvSpPr/>
          <p:nvPr/>
        </p:nvSpPr>
        <p:spPr>
          <a:xfrm>
            <a:off x="9268747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AI Diagnosis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B27F31A-B38E-AF46-A9F6-AB891670E105}"/>
              </a:ext>
            </a:extLst>
          </p:cNvPr>
          <p:cNvSpPr/>
          <p:nvPr/>
        </p:nvSpPr>
        <p:spPr>
          <a:xfrm>
            <a:off x="9930871" y="3757361"/>
            <a:ext cx="1130617" cy="113061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8" name="Parallelogram 47">
            <a:extLst>
              <a:ext uri="{FF2B5EF4-FFF2-40B4-BE49-F238E27FC236}">
                <a16:creationId xmlns:a16="http://schemas.microsoft.com/office/drawing/2014/main" id="{FD7ECE14-697A-F9DF-AAEC-789D623C5B3B}"/>
              </a:ext>
            </a:extLst>
          </p:cNvPr>
          <p:cNvSpPr/>
          <p:nvPr/>
        </p:nvSpPr>
        <p:spPr>
          <a:xfrm>
            <a:off x="6812040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Wearable Health Devices</a:t>
            </a:r>
          </a:p>
        </p:txBody>
      </p:sp>
      <p:sp>
        <p:nvSpPr>
          <p:cNvPr id="49" name="Parallelogram 48">
            <a:extLst>
              <a:ext uri="{FF2B5EF4-FFF2-40B4-BE49-F238E27FC236}">
                <a16:creationId xmlns:a16="http://schemas.microsoft.com/office/drawing/2014/main" id="{E0E3C3CE-5412-FA25-421A-716B8CF89E3C}"/>
              </a:ext>
            </a:extLst>
          </p:cNvPr>
          <p:cNvSpPr/>
          <p:nvPr/>
        </p:nvSpPr>
        <p:spPr>
          <a:xfrm>
            <a:off x="9268747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VR/AR </a:t>
            </a:r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Medical Training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9E050BE-3A15-9A03-E83C-BBA6611A87B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sp>
        <p:nvSpPr>
          <p:cNvPr id="32" name="Text Placeholder 1">
            <a:extLst>
              <a:ext uri="{FF2B5EF4-FFF2-40B4-BE49-F238E27FC236}">
                <a16:creationId xmlns:a16="http://schemas.microsoft.com/office/drawing/2014/main" id="{857AA06C-CAC8-B37B-47C0-00AF3DFFDF3B}"/>
              </a:ext>
            </a:extLst>
          </p:cNvPr>
          <p:cNvSpPr txBox="1">
            <a:spLocks/>
          </p:cNvSpPr>
          <p:nvPr/>
        </p:nvSpPr>
        <p:spPr>
          <a:xfrm>
            <a:off x="1616663" y="6372623"/>
            <a:ext cx="9905411" cy="119193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kumimoji="0" lang="de-DE" sz="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11"/>
              </a:rPr>
              <a:t>Saudi Vision 2030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7EAC96E-625B-81C8-F595-77C4A0D44AEE}"/>
              </a:ext>
            </a:extLst>
          </p:cNvPr>
          <p:cNvPicPr>
            <a:picLocks noChangeAspect="1"/>
          </p:cNvPicPr>
          <p:nvPr/>
        </p:nvPicPr>
        <p:blipFill>
          <a:blip r:embed="rId1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682" y="286118"/>
            <a:ext cx="686030" cy="686030"/>
          </a:xfrm>
          <a:prstGeom prst="rect">
            <a:avLst/>
          </a:prstGeom>
        </p:spPr>
      </p:pic>
      <p:pic>
        <p:nvPicPr>
          <p:cNvPr id="38" name="Picture 2" descr="Robotic arm ">
            <a:extLst>
              <a:ext uri="{FF2B5EF4-FFF2-40B4-BE49-F238E27FC236}">
                <a16:creationId xmlns:a16="http://schemas.microsoft.com/office/drawing/2014/main" id="{5EE30118-84DD-A64C-82EC-0D6C0BF2E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937" y="1805019"/>
            <a:ext cx="882689" cy="88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3FA3F53-6DEE-29E6-C942-672CCD8410C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932" y="1536046"/>
            <a:ext cx="1901665" cy="140800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557B6C9-CE83-8463-046E-9888AC26BD92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483" y="3922666"/>
            <a:ext cx="655596" cy="801284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A8EF181-BBE2-5F53-7C08-20D0E84DDCD8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4000" y="3920653"/>
            <a:ext cx="777002" cy="801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566778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7FDB98-80E3-CA67-288E-BFF3B0AB9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DD3514E-D29D-B970-3922-37A8F6DC5F82}"/>
              </a:ext>
            </a:extLst>
          </p:cNvPr>
          <p:cNvSpPr/>
          <p:nvPr/>
        </p:nvSpPr>
        <p:spPr>
          <a:xfrm rot="5400000">
            <a:off x="2764245" y="2980605"/>
            <a:ext cx="6905980" cy="94477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9EAF5F9C-A941-BF2D-A61F-9FFB4D11346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84" imgH="486" progId="TCLayout.ActiveDocument.1">
                  <p:embed/>
                </p:oleObj>
              </mc:Choice>
              <mc:Fallback>
                <p:oleObj name="think-cell Slide" r:id="rId4" imgW="484" imgH="48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EAF5F9C-A941-BF2D-A61F-9FFB4D1134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id="{7171D2A4-8E56-21C6-4BE3-068EFA1B0D65}"/>
              </a:ext>
            </a:extLst>
          </p:cNvPr>
          <p:cNvSpPr/>
          <p:nvPr/>
        </p:nvSpPr>
        <p:spPr>
          <a:xfrm>
            <a:off x="0" y="0"/>
            <a:ext cx="575653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0507A-0010-7D7B-43F4-BACFD7842D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9026F0-3A56-5942-B71A-A7F3D8217B56}" type="slidenum">
              <a:rPr lang="en-US" smtClean="0">
                <a:solidFill>
                  <a:schemeClr val="bg1"/>
                </a:solidFill>
              </a:rPr>
              <a:pPr/>
              <a:t>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3DA1F411-28D1-65A2-7C50-316B87FD9B17}"/>
              </a:ext>
            </a:extLst>
          </p:cNvPr>
          <p:cNvSpPr txBox="1">
            <a:spLocks/>
          </p:cNvSpPr>
          <p:nvPr/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1"/>
                </a:solidFill>
              </a:rPr>
              <a:pPr/>
              <a:t>7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BA81F3C-6361-5B51-DD10-F34943E2AC8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62ED6FD-2159-99F9-0367-6E9989B9844C}"/>
              </a:ext>
            </a:extLst>
          </p:cNvPr>
          <p:cNvCxnSpPr/>
          <p:nvPr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5DAB3FB6-0749-0725-3644-FA3F60B11B6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596" y="5063249"/>
            <a:ext cx="12192000" cy="17947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B39EFBE-9DC6-D0D9-EEBD-7F2C22E17F5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106676"/>
            <a:ext cx="717194" cy="7513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181271-A1CE-FE42-914F-288E9E048CB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980"/>
            <a:ext cx="698090" cy="58501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A66DFD3-7F45-DAC5-7600-F4CB188D9359}"/>
              </a:ext>
            </a:extLst>
          </p:cNvPr>
          <p:cNvSpPr/>
          <p:nvPr/>
        </p:nvSpPr>
        <p:spPr>
          <a:xfrm>
            <a:off x="315882" y="153058"/>
            <a:ext cx="4412305" cy="9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DIGITAL CHAMPIONS IN ENTERTAINMENT &amp; TOURISM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BEDAC69-BBE8-7517-7D45-6BE65A42D923}"/>
              </a:ext>
            </a:extLst>
          </p:cNvPr>
          <p:cNvSpPr/>
          <p:nvPr/>
        </p:nvSpPr>
        <p:spPr>
          <a:xfrm>
            <a:off x="1326441" y="1302253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36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60M</a:t>
            </a:r>
          </a:p>
          <a:p>
            <a:pPr algn="ctr"/>
            <a:r>
              <a:rPr lang="en-US" sz="1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Tourists</a:t>
            </a:r>
            <a:endParaRPr lang="en-US" sz="12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4BF501C-CF76-14FE-BAE7-F0EB1D811525}"/>
              </a:ext>
            </a:extLst>
          </p:cNvPr>
          <p:cNvSpPr txBox="1"/>
          <p:nvPr/>
        </p:nvSpPr>
        <p:spPr>
          <a:xfrm>
            <a:off x="3019548" y="1765321"/>
            <a:ext cx="30473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welcomed in the KSA in the first half of  2024</a:t>
            </a:r>
            <a:endParaRPr lang="en-US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C98F46-A0F5-A872-FB2D-784BA31C2010}"/>
              </a:ext>
            </a:extLst>
          </p:cNvPr>
          <p:cNvSpPr txBox="1"/>
          <p:nvPr/>
        </p:nvSpPr>
        <p:spPr>
          <a:xfrm>
            <a:off x="3019548" y="3371853"/>
            <a:ext cx="30418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Arrived via air travel, land ports, and seaports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AA919F5-4857-BD91-6BDD-9FBEF9C10C0F}"/>
              </a:ext>
            </a:extLst>
          </p:cNvPr>
          <p:cNvSpPr/>
          <p:nvPr/>
        </p:nvSpPr>
        <p:spPr>
          <a:xfrm>
            <a:off x="1326441" y="2908785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ar-SA" sz="36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13</a:t>
            </a:r>
            <a:r>
              <a:rPr lang="en-US" sz="36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M+</a:t>
            </a:r>
          </a:p>
          <a:p>
            <a:pPr algn="ctr"/>
            <a:r>
              <a:rPr lang="en-US" sz="1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Hajj &amp; Umrah</a:t>
            </a:r>
          </a:p>
          <a:p>
            <a:pPr algn="ctr"/>
            <a:r>
              <a:rPr lang="en-US" sz="1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Visitors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2032C6E-3214-BB6C-DE9F-C4012765964A}"/>
              </a:ext>
            </a:extLst>
          </p:cNvPr>
          <p:cNvSpPr/>
          <p:nvPr/>
        </p:nvSpPr>
        <p:spPr>
          <a:xfrm>
            <a:off x="1326441" y="4515317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4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69%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2FD5FB-A73C-EE67-9FC6-D2412423FD5B}"/>
              </a:ext>
            </a:extLst>
          </p:cNvPr>
          <p:cNvSpPr txBox="1"/>
          <p:nvPr/>
        </p:nvSpPr>
        <p:spPr>
          <a:xfrm>
            <a:off x="3016578" y="4978385"/>
            <a:ext cx="31386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of the Saudi population are gamers</a:t>
            </a:r>
            <a:endParaRPr lang="en-GB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22" name="Parallelogram 21">
            <a:extLst>
              <a:ext uri="{FF2B5EF4-FFF2-40B4-BE49-F238E27FC236}">
                <a16:creationId xmlns:a16="http://schemas.microsoft.com/office/drawing/2014/main" id="{C4F49906-B146-594B-B026-099A013F73DF}"/>
              </a:ext>
            </a:extLst>
          </p:cNvPr>
          <p:cNvSpPr/>
          <p:nvPr/>
        </p:nvSpPr>
        <p:spPr>
          <a:xfrm>
            <a:off x="9268747" y="4999615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Smart Stadiums</a:t>
            </a:r>
          </a:p>
        </p:txBody>
      </p:sp>
      <p:sp>
        <p:nvSpPr>
          <p:cNvPr id="23" name="Parallelogram 22">
            <a:extLst>
              <a:ext uri="{FF2B5EF4-FFF2-40B4-BE49-F238E27FC236}">
                <a16:creationId xmlns:a16="http://schemas.microsoft.com/office/drawing/2014/main" id="{2E52E379-0988-AC6A-0713-32DCB935A6DC}"/>
              </a:ext>
            </a:extLst>
          </p:cNvPr>
          <p:cNvSpPr/>
          <p:nvPr/>
        </p:nvSpPr>
        <p:spPr>
          <a:xfrm>
            <a:off x="9268747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VR/AR Events</a:t>
            </a:r>
          </a:p>
        </p:txBody>
      </p:sp>
      <p:sp>
        <p:nvSpPr>
          <p:cNvPr id="48" name="Parallelogram 47">
            <a:extLst>
              <a:ext uri="{FF2B5EF4-FFF2-40B4-BE49-F238E27FC236}">
                <a16:creationId xmlns:a16="http://schemas.microsoft.com/office/drawing/2014/main" id="{3E54A4C3-77FC-9679-8490-FFE1BB45DC0F}"/>
              </a:ext>
            </a:extLst>
          </p:cNvPr>
          <p:cNvSpPr/>
          <p:nvPr/>
        </p:nvSpPr>
        <p:spPr>
          <a:xfrm>
            <a:off x="6812040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Regional Gaming Data </a:t>
            </a:r>
            <a:r>
              <a:rPr lang="en-GB" sz="1400" dirty="0" err="1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Centers</a:t>
            </a:r>
            <a:endParaRPr lang="en-GB" sz="1400" dirty="0">
              <a:solidFill>
                <a:schemeClr val="bg1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9" name="Parallelogram 48">
            <a:extLst>
              <a:ext uri="{FF2B5EF4-FFF2-40B4-BE49-F238E27FC236}">
                <a16:creationId xmlns:a16="http://schemas.microsoft.com/office/drawing/2014/main" id="{435700BB-CC7A-904E-C4D7-BB20E6B24640}"/>
              </a:ext>
            </a:extLst>
          </p:cNvPr>
          <p:cNvSpPr/>
          <p:nvPr/>
        </p:nvSpPr>
        <p:spPr>
          <a:xfrm>
            <a:off x="6812040" y="292106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E-Visa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DCCD9803-9D83-3A95-885A-03964E7A564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B75FD22-0CCA-3231-A7C8-86A22D913FF6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1526" y="202584"/>
            <a:ext cx="809982" cy="713841"/>
          </a:xfrm>
          <a:prstGeom prst="rect">
            <a:avLst/>
          </a:prstGeom>
        </p:spPr>
      </p:pic>
      <p:pic>
        <p:nvPicPr>
          <p:cNvPr id="33" name="Graphic 32" descr="Stadium with solid fill">
            <a:extLst>
              <a:ext uri="{FF2B5EF4-FFF2-40B4-BE49-F238E27FC236}">
                <a16:creationId xmlns:a16="http://schemas.microsoft.com/office/drawing/2014/main" id="{A1D60183-A0D4-D49E-8620-EA819F135A1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038979" y="3833145"/>
            <a:ext cx="914400" cy="9144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8F1B790-A6C0-3EC7-E7C0-A815871564F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32" y="1595480"/>
            <a:ext cx="1311494" cy="132578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1284415-9041-B0C2-9A77-03DD98BB2E3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97751" y="4011582"/>
            <a:ext cx="883441" cy="724739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C0E64930-8D36-2DDF-0C9D-D088B296C55B}"/>
              </a:ext>
            </a:extLst>
          </p:cNvPr>
          <p:cNvSpPr txBox="1">
            <a:spLocks/>
          </p:cNvSpPr>
          <p:nvPr/>
        </p:nvSpPr>
        <p:spPr>
          <a:xfrm>
            <a:off x="1616663" y="6372623"/>
            <a:ext cx="9905411" cy="119193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lang="en-GB" sz="7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GASTAT 2023; Ministry of Hajj &amp; Umrah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14338" name="Picture 2" descr="Visa ">
            <a:extLst>
              <a:ext uri="{FF2B5EF4-FFF2-40B4-BE49-F238E27FC236}">
                <a16:creationId xmlns:a16="http://schemas.microsoft.com/office/drawing/2014/main" id="{893645F3-1E0F-CF6C-1057-964768522F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705" y="2003618"/>
            <a:ext cx="813287" cy="81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84891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BAF10E-32D1-629F-2DC2-977BBAD5D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Isosceles Triangle 47">
            <a:extLst>
              <a:ext uri="{FF2B5EF4-FFF2-40B4-BE49-F238E27FC236}">
                <a16:creationId xmlns:a16="http://schemas.microsoft.com/office/drawing/2014/main" id="{1217E5A6-A790-0020-7BE5-01923E7B4014}"/>
              </a:ext>
            </a:extLst>
          </p:cNvPr>
          <p:cNvSpPr/>
          <p:nvPr/>
        </p:nvSpPr>
        <p:spPr>
          <a:xfrm rot="5400000">
            <a:off x="2764245" y="2980605"/>
            <a:ext cx="6905980" cy="94477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06486F7D-E0EE-3147-DAFC-3DBC028506A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84" imgH="486" progId="TCLayout.ActiveDocument.1">
                  <p:embed/>
                </p:oleObj>
              </mc:Choice>
              <mc:Fallback>
                <p:oleObj name="think-cell Slide" r:id="rId4" imgW="484" imgH="48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6486F7D-E0EE-3147-DAFC-3DBC028506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id="{091F39DD-D3EF-E77F-0E19-048D91305232}"/>
              </a:ext>
            </a:extLst>
          </p:cNvPr>
          <p:cNvSpPr/>
          <p:nvPr/>
        </p:nvSpPr>
        <p:spPr>
          <a:xfrm>
            <a:off x="0" y="0"/>
            <a:ext cx="575653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B3F5F9-2CFC-50A7-F559-72ED1ED3D1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9291DC3D-2961-665A-D39F-0C3E1EED6971}"/>
              </a:ext>
            </a:extLst>
          </p:cNvPr>
          <p:cNvSpPr txBox="1">
            <a:spLocks/>
          </p:cNvSpPr>
          <p:nvPr/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56FB91C-5697-2B10-B2CA-6354DF2EB8F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E6B1800-293C-EA3B-4058-204053DE1D02}"/>
              </a:ext>
            </a:extLst>
          </p:cNvPr>
          <p:cNvCxnSpPr/>
          <p:nvPr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EBE0897E-0424-3D77-5269-CE9EC7D44CB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4" y="5078598"/>
            <a:ext cx="12192000" cy="17947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F4ADC84-D0D3-DAA5-6C79-073513E98A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106676"/>
            <a:ext cx="717194" cy="7513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3FD0572-F27E-2B13-042F-D6E6A73D7B9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980"/>
            <a:ext cx="698090" cy="58501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146068E-7966-AA8B-44F7-8D7184ED7E87}"/>
              </a:ext>
            </a:extLst>
          </p:cNvPr>
          <p:cNvSpPr/>
          <p:nvPr/>
        </p:nvSpPr>
        <p:spPr>
          <a:xfrm>
            <a:off x="315882" y="153058"/>
            <a:ext cx="3513168" cy="9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DIGITAL CHAMPIONS IN </a:t>
            </a:r>
            <a:r>
              <a:rPr lang="en-US" sz="20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INDUSTRIAL &amp; LOGISTICS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654EAA9-3F7F-722F-929F-ACB128B93A27}"/>
              </a:ext>
            </a:extLst>
          </p:cNvPr>
          <p:cNvSpPr/>
          <p:nvPr/>
        </p:nvSpPr>
        <p:spPr>
          <a:xfrm>
            <a:off x="1326441" y="1302253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38</a:t>
            </a:r>
            <a:r>
              <a:rPr kumimoji="0" lang="en-US" sz="4400" b="0" i="0" u="none" strike="noStrike" kern="1200" cap="none" spc="0" normalizeH="0" baseline="30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</a:t>
            </a:r>
            <a:endParaRPr lang="en-US" sz="4400">
              <a:solidFill>
                <a:srgbClr val="FFFFFF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DDEA0DA-18DA-319B-1668-2F84768B7238}"/>
              </a:ext>
            </a:extLst>
          </p:cNvPr>
          <p:cNvSpPr/>
          <p:nvPr/>
        </p:nvSpPr>
        <p:spPr>
          <a:xfrm>
            <a:off x="1326441" y="2908785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53%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A1EF71D-8261-AC4E-7B2D-E0BF6F1DF851}"/>
              </a:ext>
            </a:extLst>
          </p:cNvPr>
          <p:cNvSpPr/>
          <p:nvPr/>
        </p:nvSpPr>
        <p:spPr>
          <a:xfrm>
            <a:off x="1326441" y="4515317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2</a:t>
            </a:r>
            <a:r>
              <a:rPr lang="en-US" sz="360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M</a:t>
            </a:r>
            <a:r>
              <a:rPr lang="en-US" sz="14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TEUs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EBE45B-0A61-A22A-E0ED-522686266E5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1FBF213-6C1D-CECF-B476-26AC84466F19}"/>
              </a:ext>
            </a:extLst>
          </p:cNvPr>
          <p:cNvSpPr txBox="1"/>
          <p:nvPr/>
        </p:nvSpPr>
        <p:spPr>
          <a:xfrm>
            <a:off x="3019548" y="1765321"/>
            <a:ext cx="30473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in the World Bank's Logistics Performance Index</a:t>
            </a:r>
            <a:endParaRPr lang="en-US" sz="1600" i="1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548075-9F39-715D-61F9-222660F6BB0C}"/>
              </a:ext>
            </a:extLst>
          </p:cNvPr>
          <p:cNvSpPr txBox="1"/>
          <p:nvPr/>
        </p:nvSpPr>
        <p:spPr>
          <a:xfrm>
            <a:off x="3019548" y="3371853"/>
            <a:ext cx="30418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of non-oil industrial revenues accounted for KSA’s GDP</a:t>
            </a:r>
            <a:endParaRPr lang="en-GB" sz="1600" i="1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053ADC-27A8-487C-EB85-C2282B82BDAA}"/>
              </a:ext>
            </a:extLst>
          </p:cNvPr>
          <p:cNvSpPr txBox="1"/>
          <p:nvPr/>
        </p:nvSpPr>
        <p:spPr>
          <a:xfrm>
            <a:off x="3016578" y="4978385"/>
            <a:ext cx="31386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h</a:t>
            </a:r>
            <a:r>
              <a:rPr lang="en-GB" sz="1600" i="1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andled by the Saudi Global Ports operated Ports</a:t>
            </a:r>
          </a:p>
        </p:txBody>
      </p:sp>
      <p:sp>
        <p:nvSpPr>
          <p:cNvPr id="23" name="Parallelogram 22">
            <a:extLst>
              <a:ext uri="{FF2B5EF4-FFF2-40B4-BE49-F238E27FC236}">
                <a16:creationId xmlns:a16="http://schemas.microsoft.com/office/drawing/2014/main" id="{BD5918BF-BEFC-0EDB-6F91-B3313BEDA09F}"/>
              </a:ext>
            </a:extLst>
          </p:cNvPr>
          <p:cNvSpPr/>
          <p:nvPr/>
        </p:nvSpPr>
        <p:spPr>
          <a:xfrm>
            <a:off x="6812040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Robotics</a:t>
            </a:r>
          </a:p>
        </p:txBody>
      </p:sp>
      <p:sp>
        <p:nvSpPr>
          <p:cNvPr id="26" name="Parallelogram 25">
            <a:extLst>
              <a:ext uri="{FF2B5EF4-FFF2-40B4-BE49-F238E27FC236}">
                <a16:creationId xmlns:a16="http://schemas.microsoft.com/office/drawing/2014/main" id="{90BAC9F1-352B-C283-C72E-509C28B0D05C}"/>
              </a:ext>
            </a:extLst>
          </p:cNvPr>
          <p:cNvSpPr/>
          <p:nvPr/>
        </p:nvSpPr>
        <p:spPr>
          <a:xfrm>
            <a:off x="9268747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Industry 4.0</a:t>
            </a:r>
          </a:p>
        </p:txBody>
      </p:sp>
      <p:sp>
        <p:nvSpPr>
          <p:cNvPr id="27" name="Parallelogram 26">
            <a:extLst>
              <a:ext uri="{FF2B5EF4-FFF2-40B4-BE49-F238E27FC236}">
                <a16:creationId xmlns:a16="http://schemas.microsoft.com/office/drawing/2014/main" id="{91B21D60-F24E-1739-43E0-5E3779D459C6}"/>
              </a:ext>
            </a:extLst>
          </p:cNvPr>
          <p:cNvSpPr/>
          <p:nvPr/>
        </p:nvSpPr>
        <p:spPr>
          <a:xfrm>
            <a:off x="6812040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Drones</a:t>
            </a:r>
          </a:p>
        </p:txBody>
      </p:sp>
      <p:sp>
        <p:nvSpPr>
          <p:cNvPr id="28" name="Parallelogram 27">
            <a:extLst>
              <a:ext uri="{FF2B5EF4-FFF2-40B4-BE49-F238E27FC236}">
                <a16:creationId xmlns:a16="http://schemas.microsoft.com/office/drawing/2014/main" id="{60CCA58C-31A9-69C7-A740-CCE0189538F6}"/>
              </a:ext>
            </a:extLst>
          </p:cNvPr>
          <p:cNvSpPr/>
          <p:nvPr/>
        </p:nvSpPr>
        <p:spPr>
          <a:xfrm>
            <a:off x="9268747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Smart Ports</a:t>
            </a:r>
          </a:p>
        </p:txBody>
      </p:sp>
      <p:pic>
        <p:nvPicPr>
          <p:cNvPr id="33" name="Picture 2" descr="Robotic arm ">
            <a:extLst>
              <a:ext uri="{FF2B5EF4-FFF2-40B4-BE49-F238E27FC236}">
                <a16:creationId xmlns:a16="http://schemas.microsoft.com/office/drawing/2014/main" id="{B0E0205D-7A6A-9787-1CE5-FBA6E08E2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937" y="1805019"/>
            <a:ext cx="882689" cy="88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 Placeholder 1">
            <a:extLst>
              <a:ext uri="{FF2B5EF4-FFF2-40B4-BE49-F238E27FC236}">
                <a16:creationId xmlns:a16="http://schemas.microsoft.com/office/drawing/2014/main" id="{18BA911C-5DD5-77A4-3255-0966B25D53D8}"/>
              </a:ext>
            </a:extLst>
          </p:cNvPr>
          <p:cNvSpPr txBox="1">
            <a:spLocks/>
          </p:cNvSpPr>
          <p:nvPr/>
        </p:nvSpPr>
        <p:spPr>
          <a:xfrm>
            <a:off x="1616664" y="6372623"/>
            <a:ext cx="4171152" cy="212294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lang="en-GB" sz="8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Saudi Press Agency 2024; Gulf News 2024</a:t>
            </a:r>
            <a:r>
              <a:rPr lang="en-US" sz="8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; Saudi Global Ports 2023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4532C916-4280-DB30-E758-6A40DF9C43D0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9314" y="336745"/>
            <a:ext cx="611236" cy="58477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C40487E-3D1D-9164-6FD7-593AA78A53F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45007" y="3978350"/>
            <a:ext cx="1188928" cy="88268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1017964-5E86-E4C8-1D4A-323ECBA12D8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023790" y="1809111"/>
            <a:ext cx="944777" cy="1015547"/>
          </a:xfrm>
          <a:prstGeom prst="rect">
            <a:avLst/>
          </a:prstGeom>
        </p:spPr>
      </p:pic>
      <p:pic>
        <p:nvPicPr>
          <p:cNvPr id="12290" name="Picture 2" descr="Port ">
            <a:extLst>
              <a:ext uri="{FF2B5EF4-FFF2-40B4-BE49-F238E27FC236}">
                <a16:creationId xmlns:a16="http://schemas.microsoft.com/office/drawing/2014/main" id="{D96B0BE0-52F0-5A80-F9D9-D3830AA6A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517" y="4017969"/>
            <a:ext cx="882689" cy="8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173185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DFE81F-0F43-4093-FD2E-70AA210D0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3B158673-9F9C-3298-10FC-837DBB9B3AFE}"/>
              </a:ext>
            </a:extLst>
          </p:cNvPr>
          <p:cNvSpPr/>
          <p:nvPr/>
        </p:nvSpPr>
        <p:spPr>
          <a:xfrm rot="5400000">
            <a:off x="2764245" y="2980605"/>
            <a:ext cx="6905980" cy="94477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B5ADA340-3902-5068-BC84-81707834842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84" imgH="486" progId="TCLayout.ActiveDocument.1">
                  <p:embed/>
                </p:oleObj>
              </mc:Choice>
              <mc:Fallback>
                <p:oleObj name="think-cell Slide" r:id="rId4" imgW="484" imgH="48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5ADA340-3902-5068-BC84-8170783484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id="{FFBCE5B5-C1CE-D3EA-1B37-759785AF8913}"/>
              </a:ext>
            </a:extLst>
          </p:cNvPr>
          <p:cNvSpPr/>
          <p:nvPr/>
        </p:nvSpPr>
        <p:spPr>
          <a:xfrm>
            <a:off x="0" y="0"/>
            <a:ext cx="575653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BC07BF-44AE-8520-E732-5812972659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C73BD82C-9619-A890-DF20-BCFEFE89A178}"/>
              </a:ext>
            </a:extLst>
          </p:cNvPr>
          <p:cNvSpPr txBox="1">
            <a:spLocks/>
          </p:cNvSpPr>
          <p:nvPr/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4663763-7BAF-6985-A8CB-29C765977C1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7913B5-B150-415F-55D4-4FB84896C4C0}"/>
              </a:ext>
            </a:extLst>
          </p:cNvPr>
          <p:cNvCxnSpPr/>
          <p:nvPr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720CB476-2138-1887-DB9B-2CDA68304B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77" y="5090609"/>
            <a:ext cx="12192000" cy="17947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C863AAF-47DB-FCD0-720E-7F175397715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106676"/>
            <a:ext cx="717194" cy="7513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2E79F7D-25CB-3A89-E359-57F92DEA945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980"/>
            <a:ext cx="698090" cy="58501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1386BEB-8AB4-A352-0CA0-1967E5A1771A}"/>
              </a:ext>
            </a:extLst>
          </p:cNvPr>
          <p:cNvSpPr/>
          <p:nvPr/>
        </p:nvSpPr>
        <p:spPr>
          <a:xfrm>
            <a:off x="315882" y="153058"/>
            <a:ext cx="3138690" cy="9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DIGITAL CHAMPIONS IN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SMART CIT</a:t>
            </a:r>
            <a:r>
              <a:rPr lang="en-US" sz="20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IES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044C40B-4267-635E-918A-A7C6CB04C5C9}"/>
              </a:ext>
            </a:extLst>
          </p:cNvPr>
          <p:cNvSpPr/>
          <p:nvPr/>
        </p:nvSpPr>
        <p:spPr>
          <a:xfrm>
            <a:off x="1326441" y="1302253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12M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Smart Meters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2BBDC6-4253-74F7-C4D4-12DA0D10B599}"/>
              </a:ext>
            </a:extLst>
          </p:cNvPr>
          <p:cNvSpPr/>
          <p:nvPr/>
        </p:nvSpPr>
        <p:spPr>
          <a:xfrm>
            <a:off x="1326441" y="2908785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Sawaher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project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A51A3FC-CCBC-B80F-4F4E-A69D8CF834D5}"/>
              </a:ext>
            </a:extLst>
          </p:cNvPr>
          <p:cNvSpPr/>
          <p:nvPr/>
        </p:nvSpPr>
        <p:spPr>
          <a:xfrm>
            <a:off x="1326441" y="4515317"/>
            <a:ext cx="1522417" cy="15109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NEOM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project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6E933A-B1D3-F48D-C3F1-A4A5D4687DD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sp>
        <p:nvSpPr>
          <p:cNvPr id="10" name="Parallelogram 9">
            <a:extLst>
              <a:ext uri="{FF2B5EF4-FFF2-40B4-BE49-F238E27FC236}">
                <a16:creationId xmlns:a16="http://schemas.microsoft.com/office/drawing/2014/main" id="{A35D0194-BD08-5FEF-ADD7-E2F2B75E1101}"/>
              </a:ext>
            </a:extLst>
          </p:cNvPr>
          <p:cNvSpPr/>
          <p:nvPr/>
        </p:nvSpPr>
        <p:spPr>
          <a:xfrm>
            <a:off x="6812040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Smart Utilities</a:t>
            </a:r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9B342521-4679-7F70-AC24-94E6D2EE615A}"/>
              </a:ext>
            </a:extLst>
          </p:cNvPr>
          <p:cNvSpPr/>
          <p:nvPr/>
        </p:nvSpPr>
        <p:spPr>
          <a:xfrm>
            <a:off x="9268747" y="2952013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Smart Pole</a:t>
            </a:r>
          </a:p>
        </p:txBody>
      </p:sp>
      <p:sp>
        <p:nvSpPr>
          <p:cNvPr id="22" name="Parallelogram 21">
            <a:extLst>
              <a:ext uri="{FF2B5EF4-FFF2-40B4-BE49-F238E27FC236}">
                <a16:creationId xmlns:a16="http://schemas.microsoft.com/office/drawing/2014/main" id="{259E4418-5053-A219-CD3C-7D5DDB8E5B79}"/>
              </a:ext>
            </a:extLst>
          </p:cNvPr>
          <p:cNvSpPr/>
          <p:nvPr/>
        </p:nvSpPr>
        <p:spPr>
          <a:xfrm>
            <a:off x="6812040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Cognitive Cities</a:t>
            </a:r>
          </a:p>
        </p:txBody>
      </p:sp>
      <p:sp>
        <p:nvSpPr>
          <p:cNvPr id="23" name="Parallelogram 22">
            <a:extLst>
              <a:ext uri="{FF2B5EF4-FFF2-40B4-BE49-F238E27FC236}">
                <a16:creationId xmlns:a16="http://schemas.microsoft.com/office/drawing/2014/main" id="{DE3198B9-3F0B-CE40-2C09-8C0753DAE696}"/>
              </a:ext>
            </a:extLst>
          </p:cNvPr>
          <p:cNvSpPr/>
          <p:nvPr/>
        </p:nvSpPr>
        <p:spPr>
          <a:xfrm>
            <a:off x="9268747" y="5003341"/>
            <a:ext cx="2454865" cy="385331"/>
          </a:xfrm>
          <a:prstGeom prst="parallelogram">
            <a:avLst/>
          </a:prstGeom>
          <a:noFill/>
          <a:ln>
            <a:noFill/>
          </a:ln>
          <a:effectLst>
            <a:glow rad="63500">
              <a:schemeClr val="bg1">
                <a:lumMod val="20000"/>
                <a:lumOff val="8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AI Surveillance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3C7F0A4-D4CB-1F7E-CC42-2CF59CD48828}"/>
              </a:ext>
            </a:extLst>
          </p:cNvPr>
          <p:cNvSpPr txBox="1"/>
          <p:nvPr/>
        </p:nvSpPr>
        <p:spPr>
          <a:xfrm>
            <a:off x="3019548" y="1888431"/>
            <a:ext cx="30473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installed across KSA for utilities</a:t>
            </a:r>
            <a:endParaRPr lang="en-US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4842455-8ED5-4B50-A8EB-51780A6B9E1C}"/>
              </a:ext>
            </a:extLst>
          </p:cNvPr>
          <p:cNvSpPr txBox="1"/>
          <p:nvPr/>
        </p:nvSpPr>
        <p:spPr>
          <a:xfrm>
            <a:off x="3019548" y="3371853"/>
            <a:ext cx="30418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leveraging AI and smart analysis security cameras</a:t>
            </a:r>
            <a:endParaRPr lang="en-GB" sz="1600" i="1" dirty="0">
              <a:solidFill>
                <a:schemeClr val="tx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C3A03DB-F24E-EE99-E008-0E0DC414B7D7}"/>
              </a:ext>
            </a:extLst>
          </p:cNvPr>
          <p:cNvSpPr txBox="1"/>
          <p:nvPr/>
        </p:nvSpPr>
        <p:spPr>
          <a:xfrm>
            <a:off x="3016578" y="4978385"/>
            <a:ext cx="31386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i="1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World’s first fully cognitive </a:t>
            </a:r>
          </a:p>
          <a:p>
            <a:r>
              <a:rPr lang="en-GB" sz="1600" i="1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city in development</a:t>
            </a:r>
          </a:p>
        </p:txBody>
      </p:sp>
      <p:sp>
        <p:nvSpPr>
          <p:cNvPr id="34" name="Text Placeholder 1">
            <a:extLst>
              <a:ext uri="{FF2B5EF4-FFF2-40B4-BE49-F238E27FC236}">
                <a16:creationId xmlns:a16="http://schemas.microsoft.com/office/drawing/2014/main" id="{46CE6D02-2E47-048F-19B7-42090C98286B}"/>
              </a:ext>
            </a:extLst>
          </p:cNvPr>
          <p:cNvSpPr txBox="1">
            <a:spLocks/>
          </p:cNvSpPr>
          <p:nvPr/>
        </p:nvSpPr>
        <p:spPr>
          <a:xfrm>
            <a:off x="1616664" y="6372623"/>
            <a:ext cx="3993738" cy="241154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lang="en-GB" sz="8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Construction Week 2020; Future Power Expo 2023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581206D1-FA9F-344F-7ED3-B3AAB745B63C}"/>
              </a:ext>
            </a:extLst>
          </p:cNvPr>
          <p:cNvPicPr>
            <a:picLocks noChangeAspect="1"/>
          </p:cNvPicPr>
          <p:nvPr/>
        </p:nvPicPr>
        <p:blipFill>
          <a:blip r:embed="rId11">
            <a:lum bright="70000" contrast="-70000"/>
          </a:blip>
          <a:stretch>
            <a:fillRect/>
          </a:stretch>
        </p:blipFill>
        <p:spPr>
          <a:xfrm>
            <a:off x="4108324" y="272031"/>
            <a:ext cx="544778" cy="615398"/>
          </a:xfrm>
          <a:prstGeom prst="rect">
            <a:avLst/>
          </a:prstGeom>
          <a:noFill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F9BCEA1-7ED7-0938-138A-4FE605456D15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7896" y="3883098"/>
            <a:ext cx="1023152" cy="97886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664FB9A-001A-AB20-9B63-C0812D453FA2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035" y="1624074"/>
            <a:ext cx="1118875" cy="120268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FBB6C16-0D71-159E-1054-31DA638EF1E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23677" y="1702308"/>
            <a:ext cx="535441" cy="1061489"/>
          </a:xfrm>
          <a:prstGeom prst="rect">
            <a:avLst/>
          </a:prstGeom>
        </p:spPr>
      </p:pic>
      <p:pic>
        <p:nvPicPr>
          <p:cNvPr id="17410" name="Picture 2" descr="Artificial intelligence ">
            <a:extLst>
              <a:ext uri="{FF2B5EF4-FFF2-40B4-BE49-F238E27FC236}">
                <a16:creationId xmlns:a16="http://schemas.microsoft.com/office/drawing/2014/main" id="{E2A5619D-6091-BBC5-2DA0-9AB95075F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2144" y="4025879"/>
            <a:ext cx="807829" cy="80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596448"/>
      </p:ext>
    </p:extLst>
  </p:cSld>
  <p:clrMapOvr>
    <a:masterClrMapping/>
  </p:clrMapOvr>
  <p:transition spd="slow">
    <p:cover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  <p:tag name="THINKCELLPRESENTATIONDONOTDELETE" val="&lt;?xml version=&quot;1.0&quot; encoding=&quot;UTF-16&quot; standalone=&quot;yes&quot;?&gt;&lt;root reqver=&quot;28224&quot;&gt;&lt;version val=&quot;35502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3&quot;&gt;&lt;elem m_fUsage=&quot;2.43900000000000005684E+00&quot;&gt;&lt;m_msothmcolidx val=&quot;0&quot;/&gt;&lt;m_rgb r=&quot;F9&quot; g=&quot;DE&quot; b=&quot;D2&quot;/&gt;&lt;/elem&gt;&lt;elem m_fUsage=&quot;1.00000000000000000000E+00&quot;&gt;&lt;m_msothmcolidx val=&quot;0&quot;/&gt;&lt;m_rgb r=&quot;FB&quot; g=&quot;94&quot; b=&quot;6B&quot;/&gt;&lt;/elem&gt;&lt;elem m_fUsage=&quot;6.56100000000000127542E-01&quot;&gt;&lt;m_msothmcolidx val=&quot;0&quot;/&gt;&lt;m_rgb r=&quot;F9&quot; g=&quot;DF&quot; b=&quot;D2&quot;/&gt;&lt;/elem&gt;&lt;/m_vecMRU&gt;&lt;/m_mruColor&gt;&lt;m_eweekdayFirstOfWeek val=&quot;2&quot;/&gt;&lt;m_eweekdayFirstOfWorkweek val=&quot;2&quot;/&gt;&lt;m_eweekdayFirstOfWeekend val=&quot;7&quot;/&gt;&lt;/CPresentation&gt;&lt;/root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taNfSqFQPe4lOqW8DY.b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VBKKGMUxngOaP1PMeBf_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gat2E6IrDnwFdycPU5AL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McWJkCSEFlG4ryhn8cYh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Custom Design">
  <a:themeElements>
    <a:clrScheme name="TAWAL 1">
      <a:dk1>
        <a:srgbClr val="223745"/>
      </a:dk1>
      <a:lt1>
        <a:srgbClr val="FFFFFF"/>
      </a:lt1>
      <a:dk2>
        <a:srgbClr val="F94D05"/>
      </a:dk2>
      <a:lt2>
        <a:srgbClr val="F3F3F3"/>
      </a:lt2>
      <a:accent1>
        <a:srgbClr val="D6A261"/>
      </a:accent1>
      <a:accent2>
        <a:srgbClr val="0BA4B4"/>
      </a:accent2>
      <a:accent3>
        <a:srgbClr val="071D5A"/>
      </a:accent3>
      <a:accent4>
        <a:srgbClr val="00AA69"/>
      </a:accent4>
      <a:accent5>
        <a:srgbClr val="784F6D"/>
      </a:accent5>
      <a:accent6>
        <a:srgbClr val="F94B09"/>
      </a:accent6>
      <a:hlink>
        <a:srgbClr val="0EA3B3"/>
      </a:hlink>
      <a:folHlink>
        <a:srgbClr val="7E527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TAWAL Colors">
      <a:dk1>
        <a:srgbClr val="223745"/>
      </a:dk1>
      <a:lt1>
        <a:srgbClr val="FFFFFF"/>
      </a:lt1>
      <a:dk2>
        <a:srgbClr val="F94D08"/>
      </a:dk2>
      <a:lt2>
        <a:srgbClr val="F3F3F3"/>
      </a:lt2>
      <a:accent1>
        <a:srgbClr val="D58129"/>
      </a:accent1>
      <a:accent2>
        <a:srgbClr val="0BA4B4"/>
      </a:accent2>
      <a:accent3>
        <a:srgbClr val="061F5F"/>
      </a:accent3>
      <a:accent4>
        <a:srgbClr val="03AC69"/>
      </a:accent4>
      <a:accent5>
        <a:srgbClr val="702A62"/>
      </a:accent5>
      <a:accent6>
        <a:srgbClr val="F94D08"/>
      </a:accent6>
      <a:hlink>
        <a:srgbClr val="0BA4B4"/>
      </a:hlink>
      <a:folHlink>
        <a:srgbClr val="702A6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Custom 1">
      <a:dk1>
        <a:srgbClr val="223745"/>
      </a:dk1>
      <a:lt1>
        <a:srgbClr val="F3F4F3"/>
      </a:lt1>
      <a:dk2>
        <a:srgbClr val="F94D05"/>
      </a:dk2>
      <a:lt2>
        <a:srgbClr val="FFFFFF"/>
      </a:lt2>
      <a:accent1>
        <a:srgbClr val="D47F28"/>
      </a:accent1>
      <a:accent2>
        <a:srgbClr val="00A2B3"/>
      </a:accent2>
      <a:accent3>
        <a:srgbClr val="00183F"/>
      </a:accent3>
      <a:accent4>
        <a:srgbClr val="00A961"/>
      </a:accent4>
      <a:accent5>
        <a:srgbClr val="671D5A"/>
      </a:accent5>
      <a:accent6>
        <a:srgbClr val="F94B09"/>
      </a:accent6>
      <a:hlink>
        <a:srgbClr val="0EA3B3"/>
      </a:hlink>
      <a:folHlink>
        <a:srgbClr val="7E527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92603EFE7B764EA8FABC729F2BCF91" ma:contentTypeVersion="8" ma:contentTypeDescription="Create a new document." ma:contentTypeScope="" ma:versionID="e75cc20c3eb19b7823c929181f4a04d2">
  <xsd:schema xmlns:xsd="http://www.w3.org/2001/XMLSchema" xmlns:xs="http://www.w3.org/2001/XMLSchema" xmlns:p="http://schemas.microsoft.com/office/2006/metadata/properties" xmlns:ns2="164074b8-0b17-4dec-a9de-735ba643dbc8" targetNamespace="http://schemas.microsoft.com/office/2006/metadata/properties" ma:root="true" ma:fieldsID="6d278b38c1df656db17a3a6fde49d170" ns2:_="">
    <xsd:import namespace="164074b8-0b17-4dec-a9de-735ba643db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4074b8-0b17-4dec-a9de-735ba643db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46D2B98-4DF5-438F-961C-0E03748E2D8E}"/>
</file>

<file path=customXml/itemProps2.xml><?xml version="1.0" encoding="utf-8"?>
<ds:datastoreItem xmlns:ds="http://schemas.openxmlformats.org/officeDocument/2006/customXml" ds:itemID="{B971CAD5-A71F-44D3-88AF-C41A19D56F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85AD7E-980E-49CB-93AF-15959D13908A}">
  <ds:schemaRefs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1fa37b29-1c8a-4a4b-b05d-da4ef520b86b"/>
    <ds:schemaRef ds:uri="1c7314df-4963-48fe-bcce-0e68975ca36f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318d5a02-de49-494f-bca6-8cc7c6ee8afa}" enabled="1" method="Standard" siteId="{fff42215-33cc-4701-a7fb-f38baa787f53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11467</TotalTime>
  <Words>822</Words>
  <Application>Microsoft Office PowerPoint</Application>
  <PresentationFormat>Widescreen</PresentationFormat>
  <Paragraphs>281</Paragraphs>
  <Slides>17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0" baseType="lpstr">
      <vt:lpstr>Teshrin AR+LT Bold</vt:lpstr>
      <vt:lpstr>Teshrin AR+LT ExtraLight</vt:lpstr>
      <vt:lpstr>Georgia</vt:lpstr>
      <vt:lpstr>Arial</vt:lpstr>
      <vt:lpstr>Tahoma</vt:lpstr>
      <vt:lpstr>Calibri</vt:lpstr>
      <vt:lpstr>Teshrin AR+LT Medium</vt:lpstr>
      <vt:lpstr>Teshrin AR+LT</vt:lpstr>
      <vt:lpstr>1_Custom Design</vt:lpstr>
      <vt:lpstr>2_Custom Design</vt:lpstr>
      <vt:lpstr>1_Office Theme</vt:lpstr>
      <vt:lpstr>4_Office Theme</vt:lpstr>
      <vt:lpstr>think-cell Slide</vt:lpstr>
      <vt:lpstr>Unlocking Digital Transformation Challenges and Opportunities    Abdulrahman Almoaiqel, CCO, TAWAL 19th of November 2024 Small Cell World Summit MENA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Georges Dib</dc:creator>
  <cp:lastModifiedBy>1693</cp:lastModifiedBy>
  <cp:revision>12</cp:revision>
  <cp:lastPrinted>2020-02-25T11:28:06Z</cp:lastPrinted>
  <dcterms:created xsi:type="dcterms:W3CDTF">2020-01-16T14:50:11Z</dcterms:created>
  <dcterms:modified xsi:type="dcterms:W3CDTF">2024-11-19T09:39:33Z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0x010100D792603EFE7B764EA8FABC729F2BCF91</vt:lpwstr>
  </property>
  <property fmtid="{D5CDD505-2E9C-101B-9397-08002B2CF9AE}" pid="3" name="MediaServiceImageTags">
    <vt:lpwstr/>
  </property>
  <property fmtid="{D5CDD505-2E9C-101B-9397-08002B2CF9AE}" pid="4" name="Order">
    <vt:lpwstr>7776400.00000000</vt:lpwstr>
  </property>
  <property fmtid="{D5CDD505-2E9C-101B-9397-08002B2CF9AE}" pid="5" name="ComplianceAsset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MSIP_Label_a53a0726-cd89-42f6-a014-f5627a152d21_Enabled">
    <vt:lpwstr>true</vt:lpwstr>
  </property>
  <property fmtid="{D5CDD505-2E9C-101B-9397-08002B2CF9AE}" pid="9" name="MSIP_Label_a53a0726-cd89-42f6-a014-f5627a152d21_SetDate">
    <vt:lpwstr>2024-11-07T07:11:16Z</vt:lpwstr>
  </property>
  <property fmtid="{D5CDD505-2E9C-101B-9397-08002B2CF9AE}" pid="10" name="MSIP_Label_a53a0726-cd89-42f6-a014-f5627a152d21_Method">
    <vt:lpwstr>Privileged</vt:lpwstr>
  </property>
  <property fmtid="{D5CDD505-2E9C-101B-9397-08002B2CF9AE}" pid="11" name="MSIP_Label_a53a0726-cd89-42f6-a014-f5627a152d21_Name">
    <vt:lpwstr>Public (New)</vt:lpwstr>
  </property>
  <property fmtid="{D5CDD505-2E9C-101B-9397-08002B2CF9AE}" pid="12" name="MSIP_Label_a53a0726-cd89-42f6-a014-f5627a152d21_SiteId">
    <vt:lpwstr>f409a13c-bc56-4779-8fdb-948773f05564</vt:lpwstr>
  </property>
  <property fmtid="{D5CDD505-2E9C-101B-9397-08002B2CF9AE}" pid="13" name="MSIP_Label_a53a0726-cd89-42f6-a014-f5627a152d21_ActionId">
    <vt:lpwstr>2480468b-96af-4e3d-8873-b136c3e36c04</vt:lpwstr>
  </property>
  <property fmtid="{D5CDD505-2E9C-101B-9397-08002B2CF9AE}" pid="14" name="MSIP_Label_a53a0726-cd89-42f6-a014-f5627a152d21_ContentBits">
    <vt:lpwstr>3</vt:lpwstr>
  </property>
  <property fmtid="{D5CDD505-2E9C-101B-9397-08002B2CF9AE}" pid="15" name="ClassificationContentMarkingFooterLocations">
    <vt:lpwstr>Custom Design:6\1_Custom Design:9\2_Custom Design:6\1_Office Theme:8\Office Theme:6\4_Office Theme:6</vt:lpwstr>
  </property>
  <property fmtid="{D5CDD505-2E9C-101B-9397-08002B2CF9AE}" pid="16" name="ClassificationContentMarkingFooterText">
    <vt:lpwstr>This Content is Public</vt:lpwstr>
  </property>
  <property fmtid="{D5CDD505-2E9C-101B-9397-08002B2CF9AE}" pid="17" name="ClassificationContentMarkingHeaderLocations">
    <vt:lpwstr>Custom Design:8\1_Custom Design:11\2_Custom Design:8\1_Office Theme:10\Office Theme:5\4_Office Theme:8</vt:lpwstr>
  </property>
  <property fmtid="{D5CDD505-2E9C-101B-9397-08002B2CF9AE}" pid="18" name="ClassificationContentMarkingHeaderText">
    <vt:lpwstr>This Content is Public</vt:lpwstr>
  </property>
</Properties>
</file>