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655" r:id="rId5"/>
  </p:sldMasterIdLst>
  <p:notesMasterIdLst>
    <p:notesMasterId r:id="rId19"/>
  </p:notesMasterIdLst>
  <p:handoutMasterIdLst>
    <p:handoutMasterId r:id="rId20"/>
  </p:handoutMasterIdLst>
  <p:sldIdLst>
    <p:sldId id="141169736" r:id="rId6"/>
    <p:sldId id="141169882" r:id="rId7"/>
    <p:sldId id="141169883" r:id="rId8"/>
    <p:sldId id="141169893" r:id="rId9"/>
    <p:sldId id="141169885" r:id="rId10"/>
    <p:sldId id="141169886" r:id="rId11"/>
    <p:sldId id="141169887" r:id="rId12"/>
    <p:sldId id="141169888" r:id="rId13"/>
    <p:sldId id="141169889" r:id="rId14"/>
    <p:sldId id="141169890" r:id="rId15"/>
    <p:sldId id="2147471684" r:id="rId16"/>
    <p:sldId id="2147471683" r:id="rId17"/>
    <p:sldId id="141169891" r:id="rId18"/>
  </p:sldIdLst>
  <p:sldSz cx="9144000" cy="5143500" type="screen16x9"/>
  <p:notesSz cx="6858000" cy="9144000"/>
  <p:defaultTex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FF"/>
    <a:srgbClr val="172C47"/>
    <a:srgbClr val="003399"/>
    <a:srgbClr val="FFFFFF"/>
    <a:srgbClr val="8D2861"/>
    <a:srgbClr val="807F8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16D9F66E-5EB9-4882-86FB-DCBF35E3C3E4}" styleName="Medium Style 4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8A107856-5554-42FB-B03E-39F5DBC370BA}" styleName="Medium Style 4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5538" autoAdjust="0"/>
    <p:restoredTop sz="94271" autoAdjust="0"/>
  </p:normalViewPr>
  <p:slideViewPr>
    <p:cSldViewPr snapToGrid="0" showGuides="1">
      <p:cViewPr varScale="1">
        <p:scale>
          <a:sx n="92" d="100"/>
          <a:sy n="92" d="100"/>
        </p:scale>
        <p:origin x="696" y="36"/>
      </p:cViewPr>
      <p:guideLst>
        <p:guide orient="horz" pos="1620"/>
        <p:guide pos="288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theme" Target="theme/theme1.xml"/><Relationship Id="rId10" Type="http://schemas.openxmlformats.org/officeDocument/2006/relationships/slide" Target="slides/slide5.xml"/><Relationship Id="rId19"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8B4F0AD-D1A4-4E27-8EDC-5D233D96C4A6}" type="doc">
      <dgm:prSet loTypeId="urn:microsoft.com/office/officeart/2005/8/layout/matrix1" loCatId="matrix" qsTypeId="urn:microsoft.com/office/officeart/2005/8/quickstyle/simple5" qsCatId="simple" csTypeId="urn:microsoft.com/office/officeart/2005/8/colors/colorful4" csCatId="colorful" phldr="1"/>
      <dgm:spPr/>
      <dgm:t>
        <a:bodyPr/>
        <a:lstStyle/>
        <a:p>
          <a:endParaRPr lang="en-US"/>
        </a:p>
      </dgm:t>
    </dgm:pt>
    <dgm:pt modelId="{CF19423B-0382-4741-870B-55B4E92B1F33}">
      <dgm:prSet phldrT="[Text]"/>
      <dgm:spPr/>
      <dgm:t>
        <a:bodyPr/>
        <a:lstStyle/>
        <a:p>
          <a:r>
            <a:rPr lang="en-US" b="1" dirty="0">
              <a:effectLst>
                <a:outerShdw blurRad="38100" dist="38100" dir="2700000" algn="tl">
                  <a:srgbClr val="000000">
                    <a:alpha val="43137"/>
                  </a:srgbClr>
                </a:outerShdw>
              </a:effectLst>
            </a:rPr>
            <a:t>SMALL-CELL</a:t>
          </a:r>
        </a:p>
      </dgm:t>
    </dgm:pt>
    <dgm:pt modelId="{FC9B1A83-40B0-4973-8E94-6213AACDCD50}" type="parTrans" cxnId="{A3B6A406-AD92-485E-914D-627453C11A81}">
      <dgm:prSet/>
      <dgm:spPr/>
      <dgm:t>
        <a:bodyPr/>
        <a:lstStyle/>
        <a:p>
          <a:endParaRPr lang="en-US"/>
        </a:p>
      </dgm:t>
    </dgm:pt>
    <dgm:pt modelId="{B13C8E1D-0106-4068-8ACD-9F0E435EC6F7}" type="sibTrans" cxnId="{A3B6A406-AD92-485E-914D-627453C11A81}">
      <dgm:prSet/>
      <dgm:spPr/>
      <dgm:t>
        <a:bodyPr/>
        <a:lstStyle/>
        <a:p>
          <a:endParaRPr lang="en-US"/>
        </a:p>
      </dgm:t>
    </dgm:pt>
    <dgm:pt modelId="{C9D9AFF3-C58E-491C-BFC5-0EBD5BACF985}">
      <dgm:prSet phldrT="[Text]" custT="1"/>
      <dgm:spPr/>
      <dgm:t>
        <a:bodyPr/>
        <a:lstStyle/>
        <a:p>
          <a:pPr algn="r"/>
          <a:r>
            <a:rPr lang="en-US" sz="1400" dirty="0"/>
            <a:t>           </a:t>
          </a:r>
          <a:r>
            <a:rPr lang="en-US" sz="2000" dirty="0">
              <a:effectLst>
                <a:outerShdw blurRad="38100" dist="38100" dir="2700000" algn="tl">
                  <a:srgbClr val="000000">
                    <a:alpha val="43137"/>
                  </a:srgbClr>
                </a:outerShdw>
              </a:effectLst>
            </a:rPr>
            <a:t>Energy Efficient</a:t>
          </a:r>
          <a:endParaRPr lang="en-US" sz="1400" dirty="0">
            <a:effectLst>
              <a:outerShdw blurRad="38100" dist="38100" dir="2700000" algn="tl">
                <a:srgbClr val="000000">
                  <a:alpha val="43137"/>
                </a:srgbClr>
              </a:outerShdw>
            </a:effectLst>
          </a:endParaRPr>
        </a:p>
      </dgm:t>
    </dgm:pt>
    <dgm:pt modelId="{B90F2918-80CE-4499-AB95-C76FECC0244E}" type="parTrans" cxnId="{093A1D2A-5308-4392-A977-800E7BF778A7}">
      <dgm:prSet/>
      <dgm:spPr/>
      <dgm:t>
        <a:bodyPr/>
        <a:lstStyle/>
        <a:p>
          <a:endParaRPr lang="en-US"/>
        </a:p>
      </dgm:t>
    </dgm:pt>
    <dgm:pt modelId="{142EAE6D-1DB8-470F-BEDE-02A144DDD739}" type="sibTrans" cxnId="{093A1D2A-5308-4392-A977-800E7BF778A7}">
      <dgm:prSet/>
      <dgm:spPr/>
      <dgm:t>
        <a:bodyPr/>
        <a:lstStyle/>
        <a:p>
          <a:endParaRPr lang="en-US"/>
        </a:p>
      </dgm:t>
    </dgm:pt>
    <dgm:pt modelId="{23D8D8C9-14C0-4F28-A8D9-7B1E99197175}">
      <dgm:prSet phldrT="[Text]" custT="1"/>
      <dgm:spPr/>
      <dgm:t>
        <a:bodyPr/>
        <a:lstStyle/>
        <a:p>
          <a:pPr algn="l"/>
          <a:r>
            <a:rPr lang="en-US" sz="2000" dirty="0">
              <a:effectLst>
                <a:outerShdw blurRad="38100" dist="38100" dir="2700000" algn="tl">
                  <a:srgbClr val="000000">
                    <a:alpha val="43137"/>
                  </a:srgbClr>
                </a:outerShdw>
              </a:effectLst>
            </a:rPr>
            <a:t>Low-cost</a:t>
          </a:r>
        </a:p>
      </dgm:t>
    </dgm:pt>
    <dgm:pt modelId="{B61E400B-DAA6-4662-B4AA-D631E8786217}" type="parTrans" cxnId="{CCA23CB7-5087-498B-92B7-9CA580C8B5D5}">
      <dgm:prSet/>
      <dgm:spPr/>
      <dgm:t>
        <a:bodyPr/>
        <a:lstStyle/>
        <a:p>
          <a:endParaRPr lang="en-US"/>
        </a:p>
      </dgm:t>
    </dgm:pt>
    <dgm:pt modelId="{81637122-DF7D-42EC-AC25-BD5713A4B51C}" type="sibTrans" cxnId="{CCA23CB7-5087-498B-92B7-9CA580C8B5D5}">
      <dgm:prSet/>
      <dgm:spPr/>
      <dgm:t>
        <a:bodyPr/>
        <a:lstStyle/>
        <a:p>
          <a:endParaRPr lang="en-US"/>
        </a:p>
      </dgm:t>
    </dgm:pt>
    <dgm:pt modelId="{D135E718-1D04-4414-9F55-44A1ADA639A8}">
      <dgm:prSet phldrT="[Text]" custT="1"/>
      <dgm:spPr/>
      <dgm:t>
        <a:bodyPr/>
        <a:lstStyle/>
        <a:p>
          <a:pPr algn="r"/>
          <a:r>
            <a:rPr lang="en-US" sz="2000" dirty="0">
              <a:effectLst>
                <a:outerShdw blurRad="38100" dist="38100" dir="2700000" algn="tl">
                  <a:srgbClr val="000000">
                    <a:alpha val="43137"/>
                  </a:srgbClr>
                </a:outerShdw>
              </a:effectLst>
            </a:rPr>
            <a:t>Light weight</a:t>
          </a:r>
        </a:p>
      </dgm:t>
    </dgm:pt>
    <dgm:pt modelId="{F93305E7-8AA0-427A-B955-9239AAE2C0D6}" type="parTrans" cxnId="{F35D11B0-3CD4-4F9D-8D8D-1F584AD40A55}">
      <dgm:prSet/>
      <dgm:spPr/>
      <dgm:t>
        <a:bodyPr/>
        <a:lstStyle/>
        <a:p>
          <a:endParaRPr lang="en-US"/>
        </a:p>
      </dgm:t>
    </dgm:pt>
    <dgm:pt modelId="{6384E848-455A-43F8-BEAF-B83BF214B885}" type="sibTrans" cxnId="{F35D11B0-3CD4-4F9D-8D8D-1F584AD40A55}">
      <dgm:prSet/>
      <dgm:spPr/>
      <dgm:t>
        <a:bodyPr/>
        <a:lstStyle/>
        <a:p>
          <a:endParaRPr lang="en-US"/>
        </a:p>
      </dgm:t>
    </dgm:pt>
    <dgm:pt modelId="{0AF020B2-67C1-4EBF-93CF-0B10DECCCD48}">
      <dgm:prSet phldrT="[Text]" custT="1"/>
      <dgm:spPr/>
      <dgm:t>
        <a:bodyPr/>
        <a:lstStyle/>
        <a:p>
          <a:pPr algn="l"/>
          <a:r>
            <a:rPr lang="en-US" sz="2000" dirty="0">
              <a:effectLst>
                <a:outerShdw blurRad="38100" dist="38100" dir="2700000" algn="tl">
                  <a:srgbClr val="000000">
                    <a:alpha val="43137"/>
                  </a:srgbClr>
                </a:outerShdw>
              </a:effectLst>
            </a:rPr>
            <a:t>Ease of </a:t>
          </a:r>
        </a:p>
        <a:p>
          <a:pPr algn="l"/>
          <a:r>
            <a:rPr lang="en-US" sz="2000" dirty="0">
              <a:effectLst>
                <a:outerShdw blurRad="38100" dist="38100" dir="2700000" algn="tl">
                  <a:srgbClr val="000000">
                    <a:alpha val="43137"/>
                  </a:srgbClr>
                </a:outerShdw>
              </a:effectLst>
            </a:rPr>
            <a:t>installation</a:t>
          </a:r>
        </a:p>
      </dgm:t>
    </dgm:pt>
    <dgm:pt modelId="{CE1687D7-93FE-493F-AD90-BBD1BF54E70D}" type="parTrans" cxnId="{47B45EB0-BF7B-4387-8888-5F20B397031A}">
      <dgm:prSet/>
      <dgm:spPr/>
      <dgm:t>
        <a:bodyPr/>
        <a:lstStyle/>
        <a:p>
          <a:endParaRPr lang="en-US"/>
        </a:p>
      </dgm:t>
    </dgm:pt>
    <dgm:pt modelId="{F853D0B6-032E-4857-A45F-1FB8212ED697}" type="sibTrans" cxnId="{47B45EB0-BF7B-4387-8888-5F20B397031A}">
      <dgm:prSet/>
      <dgm:spPr/>
      <dgm:t>
        <a:bodyPr/>
        <a:lstStyle/>
        <a:p>
          <a:endParaRPr lang="en-US"/>
        </a:p>
      </dgm:t>
    </dgm:pt>
    <dgm:pt modelId="{79B9B4F6-5A31-4470-B13E-13B6E94BA8FE}" type="pres">
      <dgm:prSet presAssocID="{08B4F0AD-D1A4-4E27-8EDC-5D233D96C4A6}" presName="diagram" presStyleCnt="0">
        <dgm:presLayoutVars>
          <dgm:chMax val="1"/>
          <dgm:dir/>
          <dgm:animLvl val="ctr"/>
          <dgm:resizeHandles val="exact"/>
        </dgm:presLayoutVars>
      </dgm:prSet>
      <dgm:spPr/>
    </dgm:pt>
    <dgm:pt modelId="{F11936BB-2B86-4476-927A-26789E7E4EDD}" type="pres">
      <dgm:prSet presAssocID="{08B4F0AD-D1A4-4E27-8EDC-5D233D96C4A6}" presName="matrix" presStyleCnt="0"/>
      <dgm:spPr/>
    </dgm:pt>
    <dgm:pt modelId="{D75E6E55-F13F-4662-9DC9-11E3E59F30CA}" type="pres">
      <dgm:prSet presAssocID="{08B4F0AD-D1A4-4E27-8EDC-5D233D96C4A6}" presName="tile1" presStyleLbl="node1" presStyleIdx="0" presStyleCnt="4" custLinFactNeighborX="-592" custLinFactNeighborY="-18230"/>
      <dgm:spPr/>
    </dgm:pt>
    <dgm:pt modelId="{90E4397E-376C-48B9-AC76-1354185E5CC5}" type="pres">
      <dgm:prSet presAssocID="{08B4F0AD-D1A4-4E27-8EDC-5D233D96C4A6}" presName="tile1text" presStyleLbl="node1" presStyleIdx="0" presStyleCnt="4">
        <dgm:presLayoutVars>
          <dgm:chMax val="0"/>
          <dgm:chPref val="0"/>
          <dgm:bulletEnabled val="1"/>
        </dgm:presLayoutVars>
      </dgm:prSet>
      <dgm:spPr/>
    </dgm:pt>
    <dgm:pt modelId="{3FE51105-43F5-4F49-BDAA-2D9E005784A5}" type="pres">
      <dgm:prSet presAssocID="{08B4F0AD-D1A4-4E27-8EDC-5D233D96C4A6}" presName="tile2" presStyleLbl="node1" presStyleIdx="1" presStyleCnt="4"/>
      <dgm:spPr/>
    </dgm:pt>
    <dgm:pt modelId="{C8A51EC1-952C-46B3-A393-40952F3B5CEB}" type="pres">
      <dgm:prSet presAssocID="{08B4F0AD-D1A4-4E27-8EDC-5D233D96C4A6}" presName="tile2text" presStyleLbl="node1" presStyleIdx="1" presStyleCnt="4">
        <dgm:presLayoutVars>
          <dgm:chMax val="0"/>
          <dgm:chPref val="0"/>
          <dgm:bulletEnabled val="1"/>
        </dgm:presLayoutVars>
      </dgm:prSet>
      <dgm:spPr/>
    </dgm:pt>
    <dgm:pt modelId="{7C7A2B85-88BE-475F-B875-E772D0C96FA9}" type="pres">
      <dgm:prSet presAssocID="{08B4F0AD-D1A4-4E27-8EDC-5D233D96C4A6}" presName="tile3" presStyleLbl="node1" presStyleIdx="2" presStyleCnt="4"/>
      <dgm:spPr/>
    </dgm:pt>
    <dgm:pt modelId="{59C35850-B197-4224-B5C3-F392DF362AE1}" type="pres">
      <dgm:prSet presAssocID="{08B4F0AD-D1A4-4E27-8EDC-5D233D96C4A6}" presName="tile3text" presStyleLbl="node1" presStyleIdx="2" presStyleCnt="4">
        <dgm:presLayoutVars>
          <dgm:chMax val="0"/>
          <dgm:chPref val="0"/>
          <dgm:bulletEnabled val="1"/>
        </dgm:presLayoutVars>
      </dgm:prSet>
      <dgm:spPr/>
    </dgm:pt>
    <dgm:pt modelId="{A969870C-79DC-4F61-A8AB-5427527E86EC}" type="pres">
      <dgm:prSet presAssocID="{08B4F0AD-D1A4-4E27-8EDC-5D233D96C4A6}" presName="tile4" presStyleLbl="node1" presStyleIdx="3" presStyleCnt="4"/>
      <dgm:spPr/>
    </dgm:pt>
    <dgm:pt modelId="{A949DB92-81EC-4485-918D-D88F01C6FD05}" type="pres">
      <dgm:prSet presAssocID="{08B4F0AD-D1A4-4E27-8EDC-5D233D96C4A6}" presName="tile4text" presStyleLbl="node1" presStyleIdx="3" presStyleCnt="4">
        <dgm:presLayoutVars>
          <dgm:chMax val="0"/>
          <dgm:chPref val="0"/>
          <dgm:bulletEnabled val="1"/>
        </dgm:presLayoutVars>
      </dgm:prSet>
      <dgm:spPr/>
    </dgm:pt>
    <dgm:pt modelId="{32499397-904D-4266-8433-E4509A241338}" type="pres">
      <dgm:prSet presAssocID="{08B4F0AD-D1A4-4E27-8EDC-5D233D96C4A6}" presName="centerTile" presStyleLbl="fgShp" presStyleIdx="0" presStyleCnt="1">
        <dgm:presLayoutVars>
          <dgm:chMax val="0"/>
          <dgm:chPref val="0"/>
        </dgm:presLayoutVars>
      </dgm:prSet>
      <dgm:spPr/>
    </dgm:pt>
  </dgm:ptLst>
  <dgm:cxnLst>
    <dgm:cxn modelId="{A3B6A406-AD92-485E-914D-627453C11A81}" srcId="{08B4F0AD-D1A4-4E27-8EDC-5D233D96C4A6}" destId="{CF19423B-0382-4741-870B-55B4E92B1F33}" srcOrd="0" destOrd="0" parTransId="{FC9B1A83-40B0-4973-8E94-6213AACDCD50}" sibTransId="{B13C8E1D-0106-4068-8ACD-9F0E435EC6F7}"/>
    <dgm:cxn modelId="{BD17B00B-D521-49B6-919D-D908B75287AE}" type="presOf" srcId="{23D8D8C9-14C0-4F28-A8D9-7B1E99197175}" destId="{C8A51EC1-952C-46B3-A393-40952F3B5CEB}" srcOrd="1" destOrd="0" presId="urn:microsoft.com/office/officeart/2005/8/layout/matrix1"/>
    <dgm:cxn modelId="{E497111B-D098-4485-9E38-6CB3FCB53556}" type="presOf" srcId="{0AF020B2-67C1-4EBF-93CF-0B10DECCCD48}" destId="{A969870C-79DC-4F61-A8AB-5427527E86EC}" srcOrd="0" destOrd="0" presId="urn:microsoft.com/office/officeart/2005/8/layout/matrix1"/>
    <dgm:cxn modelId="{093A1D2A-5308-4392-A977-800E7BF778A7}" srcId="{CF19423B-0382-4741-870B-55B4E92B1F33}" destId="{C9D9AFF3-C58E-491C-BFC5-0EBD5BACF985}" srcOrd="0" destOrd="0" parTransId="{B90F2918-80CE-4499-AB95-C76FECC0244E}" sibTransId="{142EAE6D-1DB8-470F-BEDE-02A144DDD739}"/>
    <dgm:cxn modelId="{54899264-3B56-4194-BA80-5B61008090E2}" type="presOf" srcId="{C9D9AFF3-C58E-491C-BFC5-0EBD5BACF985}" destId="{90E4397E-376C-48B9-AC76-1354185E5CC5}" srcOrd="1" destOrd="0" presId="urn:microsoft.com/office/officeart/2005/8/layout/matrix1"/>
    <dgm:cxn modelId="{0152EA44-9F34-4C9B-AA70-086E290E8822}" type="presOf" srcId="{C9D9AFF3-C58E-491C-BFC5-0EBD5BACF985}" destId="{D75E6E55-F13F-4662-9DC9-11E3E59F30CA}" srcOrd="0" destOrd="0" presId="urn:microsoft.com/office/officeart/2005/8/layout/matrix1"/>
    <dgm:cxn modelId="{6939B74E-6EBB-4196-B30B-EE0669F3355F}" type="presOf" srcId="{23D8D8C9-14C0-4F28-A8D9-7B1E99197175}" destId="{3FE51105-43F5-4F49-BDAA-2D9E005784A5}" srcOrd="0" destOrd="0" presId="urn:microsoft.com/office/officeart/2005/8/layout/matrix1"/>
    <dgm:cxn modelId="{58D73893-00C3-48EE-9102-545BFED63B86}" type="presOf" srcId="{D135E718-1D04-4414-9F55-44A1ADA639A8}" destId="{7C7A2B85-88BE-475F-B875-E772D0C96FA9}" srcOrd="0" destOrd="0" presId="urn:microsoft.com/office/officeart/2005/8/layout/matrix1"/>
    <dgm:cxn modelId="{F35D11B0-3CD4-4F9D-8D8D-1F584AD40A55}" srcId="{CF19423B-0382-4741-870B-55B4E92B1F33}" destId="{D135E718-1D04-4414-9F55-44A1ADA639A8}" srcOrd="2" destOrd="0" parTransId="{F93305E7-8AA0-427A-B955-9239AAE2C0D6}" sibTransId="{6384E848-455A-43F8-BEAF-B83BF214B885}"/>
    <dgm:cxn modelId="{47B45EB0-BF7B-4387-8888-5F20B397031A}" srcId="{CF19423B-0382-4741-870B-55B4E92B1F33}" destId="{0AF020B2-67C1-4EBF-93CF-0B10DECCCD48}" srcOrd="3" destOrd="0" parTransId="{CE1687D7-93FE-493F-AD90-BBD1BF54E70D}" sibTransId="{F853D0B6-032E-4857-A45F-1FB8212ED697}"/>
    <dgm:cxn modelId="{D48654B1-1FEA-470F-9238-B02DE79A95C9}" type="presOf" srcId="{0AF020B2-67C1-4EBF-93CF-0B10DECCCD48}" destId="{A949DB92-81EC-4485-918D-D88F01C6FD05}" srcOrd="1" destOrd="0" presId="urn:microsoft.com/office/officeart/2005/8/layout/matrix1"/>
    <dgm:cxn modelId="{CCA23CB7-5087-498B-92B7-9CA580C8B5D5}" srcId="{CF19423B-0382-4741-870B-55B4E92B1F33}" destId="{23D8D8C9-14C0-4F28-A8D9-7B1E99197175}" srcOrd="1" destOrd="0" parTransId="{B61E400B-DAA6-4662-B4AA-D631E8786217}" sibTransId="{81637122-DF7D-42EC-AC25-BD5713A4B51C}"/>
    <dgm:cxn modelId="{124466BD-4E6E-4D83-A3CB-92888E4ECED7}" type="presOf" srcId="{CF19423B-0382-4741-870B-55B4E92B1F33}" destId="{32499397-904D-4266-8433-E4509A241338}" srcOrd="0" destOrd="0" presId="urn:microsoft.com/office/officeart/2005/8/layout/matrix1"/>
    <dgm:cxn modelId="{556CF6F3-49E0-4CD4-B915-070654C63ADD}" type="presOf" srcId="{D135E718-1D04-4414-9F55-44A1ADA639A8}" destId="{59C35850-B197-4224-B5C3-F392DF362AE1}" srcOrd="1" destOrd="0" presId="urn:microsoft.com/office/officeart/2005/8/layout/matrix1"/>
    <dgm:cxn modelId="{1C88F4FA-4E97-4384-A9E3-A53EA3CB6A68}" type="presOf" srcId="{08B4F0AD-D1A4-4E27-8EDC-5D233D96C4A6}" destId="{79B9B4F6-5A31-4470-B13E-13B6E94BA8FE}" srcOrd="0" destOrd="0" presId="urn:microsoft.com/office/officeart/2005/8/layout/matrix1"/>
    <dgm:cxn modelId="{E67FAAD1-5E0D-4955-A562-C9EF021C2C3F}" type="presParOf" srcId="{79B9B4F6-5A31-4470-B13E-13B6E94BA8FE}" destId="{F11936BB-2B86-4476-927A-26789E7E4EDD}" srcOrd="0" destOrd="0" presId="urn:microsoft.com/office/officeart/2005/8/layout/matrix1"/>
    <dgm:cxn modelId="{92B34F3A-8DBD-4C15-A44D-54FA3A874000}" type="presParOf" srcId="{F11936BB-2B86-4476-927A-26789E7E4EDD}" destId="{D75E6E55-F13F-4662-9DC9-11E3E59F30CA}" srcOrd="0" destOrd="0" presId="urn:microsoft.com/office/officeart/2005/8/layout/matrix1"/>
    <dgm:cxn modelId="{7AEC8DB8-87AC-4502-A232-E86D91315972}" type="presParOf" srcId="{F11936BB-2B86-4476-927A-26789E7E4EDD}" destId="{90E4397E-376C-48B9-AC76-1354185E5CC5}" srcOrd="1" destOrd="0" presId="urn:microsoft.com/office/officeart/2005/8/layout/matrix1"/>
    <dgm:cxn modelId="{F76937F1-C369-4CDA-AF0E-AA839463C1EC}" type="presParOf" srcId="{F11936BB-2B86-4476-927A-26789E7E4EDD}" destId="{3FE51105-43F5-4F49-BDAA-2D9E005784A5}" srcOrd="2" destOrd="0" presId="urn:microsoft.com/office/officeart/2005/8/layout/matrix1"/>
    <dgm:cxn modelId="{1F5863C9-F7A9-4FBE-B88F-AFE340304C96}" type="presParOf" srcId="{F11936BB-2B86-4476-927A-26789E7E4EDD}" destId="{C8A51EC1-952C-46B3-A393-40952F3B5CEB}" srcOrd="3" destOrd="0" presId="urn:microsoft.com/office/officeart/2005/8/layout/matrix1"/>
    <dgm:cxn modelId="{E454EB4C-7805-4F3E-A482-EEB46D9E670C}" type="presParOf" srcId="{F11936BB-2B86-4476-927A-26789E7E4EDD}" destId="{7C7A2B85-88BE-475F-B875-E772D0C96FA9}" srcOrd="4" destOrd="0" presId="urn:microsoft.com/office/officeart/2005/8/layout/matrix1"/>
    <dgm:cxn modelId="{1DE43778-9EED-4584-8B3F-27F06374815F}" type="presParOf" srcId="{F11936BB-2B86-4476-927A-26789E7E4EDD}" destId="{59C35850-B197-4224-B5C3-F392DF362AE1}" srcOrd="5" destOrd="0" presId="urn:microsoft.com/office/officeart/2005/8/layout/matrix1"/>
    <dgm:cxn modelId="{A64BD69B-2844-473A-99A9-93013CB10AE6}" type="presParOf" srcId="{F11936BB-2B86-4476-927A-26789E7E4EDD}" destId="{A969870C-79DC-4F61-A8AB-5427527E86EC}" srcOrd="6" destOrd="0" presId="urn:microsoft.com/office/officeart/2005/8/layout/matrix1"/>
    <dgm:cxn modelId="{84A5A278-142D-4B6C-B5E1-C561E853097A}" type="presParOf" srcId="{F11936BB-2B86-4476-927A-26789E7E4EDD}" destId="{A949DB92-81EC-4485-918D-D88F01C6FD05}" srcOrd="7" destOrd="0" presId="urn:microsoft.com/office/officeart/2005/8/layout/matrix1"/>
    <dgm:cxn modelId="{4E7F6271-ADF7-41AE-9844-F96D11604AAA}" type="presParOf" srcId="{79B9B4F6-5A31-4470-B13E-13B6E94BA8FE}" destId="{32499397-904D-4266-8433-E4509A241338}" srcOrd="1" destOrd="0" presId="urn:microsoft.com/office/officeart/2005/8/layout/matrix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75E6E55-F13F-4662-9DC9-11E3E59F30CA}">
      <dsp:nvSpPr>
        <dsp:cNvPr id="0" name=""/>
        <dsp:cNvSpPr/>
      </dsp:nvSpPr>
      <dsp:spPr>
        <a:xfrm rot="16200000">
          <a:off x="838146" y="-838146"/>
          <a:ext cx="922472" cy="2598765"/>
        </a:xfrm>
        <a:prstGeom prst="round1Rect">
          <a:avLst/>
        </a:prstGeom>
        <a:gradFill rotWithShape="0">
          <a:gsLst>
            <a:gs pos="0">
              <a:schemeClr val="accent4">
                <a:hueOff val="0"/>
                <a:satOff val="0"/>
                <a:lumOff val="0"/>
                <a:alphaOff val="0"/>
                <a:satMod val="103000"/>
                <a:lumMod val="102000"/>
                <a:tint val="94000"/>
              </a:schemeClr>
            </a:gs>
            <a:gs pos="50000">
              <a:schemeClr val="accent4">
                <a:hueOff val="0"/>
                <a:satOff val="0"/>
                <a:lumOff val="0"/>
                <a:alphaOff val="0"/>
                <a:satMod val="110000"/>
                <a:lumMod val="100000"/>
                <a:shade val="100000"/>
              </a:schemeClr>
            </a:gs>
            <a:gs pos="100000">
              <a:schemeClr val="accent4">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99568" tIns="99568" rIns="99568" bIns="99568" numCol="1" spcCol="1270" anchor="ctr" anchorCtr="0">
          <a:noAutofit/>
        </a:bodyPr>
        <a:lstStyle/>
        <a:p>
          <a:pPr marL="0" lvl="0" indent="0" algn="r" defTabSz="622300">
            <a:lnSpc>
              <a:spcPct val="90000"/>
            </a:lnSpc>
            <a:spcBef>
              <a:spcPct val="0"/>
            </a:spcBef>
            <a:spcAft>
              <a:spcPct val="35000"/>
            </a:spcAft>
            <a:buNone/>
          </a:pPr>
          <a:r>
            <a:rPr lang="en-US" sz="1400" kern="1200" dirty="0"/>
            <a:t>           </a:t>
          </a:r>
          <a:r>
            <a:rPr lang="en-US" sz="2000" kern="1200" dirty="0">
              <a:effectLst>
                <a:outerShdw blurRad="38100" dist="38100" dir="2700000" algn="tl">
                  <a:srgbClr val="000000">
                    <a:alpha val="43137"/>
                  </a:srgbClr>
                </a:outerShdw>
              </a:effectLst>
            </a:rPr>
            <a:t>Energy Efficient</a:t>
          </a:r>
          <a:endParaRPr lang="en-US" sz="1400" kern="1200" dirty="0">
            <a:effectLst>
              <a:outerShdw blurRad="38100" dist="38100" dir="2700000" algn="tl">
                <a:srgbClr val="000000">
                  <a:alpha val="43137"/>
                </a:srgbClr>
              </a:outerShdw>
            </a:effectLst>
          </a:endParaRPr>
        </a:p>
      </dsp:txBody>
      <dsp:txXfrm rot="5400000">
        <a:off x="0" y="0"/>
        <a:ext cx="2598765" cy="691854"/>
      </dsp:txXfrm>
    </dsp:sp>
    <dsp:sp modelId="{3FE51105-43F5-4F49-BDAA-2D9E005784A5}">
      <dsp:nvSpPr>
        <dsp:cNvPr id="0" name=""/>
        <dsp:cNvSpPr/>
      </dsp:nvSpPr>
      <dsp:spPr>
        <a:xfrm>
          <a:off x="2598765" y="0"/>
          <a:ext cx="2598765" cy="922472"/>
        </a:xfrm>
        <a:prstGeom prst="round1Rect">
          <a:avLst/>
        </a:prstGeom>
        <a:gradFill rotWithShape="0">
          <a:gsLst>
            <a:gs pos="0">
              <a:schemeClr val="accent4">
                <a:hueOff val="-1741344"/>
                <a:satOff val="-4057"/>
                <a:lumOff val="-2092"/>
                <a:alphaOff val="0"/>
                <a:satMod val="103000"/>
                <a:lumMod val="102000"/>
                <a:tint val="94000"/>
              </a:schemeClr>
            </a:gs>
            <a:gs pos="50000">
              <a:schemeClr val="accent4">
                <a:hueOff val="-1741344"/>
                <a:satOff val="-4057"/>
                <a:lumOff val="-2092"/>
                <a:alphaOff val="0"/>
                <a:satMod val="110000"/>
                <a:lumMod val="100000"/>
                <a:shade val="100000"/>
              </a:schemeClr>
            </a:gs>
            <a:gs pos="100000">
              <a:schemeClr val="accent4">
                <a:hueOff val="-1741344"/>
                <a:satOff val="-4057"/>
                <a:lumOff val="-2092"/>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42240" tIns="142240" rIns="142240" bIns="142240" numCol="1" spcCol="1270" anchor="ctr" anchorCtr="0">
          <a:noAutofit/>
        </a:bodyPr>
        <a:lstStyle/>
        <a:p>
          <a:pPr marL="0" lvl="0" indent="0" algn="l" defTabSz="889000">
            <a:lnSpc>
              <a:spcPct val="90000"/>
            </a:lnSpc>
            <a:spcBef>
              <a:spcPct val="0"/>
            </a:spcBef>
            <a:spcAft>
              <a:spcPct val="35000"/>
            </a:spcAft>
            <a:buNone/>
          </a:pPr>
          <a:r>
            <a:rPr lang="en-US" sz="2000" kern="1200" dirty="0">
              <a:effectLst>
                <a:outerShdw blurRad="38100" dist="38100" dir="2700000" algn="tl">
                  <a:srgbClr val="000000">
                    <a:alpha val="43137"/>
                  </a:srgbClr>
                </a:outerShdw>
              </a:effectLst>
            </a:rPr>
            <a:t>Low-cost</a:t>
          </a:r>
        </a:p>
      </dsp:txBody>
      <dsp:txXfrm>
        <a:off x="2598765" y="0"/>
        <a:ext cx="2598765" cy="691854"/>
      </dsp:txXfrm>
    </dsp:sp>
    <dsp:sp modelId="{7C7A2B85-88BE-475F-B875-E772D0C96FA9}">
      <dsp:nvSpPr>
        <dsp:cNvPr id="0" name=""/>
        <dsp:cNvSpPr/>
      </dsp:nvSpPr>
      <dsp:spPr>
        <a:xfrm rot="10800000">
          <a:off x="0" y="922472"/>
          <a:ext cx="2598765" cy="922472"/>
        </a:xfrm>
        <a:prstGeom prst="round1Rect">
          <a:avLst/>
        </a:prstGeom>
        <a:gradFill rotWithShape="0">
          <a:gsLst>
            <a:gs pos="0">
              <a:schemeClr val="accent4">
                <a:hueOff val="-3482688"/>
                <a:satOff val="-8115"/>
                <a:lumOff val="-4184"/>
                <a:alphaOff val="0"/>
                <a:satMod val="103000"/>
                <a:lumMod val="102000"/>
                <a:tint val="94000"/>
              </a:schemeClr>
            </a:gs>
            <a:gs pos="50000">
              <a:schemeClr val="accent4">
                <a:hueOff val="-3482688"/>
                <a:satOff val="-8115"/>
                <a:lumOff val="-4184"/>
                <a:alphaOff val="0"/>
                <a:satMod val="110000"/>
                <a:lumMod val="100000"/>
                <a:shade val="100000"/>
              </a:schemeClr>
            </a:gs>
            <a:gs pos="100000">
              <a:schemeClr val="accent4">
                <a:hueOff val="-3482688"/>
                <a:satOff val="-8115"/>
                <a:lumOff val="-4184"/>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42240" tIns="142240" rIns="142240" bIns="142240" numCol="1" spcCol="1270" anchor="ctr" anchorCtr="0">
          <a:noAutofit/>
        </a:bodyPr>
        <a:lstStyle/>
        <a:p>
          <a:pPr marL="0" lvl="0" indent="0" algn="r" defTabSz="889000">
            <a:lnSpc>
              <a:spcPct val="90000"/>
            </a:lnSpc>
            <a:spcBef>
              <a:spcPct val="0"/>
            </a:spcBef>
            <a:spcAft>
              <a:spcPct val="35000"/>
            </a:spcAft>
            <a:buNone/>
          </a:pPr>
          <a:r>
            <a:rPr lang="en-US" sz="2000" kern="1200" dirty="0">
              <a:effectLst>
                <a:outerShdw blurRad="38100" dist="38100" dir="2700000" algn="tl">
                  <a:srgbClr val="000000">
                    <a:alpha val="43137"/>
                  </a:srgbClr>
                </a:outerShdw>
              </a:effectLst>
            </a:rPr>
            <a:t>Light weight</a:t>
          </a:r>
        </a:p>
      </dsp:txBody>
      <dsp:txXfrm rot="10800000">
        <a:off x="0" y="1153090"/>
        <a:ext cx="2598765" cy="691854"/>
      </dsp:txXfrm>
    </dsp:sp>
    <dsp:sp modelId="{A969870C-79DC-4F61-A8AB-5427527E86EC}">
      <dsp:nvSpPr>
        <dsp:cNvPr id="0" name=""/>
        <dsp:cNvSpPr/>
      </dsp:nvSpPr>
      <dsp:spPr>
        <a:xfrm rot="5400000">
          <a:off x="3436912" y="84325"/>
          <a:ext cx="922472" cy="2598765"/>
        </a:xfrm>
        <a:prstGeom prst="round1Rect">
          <a:avLst/>
        </a:prstGeom>
        <a:gradFill rotWithShape="0">
          <a:gsLst>
            <a:gs pos="0">
              <a:schemeClr val="accent4">
                <a:hueOff val="-5224031"/>
                <a:satOff val="-12172"/>
                <a:lumOff val="-6276"/>
                <a:alphaOff val="0"/>
                <a:satMod val="103000"/>
                <a:lumMod val="102000"/>
                <a:tint val="94000"/>
              </a:schemeClr>
            </a:gs>
            <a:gs pos="50000">
              <a:schemeClr val="accent4">
                <a:hueOff val="-5224031"/>
                <a:satOff val="-12172"/>
                <a:lumOff val="-6276"/>
                <a:alphaOff val="0"/>
                <a:satMod val="110000"/>
                <a:lumMod val="100000"/>
                <a:shade val="100000"/>
              </a:schemeClr>
            </a:gs>
            <a:gs pos="100000">
              <a:schemeClr val="accent4">
                <a:hueOff val="-5224031"/>
                <a:satOff val="-12172"/>
                <a:lumOff val="-6276"/>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42240" tIns="142240" rIns="142240" bIns="142240" numCol="1" spcCol="1270" anchor="ctr" anchorCtr="0">
          <a:noAutofit/>
        </a:bodyPr>
        <a:lstStyle/>
        <a:p>
          <a:pPr marL="0" lvl="0" indent="0" algn="l" defTabSz="889000">
            <a:lnSpc>
              <a:spcPct val="90000"/>
            </a:lnSpc>
            <a:spcBef>
              <a:spcPct val="0"/>
            </a:spcBef>
            <a:spcAft>
              <a:spcPct val="35000"/>
            </a:spcAft>
            <a:buNone/>
          </a:pPr>
          <a:r>
            <a:rPr lang="en-US" sz="2000" kern="1200" dirty="0">
              <a:effectLst>
                <a:outerShdw blurRad="38100" dist="38100" dir="2700000" algn="tl">
                  <a:srgbClr val="000000">
                    <a:alpha val="43137"/>
                  </a:srgbClr>
                </a:outerShdw>
              </a:effectLst>
            </a:rPr>
            <a:t>Ease of </a:t>
          </a:r>
        </a:p>
        <a:p>
          <a:pPr marL="0" lvl="0" indent="0" algn="l" defTabSz="889000">
            <a:lnSpc>
              <a:spcPct val="90000"/>
            </a:lnSpc>
            <a:spcBef>
              <a:spcPct val="0"/>
            </a:spcBef>
            <a:spcAft>
              <a:spcPct val="35000"/>
            </a:spcAft>
            <a:buNone/>
          </a:pPr>
          <a:r>
            <a:rPr lang="en-US" sz="2000" kern="1200" dirty="0">
              <a:effectLst>
                <a:outerShdw blurRad="38100" dist="38100" dir="2700000" algn="tl">
                  <a:srgbClr val="000000">
                    <a:alpha val="43137"/>
                  </a:srgbClr>
                </a:outerShdw>
              </a:effectLst>
            </a:rPr>
            <a:t>installation</a:t>
          </a:r>
        </a:p>
      </dsp:txBody>
      <dsp:txXfrm rot="-5400000">
        <a:off x="2598766" y="1153090"/>
        <a:ext cx="2598765" cy="691854"/>
      </dsp:txXfrm>
    </dsp:sp>
    <dsp:sp modelId="{32499397-904D-4266-8433-E4509A241338}">
      <dsp:nvSpPr>
        <dsp:cNvPr id="0" name=""/>
        <dsp:cNvSpPr/>
      </dsp:nvSpPr>
      <dsp:spPr>
        <a:xfrm>
          <a:off x="1819135" y="691854"/>
          <a:ext cx="1559259" cy="461236"/>
        </a:xfrm>
        <a:prstGeom prst="roundRect">
          <a:avLst/>
        </a:prstGeom>
        <a:gradFill rotWithShape="0">
          <a:gsLst>
            <a:gs pos="0">
              <a:schemeClr val="accent4">
                <a:tint val="40000"/>
                <a:hueOff val="0"/>
                <a:satOff val="0"/>
                <a:lumOff val="0"/>
                <a:alphaOff val="0"/>
                <a:satMod val="103000"/>
                <a:lumMod val="102000"/>
                <a:tint val="94000"/>
              </a:schemeClr>
            </a:gs>
            <a:gs pos="50000">
              <a:schemeClr val="accent4">
                <a:tint val="40000"/>
                <a:hueOff val="0"/>
                <a:satOff val="0"/>
                <a:lumOff val="0"/>
                <a:alphaOff val="0"/>
                <a:satMod val="110000"/>
                <a:lumMod val="100000"/>
                <a:shade val="100000"/>
              </a:schemeClr>
            </a:gs>
            <a:gs pos="100000">
              <a:schemeClr val="accent4">
                <a:tint val="4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b="1" kern="1200" dirty="0">
              <a:effectLst>
                <a:outerShdw blurRad="38100" dist="38100" dir="2700000" algn="tl">
                  <a:srgbClr val="000000">
                    <a:alpha val="43137"/>
                  </a:srgbClr>
                </a:outerShdw>
              </a:effectLst>
            </a:rPr>
            <a:t>SMALL-CELL</a:t>
          </a:r>
        </a:p>
      </dsp:txBody>
      <dsp:txXfrm>
        <a:off x="1841651" y="714370"/>
        <a:ext cx="1514227" cy="416204"/>
      </dsp:txXfrm>
    </dsp:sp>
  </dsp:spTree>
</dsp:drawing>
</file>

<file path=ppt/diagrams/layout1.xml><?xml version="1.0" encoding="utf-8"?>
<dgm:layoutDef xmlns:dgm="http://schemas.openxmlformats.org/drawingml/2006/diagram" xmlns:a="http://schemas.openxmlformats.org/drawingml/2006/main" uniqueId="urn:microsoft.com/office/officeart/2005/8/layout/matrix1">
  <dgm:title val=""/>
  <dgm:desc val=""/>
  <dgm:catLst>
    <dgm:cat type="matrix" pri="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styleData>
  <dgm:clr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clrData>
  <dgm:layoutNode name="diagram">
    <dgm:varLst>
      <dgm:chMax val="1"/>
      <dgm:dir/>
      <dgm:animLvl val="ctr"/>
      <dgm:resizeHandles val="exact"/>
    </dgm:varLst>
    <dgm:alg type="composite"/>
    <dgm:shape xmlns:r="http://schemas.openxmlformats.org/officeDocument/2006/relationships" r:blip="">
      <dgm:adjLst/>
    </dgm:shape>
    <dgm:presOf/>
    <dgm:constrLst>
      <dgm:constr type="ctrX" for="ch" forName="matrix" refType="w" fact="0.5"/>
      <dgm:constr type="ctrY" for="ch" forName="matrix" refType="h" fact="0.5"/>
      <dgm:constr type="w" for="ch" forName="matrix" refType="w"/>
      <dgm:constr type="h" for="ch" forName="matrix" refType="h"/>
      <dgm:constr type="ctrX" for="ch" forName="centerTile" refType="w" fact="0.5"/>
      <dgm:constr type="ctrY" for="ch" forName="centerTile" refType="h" fact="0.5"/>
      <dgm:constr type="w" for="ch" forName="centerTile" refType="w" fact="0.3"/>
      <dgm:constr type="h" for="ch" forName="centerTile" refType="h" fact="0.25"/>
      <dgm:constr type="primFontSz" for="des" ptType="node" op="equ" val="65"/>
    </dgm:constrLst>
    <dgm:ruleLst/>
    <dgm:choose name="Name0">
      <dgm:if name="Name1" axis="ch" ptType="node" func="cnt" op="gte" val="1">
        <dgm:layoutNode name="matrix">
          <dgm:alg type="composite"/>
          <dgm:shape xmlns:r="http://schemas.openxmlformats.org/officeDocument/2006/relationships" r:blip="">
            <dgm:adjLst/>
          </dgm:shape>
          <dgm:presOf/>
          <dgm:constrLst>
            <dgm:constr type="l" for="ch" forName="tile1"/>
            <dgm:constr type="t" for="ch" forName="tile1"/>
            <dgm:constr type="r" for="ch" forName="tile1" refType="w" fact="0.5"/>
            <dgm:constr type="b" for="ch" forName="tile1" refType="h" fact="0.5"/>
            <dgm:constr type="l" for="ch" forName="tile1text" refType="l" refFor="ch" refForName="tile1"/>
            <dgm:constr type="t" for="ch" forName="tile1text" refType="t" refFor="ch" refForName="tile1"/>
            <dgm:constr type="w" for="ch" forName="tile1text" refType="w" refFor="ch" refForName="tile1"/>
            <dgm:constr type="h" for="ch" forName="tile1text" refType="h" refFor="ch" refForName="tile1" fact="0.75"/>
            <dgm:constr type="r" for="ch" forName="tile2" refType="w"/>
            <dgm:constr type="t" for="ch" forName="tile2"/>
            <dgm:constr type="l" for="ch" forName="tile2" refType="w" fact="0.5"/>
            <dgm:constr type="b" for="ch" forName="tile2" refType="h" fact="0.5"/>
            <dgm:constr type="r" for="ch" forName="tile2text" refType="r" refFor="ch" refForName="tile2"/>
            <dgm:constr type="t" for="ch" forName="tile2text" refType="t" refFor="ch" refForName="tile2"/>
            <dgm:constr type="w" for="ch" forName="tile2text" refType="w" refFor="ch" refForName="tile2"/>
            <dgm:constr type="h" for="ch" forName="tile2text" refType="h" refFor="ch" refForName="tile2" fact="0.75"/>
            <dgm:constr type="l" for="ch" forName="tile3"/>
            <dgm:constr type="b" for="ch" forName="tile3" refType="h"/>
            <dgm:constr type="r" for="ch" forName="tile3" refType="w" fact="0.5"/>
            <dgm:constr type="t" for="ch" forName="tile3" refType="h" fact="0.5"/>
            <dgm:constr type="l" for="ch" forName="tile3text" refType="l" refFor="ch" refForName="tile3"/>
            <dgm:constr type="b" for="ch" forName="tile3text" refType="b" refFor="ch" refForName="tile3"/>
            <dgm:constr type="w" for="ch" forName="tile3text" refType="w" refFor="ch" refForName="tile3"/>
            <dgm:constr type="h" for="ch" forName="tile3text" refType="h" refFor="ch" refForName="tile3" fact="0.75"/>
            <dgm:constr type="r" for="ch" forName="tile4" refType="w"/>
            <dgm:constr type="b" for="ch" forName="tile4" refType="h"/>
            <dgm:constr type="l" for="ch" forName="tile4" refType="w" fact="0.5"/>
            <dgm:constr type="t" for="ch" forName="tile4" refType="h" fact="0.5"/>
            <dgm:constr type="r" for="ch" forName="tile4text" refType="r" refFor="ch" refForName="tile4"/>
            <dgm:constr type="b" for="ch" forName="tile4text" refType="b" refFor="ch" refForName="tile4"/>
            <dgm:constr type="w" for="ch" forName="tile4text" refType="w" refFor="ch" refForName="tile4"/>
            <dgm:constr type="h" for="ch" forName="tile4text" refType="h" refFor="ch" refForName="tile4" fact="0.75"/>
          </dgm:constrLst>
          <dgm:ruleLst/>
          <dgm:layoutNode name="tile1" styleLbl="node1">
            <dgm:alg type="sp"/>
            <dgm:shape xmlns:r="http://schemas.openxmlformats.org/officeDocument/2006/relationships" rot="270" type="round1Rect" r:blip="">
              <dgm:adjLst/>
            </dgm:shape>
            <dgm:choose name="Name2">
              <dgm:if name="Name3" func="var" arg="dir" op="equ" val="norm">
                <dgm:presOf axis="ch ch desOrSelf" ptType="node node node" st="1 1 1" cnt="1 1 0"/>
              </dgm:if>
              <dgm:else name="Name4">
                <dgm:presOf axis="ch ch desOrSelf" ptType="node node node" st="1 2 1" cnt="1 1 0"/>
              </dgm:else>
            </dgm:choose>
            <dgm:constrLst/>
            <dgm:ruleLst/>
          </dgm:layoutNode>
          <dgm:layoutNode name="tile1text" styleLbl="node1">
            <dgm:varLst>
              <dgm:chMax val="0"/>
              <dgm:chPref val="0"/>
              <dgm:bulletEnabled val="1"/>
            </dgm:varLst>
            <dgm:choose name="Name5">
              <dgm:if name="Name6" axis="root des" func="maxDepth" op="gte" val="3">
                <dgm:alg type="tx">
                  <dgm:param type="txAnchorVert" val="t"/>
                  <dgm:param type="parTxLTRAlign" val="l"/>
                  <dgm:param type="parTxRTLAlign" val="r"/>
                </dgm:alg>
              </dgm:if>
              <dgm:else name="Name7">
                <dgm:alg type="tx"/>
              </dgm:else>
            </dgm:choose>
            <dgm:shape xmlns:r="http://schemas.openxmlformats.org/officeDocument/2006/relationships" rot="270" type="rect" r:blip="" hideGeom="1">
              <dgm:adjLst>
                <dgm:adj idx="1" val="0.2"/>
              </dgm:adjLst>
            </dgm:shape>
            <dgm:choose name="Name8">
              <dgm:if name="Name9" func="var" arg="dir" op="equ" val="norm">
                <dgm:presOf axis="ch ch desOrSelf" ptType="node node node" st="1 1 1" cnt="1 1 0"/>
              </dgm:if>
              <dgm:else name="Name10">
                <dgm:presOf axis="ch ch desOrSelf" ptType="node node node" st="1 2 1" cnt="1 1 0"/>
              </dgm:else>
            </dgm:choose>
            <dgm:constrLst/>
            <dgm:ruleLst>
              <dgm:rule type="primFontSz" val="5" fact="NaN" max="NaN"/>
            </dgm:ruleLst>
          </dgm:layoutNode>
          <dgm:layoutNode name="tile2" styleLbl="node1">
            <dgm:alg type="sp"/>
            <dgm:shape xmlns:r="http://schemas.openxmlformats.org/officeDocument/2006/relationships" type="round1Rect" r:blip="">
              <dgm:adjLst/>
            </dgm:shape>
            <dgm:choose name="Name11">
              <dgm:if name="Name12" func="var" arg="dir" op="equ" val="norm">
                <dgm:presOf axis="ch ch desOrSelf" ptType="node node node" st="1 2 1" cnt="1 1 0"/>
              </dgm:if>
              <dgm:else name="Name13">
                <dgm:presOf axis="ch ch desOrSelf" ptType="node node node" st="1 1 1" cnt="1 1 0"/>
              </dgm:else>
            </dgm:choose>
            <dgm:constrLst/>
            <dgm:ruleLst/>
          </dgm:layoutNode>
          <dgm:layoutNode name="tile2text" styleLbl="node1">
            <dgm:varLst>
              <dgm:chMax val="0"/>
              <dgm:chPref val="0"/>
              <dgm:bulletEnabled val="1"/>
            </dgm:varLst>
            <dgm:choose name="Name14">
              <dgm:if name="Name15" axis="root des" func="maxDepth" op="gte" val="3">
                <dgm:alg type="tx">
                  <dgm:param type="txAnchorVert" val="t"/>
                  <dgm:param type="parTxLTRAlign" val="l"/>
                  <dgm:param type="parTxRTLAlign" val="r"/>
                </dgm:alg>
              </dgm:if>
              <dgm:else name="Name16">
                <dgm:alg type="tx"/>
              </dgm:else>
            </dgm:choose>
            <dgm:shape xmlns:r="http://schemas.openxmlformats.org/officeDocument/2006/relationships" type="rect" r:blip="" hideGeom="1">
              <dgm:adjLst/>
            </dgm:shape>
            <dgm:choose name="Name17">
              <dgm:if name="Name18" func="var" arg="dir" op="equ" val="norm">
                <dgm:presOf axis="ch ch desOrSelf" ptType="node node node" st="1 2 1" cnt="1 1 0"/>
              </dgm:if>
              <dgm:else name="Name19">
                <dgm:presOf axis="ch ch desOrSelf" ptType="node node node" st="1 1 1" cnt="1 1 0"/>
              </dgm:else>
            </dgm:choose>
            <dgm:constrLst/>
            <dgm:ruleLst>
              <dgm:rule type="primFontSz" val="5" fact="NaN" max="NaN"/>
            </dgm:ruleLst>
          </dgm:layoutNode>
          <dgm:layoutNode name="tile3" styleLbl="node1">
            <dgm:alg type="sp"/>
            <dgm:shape xmlns:r="http://schemas.openxmlformats.org/officeDocument/2006/relationships" rot="180" type="round1Rect" r:blip="">
              <dgm:adjLst/>
            </dgm:shape>
            <dgm:choose name="Name20">
              <dgm:if name="Name21" func="var" arg="dir" op="equ" val="norm">
                <dgm:presOf axis="ch ch desOrSelf" ptType="node node node" st="1 3 1" cnt="1 1 0"/>
              </dgm:if>
              <dgm:else name="Name22">
                <dgm:presOf axis="ch ch desOrSelf" ptType="node node node" st="1 4 1" cnt="1 1 0"/>
              </dgm:else>
            </dgm:choose>
            <dgm:constrLst/>
            <dgm:ruleLst/>
          </dgm:layoutNode>
          <dgm:layoutNode name="tile3text" styleLbl="node1">
            <dgm:varLst>
              <dgm:chMax val="0"/>
              <dgm:chPref val="0"/>
              <dgm:bulletEnabled val="1"/>
            </dgm:varLst>
            <dgm:choose name="Name23">
              <dgm:if name="Name24" axis="root des" func="maxDepth" op="gte" val="3">
                <dgm:alg type="tx">
                  <dgm:param type="txAnchorVert" val="t"/>
                  <dgm:param type="parTxLTRAlign" val="l"/>
                  <dgm:param type="parTxRTLAlign" val="r"/>
                </dgm:alg>
              </dgm:if>
              <dgm:else name="Name25">
                <dgm:alg type="tx"/>
              </dgm:else>
            </dgm:choose>
            <dgm:shape xmlns:r="http://schemas.openxmlformats.org/officeDocument/2006/relationships" rot="180" type="rect" r:blip="" hideGeom="1">
              <dgm:adjLst/>
            </dgm:shape>
            <dgm:choose name="Name26">
              <dgm:if name="Name27" func="var" arg="dir" op="equ" val="norm">
                <dgm:presOf axis="ch ch desOrSelf" ptType="node node node" st="1 3 1" cnt="1 1 0"/>
              </dgm:if>
              <dgm:else name="Name28">
                <dgm:presOf axis="ch ch desOrSelf" ptType="node node node" st="1 4 1" cnt="1 1 0"/>
              </dgm:else>
            </dgm:choose>
            <dgm:constrLst/>
            <dgm:ruleLst>
              <dgm:rule type="primFontSz" val="5" fact="NaN" max="NaN"/>
            </dgm:ruleLst>
          </dgm:layoutNode>
          <dgm:layoutNode name="tile4" styleLbl="node1">
            <dgm:alg type="sp"/>
            <dgm:shape xmlns:r="http://schemas.openxmlformats.org/officeDocument/2006/relationships" rot="90" type="round1Rect" r:blip="">
              <dgm:adjLst/>
            </dgm:shape>
            <dgm:choose name="Name29">
              <dgm:if name="Name30" func="var" arg="dir" op="equ" val="norm">
                <dgm:presOf axis="ch ch desOrSelf" ptType="node node node" st="1 4 1" cnt="1 1 0"/>
              </dgm:if>
              <dgm:else name="Name31">
                <dgm:presOf axis="ch ch desOrSelf" ptType="node node node" st="1 3 1" cnt="1 1 0"/>
              </dgm:else>
            </dgm:choose>
            <dgm:constrLst/>
            <dgm:ruleLst/>
          </dgm:layoutNode>
          <dgm:layoutNode name="tile4text" styleLbl="node1">
            <dgm:varLst>
              <dgm:chMax val="0"/>
              <dgm:chPref val="0"/>
              <dgm:bulletEnabled val="1"/>
            </dgm:varLst>
            <dgm:choose name="Name32">
              <dgm:if name="Name33" axis="root des" func="maxDepth" op="gte" val="3">
                <dgm:alg type="tx">
                  <dgm:param type="txAnchorVert" val="t"/>
                  <dgm:param type="parTxLTRAlign" val="l"/>
                  <dgm:param type="parTxRTLAlign" val="r"/>
                </dgm:alg>
              </dgm:if>
              <dgm:else name="Name34">
                <dgm:alg type="tx"/>
              </dgm:else>
            </dgm:choose>
            <dgm:shape xmlns:r="http://schemas.openxmlformats.org/officeDocument/2006/relationships" rot="90" type="rect" r:blip="" hideGeom="1">
              <dgm:adjLst/>
            </dgm:shape>
            <dgm:choose name="Name35">
              <dgm:if name="Name36" func="var" arg="dir" op="equ" val="norm">
                <dgm:presOf axis="ch ch desOrSelf" ptType="node node node" st="1 4 1" cnt="1 1 0"/>
              </dgm:if>
              <dgm:else name="Name37">
                <dgm:presOf axis="ch ch desOrSelf" ptType="node node node" st="1 3 1" cnt="1 1 0"/>
              </dgm:else>
            </dgm:choose>
            <dgm:constrLst/>
            <dgm:ruleLst>
              <dgm:rule type="primFontSz" val="5" fact="NaN" max="NaN"/>
            </dgm:ruleLst>
          </dgm:layoutNode>
        </dgm:layoutNode>
        <dgm:layoutNode name="centerTile" styleLbl="fgShp">
          <dgm:varLst>
            <dgm:chMax val="0"/>
            <dgm:chPref val="0"/>
          </dgm:varLst>
          <dgm:alg type="tx"/>
          <dgm:shape xmlns:r="http://schemas.openxmlformats.org/officeDocument/2006/relationships" type="roundRect" r:blip="">
            <dgm:adjLst/>
          </dgm:shape>
          <dgm:presOf axis="ch" ptType="node" cnt="1"/>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38"/>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BC5DA03-43D0-428D-BB6D-B9DD7B861419}"/>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a:p>
            <a:endParaRPr lang="en-US"/>
          </a:p>
        </p:txBody>
      </p:sp>
      <p:sp>
        <p:nvSpPr>
          <p:cNvPr id="3" name="Date Placeholder 2">
            <a:extLst>
              <a:ext uri="{FF2B5EF4-FFF2-40B4-BE49-F238E27FC236}">
                <a16:creationId xmlns:a16="http://schemas.microsoft.com/office/drawing/2014/main" id="{C6D7F2DD-49D5-421A-BC51-BE7CA2633CE2}"/>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E50F442-FF8F-4019-8C58-B84CB05F02B9}" type="datetimeFigureOut">
              <a:rPr lang="en-US" smtClean="0"/>
              <a:t>11/18/2024</a:t>
            </a:fld>
            <a:endParaRPr lang="en-US"/>
          </a:p>
        </p:txBody>
      </p:sp>
      <p:sp>
        <p:nvSpPr>
          <p:cNvPr id="4" name="Footer Placeholder 3">
            <a:extLst>
              <a:ext uri="{FF2B5EF4-FFF2-40B4-BE49-F238E27FC236}">
                <a16:creationId xmlns:a16="http://schemas.microsoft.com/office/drawing/2014/main" id="{00CFC8E1-4F48-4860-9292-1C8F66136374}"/>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a:p>
            <a:endParaRPr lang="en-US"/>
          </a:p>
        </p:txBody>
      </p:sp>
      <p:sp>
        <p:nvSpPr>
          <p:cNvPr id="5" name="Slide Number Placeholder 4">
            <a:extLst>
              <a:ext uri="{FF2B5EF4-FFF2-40B4-BE49-F238E27FC236}">
                <a16:creationId xmlns:a16="http://schemas.microsoft.com/office/drawing/2014/main" id="{3D24A78B-EF7E-46AD-926F-4251CF333DD8}"/>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BC01CC8-E062-408A-8C82-C0695466C8B6}" type="slidenum">
              <a:rPr lang="en-US" smtClean="0"/>
              <a:t>‹#›</a:t>
            </a:fld>
            <a:endParaRPr lang="en-US"/>
          </a:p>
        </p:txBody>
      </p:sp>
    </p:spTree>
    <p:extLst>
      <p:ext uri="{BB962C8B-B14F-4D97-AF65-F5344CB8AC3E}">
        <p14:creationId xmlns:p14="http://schemas.microsoft.com/office/powerpoint/2010/main" val="3731657951"/>
      </p:ext>
    </p:extLst>
  </p:cSld>
  <p:clrMap bg1="lt1" tx1="dk1" bg2="lt2" tx2="dk2" accent1="accent1" accent2="accent2" accent3="accent3" accent4="accent4" accent5="accent5" accent6="accent6" hlink="hlink" folHlink="folHlink"/>
  <p:hf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72C9AA3-1FD7-4014-BA0C-C73E27453BC8}" type="datetimeFigureOut">
              <a:rPr lang="en-GB" smtClean="0"/>
              <a:t>18/11/2024</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CA40DB8-4807-4880-984A-2D410B0FCF09}" type="slidenum">
              <a:rPr lang="en-GB" smtClean="0"/>
              <a:t>‹#›</a:t>
            </a:fld>
            <a:endParaRPr lang="en-GB"/>
          </a:p>
        </p:txBody>
      </p:sp>
    </p:spTree>
    <p:extLst>
      <p:ext uri="{BB962C8B-B14F-4D97-AF65-F5344CB8AC3E}">
        <p14:creationId xmlns:p14="http://schemas.microsoft.com/office/powerpoint/2010/main" val="4092380690"/>
      </p:ext>
    </p:extLst>
  </p:cSld>
  <p:clrMap bg1="lt1" tx1="dk1" bg2="lt2" tx2="dk2" accent1="accent1" accent2="accent2" accent3="accent3" accent4="accent4" accent5="accent5" accent6="accent6" hlink="hlink" folHlink="folHlink"/>
  <p:hf dt="0"/>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endParaRPr lang="en-GB"/>
          </a:p>
          <a:p>
            <a:endParaRPr lang="en-GB"/>
          </a:p>
        </p:txBody>
      </p:sp>
      <p:sp>
        <p:nvSpPr>
          <p:cNvPr id="5" name="Footer Placeholder 4"/>
          <p:cNvSpPr>
            <a:spLocks noGrp="1"/>
          </p:cNvSpPr>
          <p:nvPr>
            <p:ph type="ftr" sz="quarter" idx="4"/>
          </p:nvPr>
        </p:nvSpPr>
        <p:spPr/>
        <p:txBody>
          <a:bodyPr/>
          <a:lstStyle/>
          <a:p>
            <a:endParaRPr lang="en-GB"/>
          </a:p>
          <a:p>
            <a:endParaRPr lang="en-GB"/>
          </a:p>
        </p:txBody>
      </p:sp>
      <p:sp>
        <p:nvSpPr>
          <p:cNvPr id="6" name="Slide Number Placeholder 5"/>
          <p:cNvSpPr>
            <a:spLocks noGrp="1"/>
          </p:cNvSpPr>
          <p:nvPr>
            <p:ph type="sldNum" sz="quarter" idx="5"/>
          </p:nvPr>
        </p:nvSpPr>
        <p:spPr/>
        <p:txBody>
          <a:bodyPr/>
          <a:lstStyle/>
          <a:p>
            <a:fld id="{FCA40DB8-4807-4880-984A-2D410B0FCF09}" type="slidenum">
              <a:rPr lang="en-GB" smtClean="0"/>
              <a:t>1</a:t>
            </a:fld>
            <a:endParaRPr lang="en-GB"/>
          </a:p>
        </p:txBody>
      </p:sp>
    </p:spTree>
    <p:extLst>
      <p:ext uri="{BB962C8B-B14F-4D97-AF65-F5344CB8AC3E}">
        <p14:creationId xmlns:p14="http://schemas.microsoft.com/office/powerpoint/2010/main" val="102767879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454B58F-B2B4-4694-82C9-9AED9A60D86E}" type="slidenum">
              <a:rPr kumimoji="0" lang="id-ID"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id-ID"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97408947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2.xml"/><Relationship Id="rId5" Type="http://schemas.openxmlformats.org/officeDocument/2006/relationships/image" Target="../media/image7.svg"/><Relationship Id="rId4" Type="http://schemas.openxmlformats.org/officeDocument/2006/relationships/image" Target="../media/image6.pn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chemeClr val="bg1"/>
        </a:solidFill>
        <a:effectLst/>
      </p:bgPr>
    </p:bg>
    <p:spTree>
      <p:nvGrpSpPr>
        <p:cNvPr id="1" name=""/>
        <p:cNvGrpSpPr/>
        <p:nvPr/>
      </p:nvGrpSpPr>
      <p:grpSpPr>
        <a:xfrm>
          <a:off x="0" y="0"/>
          <a:ext cx="0" cy="0"/>
          <a:chOff x="0" y="0"/>
          <a:chExt cx="0" cy="0"/>
        </a:xfrm>
      </p:grpSpPr>
      <p:pic>
        <p:nvPicPr>
          <p:cNvPr id="5" name="Picture 4" descr="A picture containing person, swimming&#10;&#10;Description automatically generated">
            <a:extLst>
              <a:ext uri="{FF2B5EF4-FFF2-40B4-BE49-F238E27FC236}">
                <a16:creationId xmlns:a16="http://schemas.microsoft.com/office/drawing/2014/main" id="{730E0FCC-81E2-664D-A2CA-09BDC8497A37}"/>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3488267" y="0"/>
            <a:ext cx="5655733" cy="3976255"/>
          </a:xfrm>
          <a:prstGeom prst="rect">
            <a:avLst/>
          </a:prstGeom>
        </p:spPr>
      </p:pic>
      <p:sp>
        <p:nvSpPr>
          <p:cNvPr id="17" name="Freeform 16">
            <a:extLst>
              <a:ext uri="{FF2B5EF4-FFF2-40B4-BE49-F238E27FC236}">
                <a16:creationId xmlns:a16="http://schemas.microsoft.com/office/drawing/2014/main" id="{9E637CDB-EE63-6D4E-ABFD-259194F8AEB5}"/>
              </a:ext>
            </a:extLst>
          </p:cNvPr>
          <p:cNvSpPr/>
          <p:nvPr userDrawn="1"/>
        </p:nvSpPr>
        <p:spPr>
          <a:xfrm>
            <a:off x="0" y="0"/>
            <a:ext cx="9144000" cy="5143500"/>
          </a:xfrm>
          <a:custGeom>
            <a:avLst/>
            <a:gdLst>
              <a:gd name="connsiteX0" fmla="*/ 0 w 9144000"/>
              <a:gd name="connsiteY0" fmla="*/ 0 h 5143500"/>
              <a:gd name="connsiteX1" fmla="*/ 3588236 w 9144000"/>
              <a:gd name="connsiteY1" fmla="*/ 0 h 5143500"/>
              <a:gd name="connsiteX2" fmla="*/ 3588985 w 9144000"/>
              <a:gd name="connsiteY2" fmla="*/ 29611 h 5143500"/>
              <a:gd name="connsiteX3" fmla="*/ 7042668 w 9144000"/>
              <a:gd name="connsiteY3" fmla="*/ 3309836 h 5143500"/>
              <a:gd name="connsiteX4" fmla="*/ 8976171 w 9144000"/>
              <a:gd name="connsiteY4" fmla="*/ 2719233 h 5143500"/>
              <a:gd name="connsiteX5" fmla="*/ 9144000 w 9144000"/>
              <a:gd name="connsiteY5" fmla="*/ 2593733 h 5143500"/>
              <a:gd name="connsiteX6" fmla="*/ 9144000 w 9144000"/>
              <a:gd name="connsiteY6" fmla="*/ 5143500 h 5143500"/>
              <a:gd name="connsiteX7" fmla="*/ 0 w 9144000"/>
              <a:gd name="connsiteY7" fmla="*/ 5143500 h 5143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144000" h="5143500">
                <a:moveTo>
                  <a:pt x="0" y="0"/>
                </a:moveTo>
                <a:lnTo>
                  <a:pt x="3588236" y="0"/>
                </a:lnTo>
                <a:lnTo>
                  <a:pt x="3588985" y="29611"/>
                </a:lnTo>
                <a:cubicBezTo>
                  <a:pt x="3681606" y="1856811"/>
                  <a:pt x="5192451" y="3309836"/>
                  <a:pt x="7042668" y="3309836"/>
                </a:cubicBezTo>
                <a:cubicBezTo>
                  <a:pt x="7758882" y="3309836"/>
                  <a:pt x="8424242" y="3092109"/>
                  <a:pt x="8976171" y="2719233"/>
                </a:cubicBezTo>
                <a:lnTo>
                  <a:pt x="9144000" y="2593733"/>
                </a:lnTo>
                <a:lnTo>
                  <a:pt x="9144000" y="5143500"/>
                </a:lnTo>
                <a:lnTo>
                  <a:pt x="0" y="5143500"/>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 name="Subtitle 2"/>
          <p:cNvSpPr>
            <a:spLocks noGrp="1"/>
          </p:cNvSpPr>
          <p:nvPr>
            <p:ph type="subTitle" idx="1"/>
          </p:nvPr>
        </p:nvSpPr>
        <p:spPr>
          <a:xfrm>
            <a:off x="1029261" y="4012399"/>
            <a:ext cx="5439015" cy="279313"/>
          </a:xfrm>
        </p:spPr>
        <p:txBody>
          <a:bodyPr anchor="t" anchorCtr="0">
            <a:noAutofit/>
          </a:bodyPr>
          <a:lstStyle>
            <a:lvl1pPr marL="0" indent="0" algn="l">
              <a:buNone/>
              <a:defRPr sz="1800">
                <a:solidFill>
                  <a:schemeClr val="bg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GB" dirty="0"/>
              <a:t>Click to edit Master subtitle style</a:t>
            </a:r>
          </a:p>
        </p:txBody>
      </p:sp>
      <p:sp>
        <p:nvSpPr>
          <p:cNvPr id="2" name="Title 1"/>
          <p:cNvSpPr>
            <a:spLocks noGrp="1"/>
          </p:cNvSpPr>
          <p:nvPr>
            <p:ph type="ctrTitle"/>
          </p:nvPr>
        </p:nvSpPr>
        <p:spPr>
          <a:xfrm>
            <a:off x="1008000" y="3060000"/>
            <a:ext cx="6312441" cy="719847"/>
          </a:xfrm>
        </p:spPr>
        <p:txBody>
          <a:bodyPr anchor="b" anchorCtr="0">
            <a:normAutofit/>
          </a:bodyPr>
          <a:lstStyle>
            <a:lvl1pPr algn="l">
              <a:defRPr sz="2400" b="1">
                <a:solidFill>
                  <a:schemeClr val="bg1"/>
                </a:solidFill>
              </a:defRPr>
            </a:lvl1pPr>
          </a:lstStyle>
          <a:p>
            <a:r>
              <a:rPr lang="en-GB" dirty="0"/>
              <a:t>Click to edit Master title style</a:t>
            </a:r>
          </a:p>
        </p:txBody>
      </p:sp>
      <p:pic>
        <p:nvPicPr>
          <p:cNvPr id="6" name="Picture 5" descr="Logo&#10;&#10;Description automatically generated">
            <a:extLst>
              <a:ext uri="{FF2B5EF4-FFF2-40B4-BE49-F238E27FC236}">
                <a16:creationId xmlns:a16="http://schemas.microsoft.com/office/drawing/2014/main" id="{C7501DCC-BF97-2147-BA42-E29AC9388952}"/>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7188217" y="2960215"/>
            <a:ext cx="1720835" cy="1484322"/>
          </a:xfrm>
          <a:prstGeom prst="rect">
            <a:avLst/>
          </a:prstGeom>
        </p:spPr>
      </p:pic>
      <p:sp>
        <p:nvSpPr>
          <p:cNvPr id="8" name="Chord 3">
            <a:extLst>
              <a:ext uri="{FF2B5EF4-FFF2-40B4-BE49-F238E27FC236}">
                <a16:creationId xmlns:a16="http://schemas.microsoft.com/office/drawing/2014/main" id="{7709608C-7C9B-4581-949C-96955647689A}"/>
              </a:ext>
            </a:extLst>
          </p:cNvPr>
          <p:cNvSpPr/>
          <p:nvPr userDrawn="1"/>
        </p:nvSpPr>
        <p:spPr>
          <a:xfrm>
            <a:off x="2172293" y="-4209"/>
            <a:ext cx="3448276" cy="2122390"/>
          </a:xfrm>
          <a:custGeom>
            <a:avLst/>
            <a:gdLst>
              <a:gd name="connsiteX0" fmla="*/ 3405973 w 3460174"/>
              <a:gd name="connsiteY0" fmla="*/ 1300428 h 3460174"/>
              <a:gd name="connsiteX1" fmla="*/ 2719767 w 3460174"/>
              <a:gd name="connsiteY1" fmla="*/ 3149148 h 3460174"/>
              <a:gd name="connsiteX2" fmla="*/ 747809 w 3460174"/>
              <a:gd name="connsiteY2" fmla="*/ 3154282 h 3460174"/>
              <a:gd name="connsiteX3" fmla="*/ 51986 w 3460174"/>
              <a:gd name="connsiteY3" fmla="*/ 1309160 h 3460174"/>
              <a:gd name="connsiteX4" fmla="*/ 3405973 w 3460174"/>
              <a:gd name="connsiteY4" fmla="*/ 1300428 h 3460174"/>
              <a:gd name="connsiteX0" fmla="*/ 3406072 w 3448276"/>
              <a:gd name="connsiteY0" fmla="*/ 0 h 2122390"/>
              <a:gd name="connsiteX1" fmla="*/ 2719866 w 3448276"/>
              <a:gd name="connsiteY1" fmla="*/ 1848720 h 2122390"/>
              <a:gd name="connsiteX2" fmla="*/ 747908 w 3448276"/>
              <a:gd name="connsiteY2" fmla="*/ 1853854 h 2122390"/>
              <a:gd name="connsiteX3" fmla="*/ 52085 w 3448276"/>
              <a:gd name="connsiteY3" fmla="*/ 8732 h 2122390"/>
              <a:gd name="connsiteX4" fmla="*/ 3406072 w 3448276"/>
              <a:gd name="connsiteY4" fmla="*/ 0 h 2122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48276" h="2122390">
                <a:moveTo>
                  <a:pt x="3406072" y="0"/>
                </a:moveTo>
                <a:cubicBezTo>
                  <a:pt x="3585291" y="699044"/>
                  <a:pt x="3162893" y="1539744"/>
                  <a:pt x="2719866" y="1848720"/>
                </a:cubicBezTo>
                <a:cubicBezTo>
                  <a:pt x="2276839" y="2157696"/>
                  <a:pt x="1341967" y="2263581"/>
                  <a:pt x="747908" y="1853854"/>
                </a:cubicBezTo>
                <a:cubicBezTo>
                  <a:pt x="153849" y="1444127"/>
                  <a:pt x="-123492" y="708700"/>
                  <a:pt x="52085" y="8732"/>
                </a:cubicBezTo>
                <a:lnTo>
                  <a:pt x="3406072" y="0"/>
                </a:lnTo>
                <a:close/>
              </a:path>
            </a:pathLst>
          </a:custGeom>
          <a:gradFill>
            <a:gsLst>
              <a:gs pos="0">
                <a:schemeClr val="accent1">
                  <a:lumMod val="60000"/>
                  <a:lumOff val="40000"/>
                  <a:alpha val="29000"/>
                </a:schemeClr>
              </a:gs>
              <a:gs pos="70000">
                <a:srgbClr val="FFD358"/>
              </a:gs>
              <a:gs pos="100000">
                <a:schemeClr val="accent1"/>
              </a:gs>
            </a:gsLs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3024687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42911" y="323996"/>
            <a:ext cx="7290577" cy="363381"/>
          </a:xfrm>
        </p:spPr>
        <p:txBody>
          <a:bodyPr/>
          <a:lstStyle/>
          <a:p>
            <a:r>
              <a:rPr lang="en-GB" dirty="0"/>
              <a:t>Click to edit Master title style</a:t>
            </a:r>
          </a:p>
        </p:txBody>
      </p:sp>
      <p:sp>
        <p:nvSpPr>
          <p:cNvPr id="3" name="Content Placeholder 2"/>
          <p:cNvSpPr>
            <a:spLocks noGrp="1"/>
          </p:cNvSpPr>
          <p:nvPr>
            <p:ph idx="1"/>
          </p:nvPr>
        </p:nvSpPr>
        <p:spPr>
          <a:xfrm>
            <a:off x="442913" y="1046830"/>
            <a:ext cx="8254800" cy="3554883"/>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7" name="Footer Placeholder 6"/>
          <p:cNvSpPr>
            <a:spLocks noGrp="1"/>
          </p:cNvSpPr>
          <p:nvPr>
            <p:ph type="ftr" sz="quarter" idx="10"/>
          </p:nvPr>
        </p:nvSpPr>
        <p:spPr>
          <a:xfrm>
            <a:off x="3964493" y="4877256"/>
            <a:ext cx="1215077" cy="215444"/>
          </a:xfrm>
        </p:spPr>
        <p:txBody>
          <a:bodyPr/>
          <a:lstStyle/>
          <a:p>
            <a:pPr>
              <a:defRPr/>
            </a:pPr>
            <a:r>
              <a:rPr lang="en-US" dirty="0"/>
              <a:t>© Small Cell Forum Ltd 2024</a:t>
            </a:r>
          </a:p>
        </p:txBody>
      </p:sp>
    </p:spTree>
    <p:extLst>
      <p:ext uri="{BB962C8B-B14F-4D97-AF65-F5344CB8AC3E}">
        <p14:creationId xmlns:p14="http://schemas.microsoft.com/office/powerpoint/2010/main" val="58116750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p>
        </p:txBody>
      </p:sp>
      <p:sp>
        <p:nvSpPr>
          <p:cNvPr id="3" name="Content Placeholder 2"/>
          <p:cNvSpPr>
            <a:spLocks noGrp="1"/>
          </p:cNvSpPr>
          <p:nvPr>
            <p:ph sz="half" idx="1"/>
          </p:nvPr>
        </p:nvSpPr>
        <p:spPr>
          <a:xfrm>
            <a:off x="442913" y="1458913"/>
            <a:ext cx="3886200" cy="31428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GB" dirty="0"/>
          </a:p>
        </p:txBody>
      </p:sp>
      <p:sp>
        <p:nvSpPr>
          <p:cNvPr id="8" name="Footer Placeholder 7"/>
          <p:cNvSpPr>
            <a:spLocks noGrp="1"/>
          </p:cNvSpPr>
          <p:nvPr>
            <p:ph type="ftr" sz="quarter" idx="10"/>
          </p:nvPr>
        </p:nvSpPr>
        <p:spPr>
          <a:xfrm>
            <a:off x="3964493" y="4877256"/>
            <a:ext cx="1215077" cy="215444"/>
          </a:xfrm>
        </p:spPr>
        <p:txBody>
          <a:bodyPr/>
          <a:lstStyle/>
          <a:p>
            <a:pPr>
              <a:defRPr/>
            </a:pPr>
            <a:r>
              <a:rPr lang="en-US" dirty="0"/>
              <a:t>© Small Cell Forum Ltd 2024</a:t>
            </a:r>
          </a:p>
        </p:txBody>
      </p:sp>
      <p:sp>
        <p:nvSpPr>
          <p:cNvPr id="9" name="Content Placeholder 2"/>
          <p:cNvSpPr>
            <a:spLocks noGrp="1"/>
          </p:cNvSpPr>
          <p:nvPr>
            <p:ph sz="half" idx="11"/>
          </p:nvPr>
        </p:nvSpPr>
        <p:spPr>
          <a:xfrm>
            <a:off x="4812736" y="1458913"/>
            <a:ext cx="3886200" cy="31428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GB" dirty="0"/>
          </a:p>
        </p:txBody>
      </p:sp>
    </p:spTree>
    <p:extLst>
      <p:ext uri="{BB962C8B-B14F-4D97-AF65-F5344CB8AC3E}">
        <p14:creationId xmlns:p14="http://schemas.microsoft.com/office/powerpoint/2010/main" val="12580789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p>
        </p:txBody>
      </p:sp>
      <p:sp>
        <p:nvSpPr>
          <p:cNvPr id="6" name="Footer Placeholder 5"/>
          <p:cNvSpPr>
            <a:spLocks noGrp="1"/>
          </p:cNvSpPr>
          <p:nvPr>
            <p:ph type="ftr" sz="quarter" idx="10"/>
          </p:nvPr>
        </p:nvSpPr>
        <p:spPr>
          <a:xfrm>
            <a:off x="3964493" y="4877256"/>
            <a:ext cx="1215077" cy="215444"/>
          </a:xfrm>
        </p:spPr>
        <p:txBody>
          <a:bodyPr/>
          <a:lstStyle/>
          <a:p>
            <a:pPr>
              <a:defRPr/>
            </a:pPr>
            <a:r>
              <a:rPr lang="en-US" dirty="0"/>
              <a:t>© Small Cell Forum Ltd 2024</a:t>
            </a:r>
          </a:p>
        </p:txBody>
      </p:sp>
    </p:spTree>
    <p:extLst>
      <p:ext uri="{BB962C8B-B14F-4D97-AF65-F5344CB8AC3E}">
        <p14:creationId xmlns:p14="http://schemas.microsoft.com/office/powerpoint/2010/main" val="38785568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chemeClr val="bg1"/>
        </a:solidFill>
        <a:effectLst/>
      </p:bgPr>
    </p:bg>
    <p:spTree>
      <p:nvGrpSpPr>
        <p:cNvPr id="1" name=""/>
        <p:cNvGrpSpPr/>
        <p:nvPr/>
      </p:nvGrpSpPr>
      <p:grpSpPr>
        <a:xfrm>
          <a:off x="0" y="0"/>
          <a:ext cx="0" cy="0"/>
          <a:chOff x="0" y="0"/>
          <a:chExt cx="0" cy="0"/>
        </a:xfrm>
      </p:grpSpPr>
      <p:pic>
        <p:nvPicPr>
          <p:cNvPr id="5" name="Picture 4" descr="A picture containing person, swimming&#10;&#10;Description automatically generated">
            <a:extLst>
              <a:ext uri="{FF2B5EF4-FFF2-40B4-BE49-F238E27FC236}">
                <a16:creationId xmlns:a16="http://schemas.microsoft.com/office/drawing/2014/main" id="{730E0FCC-81E2-664D-A2CA-09BDC8497A37}"/>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3488267" y="0"/>
            <a:ext cx="5655733" cy="3976255"/>
          </a:xfrm>
          <a:prstGeom prst="rect">
            <a:avLst/>
          </a:prstGeom>
        </p:spPr>
      </p:pic>
      <p:sp>
        <p:nvSpPr>
          <p:cNvPr id="17" name="Freeform 16">
            <a:extLst>
              <a:ext uri="{FF2B5EF4-FFF2-40B4-BE49-F238E27FC236}">
                <a16:creationId xmlns:a16="http://schemas.microsoft.com/office/drawing/2014/main" id="{9E637CDB-EE63-6D4E-ABFD-259194F8AEB5}"/>
              </a:ext>
            </a:extLst>
          </p:cNvPr>
          <p:cNvSpPr/>
          <p:nvPr userDrawn="1"/>
        </p:nvSpPr>
        <p:spPr>
          <a:xfrm>
            <a:off x="0" y="0"/>
            <a:ext cx="9144000" cy="5143500"/>
          </a:xfrm>
          <a:custGeom>
            <a:avLst/>
            <a:gdLst>
              <a:gd name="connsiteX0" fmla="*/ 0 w 9144000"/>
              <a:gd name="connsiteY0" fmla="*/ 0 h 5143500"/>
              <a:gd name="connsiteX1" fmla="*/ 3588236 w 9144000"/>
              <a:gd name="connsiteY1" fmla="*/ 0 h 5143500"/>
              <a:gd name="connsiteX2" fmla="*/ 3588985 w 9144000"/>
              <a:gd name="connsiteY2" fmla="*/ 29611 h 5143500"/>
              <a:gd name="connsiteX3" fmla="*/ 7042668 w 9144000"/>
              <a:gd name="connsiteY3" fmla="*/ 3309836 h 5143500"/>
              <a:gd name="connsiteX4" fmla="*/ 8976171 w 9144000"/>
              <a:gd name="connsiteY4" fmla="*/ 2719233 h 5143500"/>
              <a:gd name="connsiteX5" fmla="*/ 9144000 w 9144000"/>
              <a:gd name="connsiteY5" fmla="*/ 2593733 h 5143500"/>
              <a:gd name="connsiteX6" fmla="*/ 9144000 w 9144000"/>
              <a:gd name="connsiteY6" fmla="*/ 5143500 h 5143500"/>
              <a:gd name="connsiteX7" fmla="*/ 0 w 9144000"/>
              <a:gd name="connsiteY7" fmla="*/ 5143500 h 5143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144000" h="5143500">
                <a:moveTo>
                  <a:pt x="0" y="0"/>
                </a:moveTo>
                <a:lnTo>
                  <a:pt x="3588236" y="0"/>
                </a:lnTo>
                <a:lnTo>
                  <a:pt x="3588985" y="29611"/>
                </a:lnTo>
                <a:cubicBezTo>
                  <a:pt x="3681606" y="1856811"/>
                  <a:pt x="5192451" y="3309836"/>
                  <a:pt x="7042668" y="3309836"/>
                </a:cubicBezTo>
                <a:cubicBezTo>
                  <a:pt x="7758882" y="3309836"/>
                  <a:pt x="8424242" y="3092109"/>
                  <a:pt x="8976171" y="2719233"/>
                </a:cubicBezTo>
                <a:lnTo>
                  <a:pt x="9144000" y="2593733"/>
                </a:lnTo>
                <a:lnTo>
                  <a:pt x="9144000" y="5143500"/>
                </a:lnTo>
                <a:lnTo>
                  <a:pt x="0" y="5143500"/>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 name="Subtitle 2"/>
          <p:cNvSpPr>
            <a:spLocks noGrp="1"/>
          </p:cNvSpPr>
          <p:nvPr>
            <p:ph type="subTitle" idx="1"/>
          </p:nvPr>
        </p:nvSpPr>
        <p:spPr>
          <a:xfrm>
            <a:off x="1029261" y="4012399"/>
            <a:ext cx="5439015" cy="279313"/>
          </a:xfrm>
        </p:spPr>
        <p:txBody>
          <a:bodyPr anchor="t" anchorCtr="0">
            <a:noAutofit/>
          </a:bodyPr>
          <a:lstStyle>
            <a:lvl1pPr marL="0" indent="0" algn="l">
              <a:buNone/>
              <a:defRPr sz="1800">
                <a:solidFill>
                  <a:schemeClr val="bg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GB" dirty="0"/>
              <a:t>Click to edit Master subtitle style</a:t>
            </a:r>
          </a:p>
        </p:txBody>
      </p:sp>
      <p:sp>
        <p:nvSpPr>
          <p:cNvPr id="2" name="Title 1"/>
          <p:cNvSpPr>
            <a:spLocks noGrp="1"/>
          </p:cNvSpPr>
          <p:nvPr>
            <p:ph type="ctrTitle"/>
          </p:nvPr>
        </p:nvSpPr>
        <p:spPr>
          <a:xfrm>
            <a:off x="1008000" y="3060000"/>
            <a:ext cx="6312441" cy="719847"/>
          </a:xfrm>
        </p:spPr>
        <p:txBody>
          <a:bodyPr anchor="b" anchorCtr="0">
            <a:normAutofit/>
          </a:bodyPr>
          <a:lstStyle>
            <a:lvl1pPr algn="l">
              <a:defRPr sz="2400" b="1">
                <a:solidFill>
                  <a:schemeClr val="bg1"/>
                </a:solidFill>
              </a:defRPr>
            </a:lvl1pPr>
          </a:lstStyle>
          <a:p>
            <a:r>
              <a:rPr lang="en-GB" dirty="0"/>
              <a:t>Click to edit Master title style</a:t>
            </a:r>
          </a:p>
        </p:txBody>
      </p:sp>
      <p:pic>
        <p:nvPicPr>
          <p:cNvPr id="6" name="Picture 5" descr="Logo&#10;&#10;Description automatically generated">
            <a:extLst>
              <a:ext uri="{FF2B5EF4-FFF2-40B4-BE49-F238E27FC236}">
                <a16:creationId xmlns:a16="http://schemas.microsoft.com/office/drawing/2014/main" id="{C7501DCC-BF97-2147-BA42-E29AC9388952}"/>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7188217" y="2960215"/>
            <a:ext cx="1720835" cy="1484322"/>
          </a:xfrm>
          <a:prstGeom prst="rect">
            <a:avLst/>
          </a:prstGeom>
        </p:spPr>
      </p:pic>
      <p:sp>
        <p:nvSpPr>
          <p:cNvPr id="8" name="Chord 3">
            <a:extLst>
              <a:ext uri="{FF2B5EF4-FFF2-40B4-BE49-F238E27FC236}">
                <a16:creationId xmlns:a16="http://schemas.microsoft.com/office/drawing/2014/main" id="{7709608C-7C9B-4581-949C-96955647689A}"/>
              </a:ext>
            </a:extLst>
          </p:cNvPr>
          <p:cNvSpPr/>
          <p:nvPr userDrawn="1"/>
        </p:nvSpPr>
        <p:spPr>
          <a:xfrm>
            <a:off x="2172293" y="-4209"/>
            <a:ext cx="3448276" cy="2122390"/>
          </a:xfrm>
          <a:custGeom>
            <a:avLst/>
            <a:gdLst>
              <a:gd name="connsiteX0" fmla="*/ 3405973 w 3460174"/>
              <a:gd name="connsiteY0" fmla="*/ 1300428 h 3460174"/>
              <a:gd name="connsiteX1" fmla="*/ 2719767 w 3460174"/>
              <a:gd name="connsiteY1" fmla="*/ 3149148 h 3460174"/>
              <a:gd name="connsiteX2" fmla="*/ 747809 w 3460174"/>
              <a:gd name="connsiteY2" fmla="*/ 3154282 h 3460174"/>
              <a:gd name="connsiteX3" fmla="*/ 51986 w 3460174"/>
              <a:gd name="connsiteY3" fmla="*/ 1309160 h 3460174"/>
              <a:gd name="connsiteX4" fmla="*/ 3405973 w 3460174"/>
              <a:gd name="connsiteY4" fmla="*/ 1300428 h 3460174"/>
              <a:gd name="connsiteX0" fmla="*/ 3406072 w 3448276"/>
              <a:gd name="connsiteY0" fmla="*/ 0 h 2122390"/>
              <a:gd name="connsiteX1" fmla="*/ 2719866 w 3448276"/>
              <a:gd name="connsiteY1" fmla="*/ 1848720 h 2122390"/>
              <a:gd name="connsiteX2" fmla="*/ 747908 w 3448276"/>
              <a:gd name="connsiteY2" fmla="*/ 1853854 h 2122390"/>
              <a:gd name="connsiteX3" fmla="*/ 52085 w 3448276"/>
              <a:gd name="connsiteY3" fmla="*/ 8732 h 2122390"/>
              <a:gd name="connsiteX4" fmla="*/ 3406072 w 3448276"/>
              <a:gd name="connsiteY4" fmla="*/ 0 h 2122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48276" h="2122390">
                <a:moveTo>
                  <a:pt x="3406072" y="0"/>
                </a:moveTo>
                <a:cubicBezTo>
                  <a:pt x="3585291" y="699044"/>
                  <a:pt x="3162893" y="1539744"/>
                  <a:pt x="2719866" y="1848720"/>
                </a:cubicBezTo>
                <a:cubicBezTo>
                  <a:pt x="2276839" y="2157696"/>
                  <a:pt x="1341967" y="2263581"/>
                  <a:pt x="747908" y="1853854"/>
                </a:cubicBezTo>
                <a:cubicBezTo>
                  <a:pt x="153849" y="1444127"/>
                  <a:pt x="-123492" y="708700"/>
                  <a:pt x="52085" y="8732"/>
                </a:cubicBezTo>
                <a:lnTo>
                  <a:pt x="3406072" y="0"/>
                </a:lnTo>
                <a:close/>
              </a:path>
            </a:pathLst>
          </a:custGeom>
          <a:gradFill>
            <a:gsLst>
              <a:gs pos="0">
                <a:schemeClr val="accent1">
                  <a:lumMod val="60000"/>
                  <a:lumOff val="40000"/>
                  <a:alpha val="29000"/>
                </a:schemeClr>
              </a:gs>
              <a:gs pos="70000">
                <a:srgbClr val="FFD358"/>
              </a:gs>
              <a:gs pos="100000">
                <a:schemeClr val="accent1"/>
              </a:gs>
            </a:gsLs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7247317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42911" y="323996"/>
            <a:ext cx="7290577" cy="363381"/>
          </a:xfrm>
        </p:spPr>
        <p:txBody>
          <a:bodyPr/>
          <a:lstStyle/>
          <a:p>
            <a:r>
              <a:rPr lang="en-GB" dirty="0"/>
              <a:t>Click to edit Master title style</a:t>
            </a:r>
          </a:p>
        </p:txBody>
      </p:sp>
      <p:sp>
        <p:nvSpPr>
          <p:cNvPr id="3" name="Content Placeholder 2"/>
          <p:cNvSpPr>
            <a:spLocks noGrp="1"/>
          </p:cNvSpPr>
          <p:nvPr>
            <p:ph idx="1"/>
          </p:nvPr>
        </p:nvSpPr>
        <p:spPr>
          <a:xfrm>
            <a:off x="442913" y="1046830"/>
            <a:ext cx="8254800" cy="3554883"/>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7" name="Footer Placeholder 6"/>
          <p:cNvSpPr>
            <a:spLocks noGrp="1"/>
          </p:cNvSpPr>
          <p:nvPr>
            <p:ph type="ftr" sz="quarter" idx="10"/>
          </p:nvPr>
        </p:nvSpPr>
        <p:spPr>
          <a:xfrm>
            <a:off x="3964493" y="4877256"/>
            <a:ext cx="1215077" cy="215444"/>
          </a:xfrm>
        </p:spPr>
        <p:txBody>
          <a:bodyPr/>
          <a:lstStyle/>
          <a:p>
            <a:pPr>
              <a:defRPr/>
            </a:pPr>
            <a:r>
              <a:rPr lang="en-US" dirty="0"/>
              <a:t>© Small Cell Forum Ltd 2024</a:t>
            </a:r>
          </a:p>
        </p:txBody>
      </p:sp>
    </p:spTree>
    <p:extLst>
      <p:ext uri="{BB962C8B-B14F-4D97-AF65-F5344CB8AC3E}">
        <p14:creationId xmlns:p14="http://schemas.microsoft.com/office/powerpoint/2010/main" val="63134401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p>
        </p:txBody>
      </p:sp>
      <p:sp>
        <p:nvSpPr>
          <p:cNvPr id="3" name="Content Placeholder 2"/>
          <p:cNvSpPr>
            <a:spLocks noGrp="1"/>
          </p:cNvSpPr>
          <p:nvPr>
            <p:ph sz="half" idx="1"/>
          </p:nvPr>
        </p:nvSpPr>
        <p:spPr>
          <a:xfrm>
            <a:off x="442913" y="1458913"/>
            <a:ext cx="3886200" cy="31428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GB" dirty="0"/>
          </a:p>
        </p:txBody>
      </p:sp>
      <p:sp>
        <p:nvSpPr>
          <p:cNvPr id="8" name="Footer Placeholder 7"/>
          <p:cNvSpPr>
            <a:spLocks noGrp="1"/>
          </p:cNvSpPr>
          <p:nvPr>
            <p:ph type="ftr" sz="quarter" idx="10"/>
          </p:nvPr>
        </p:nvSpPr>
        <p:spPr>
          <a:xfrm>
            <a:off x="3964493" y="4877256"/>
            <a:ext cx="1215077" cy="215444"/>
          </a:xfrm>
        </p:spPr>
        <p:txBody>
          <a:bodyPr/>
          <a:lstStyle/>
          <a:p>
            <a:pPr>
              <a:defRPr/>
            </a:pPr>
            <a:r>
              <a:rPr lang="en-US" dirty="0"/>
              <a:t>© Small Cell Forum Ltd 2024</a:t>
            </a:r>
          </a:p>
        </p:txBody>
      </p:sp>
      <p:sp>
        <p:nvSpPr>
          <p:cNvPr id="9" name="Content Placeholder 2"/>
          <p:cNvSpPr>
            <a:spLocks noGrp="1"/>
          </p:cNvSpPr>
          <p:nvPr>
            <p:ph sz="half" idx="11"/>
          </p:nvPr>
        </p:nvSpPr>
        <p:spPr>
          <a:xfrm>
            <a:off x="4812736" y="1458913"/>
            <a:ext cx="3886200" cy="31428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GB" dirty="0"/>
          </a:p>
        </p:txBody>
      </p:sp>
    </p:spTree>
    <p:extLst>
      <p:ext uri="{BB962C8B-B14F-4D97-AF65-F5344CB8AC3E}">
        <p14:creationId xmlns:p14="http://schemas.microsoft.com/office/powerpoint/2010/main" val="424871276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p>
        </p:txBody>
      </p:sp>
      <p:sp>
        <p:nvSpPr>
          <p:cNvPr id="6" name="Footer Placeholder 5"/>
          <p:cNvSpPr>
            <a:spLocks noGrp="1"/>
          </p:cNvSpPr>
          <p:nvPr>
            <p:ph type="ftr" sz="quarter" idx="10"/>
          </p:nvPr>
        </p:nvSpPr>
        <p:spPr>
          <a:xfrm>
            <a:off x="3964493" y="4877256"/>
            <a:ext cx="1215077" cy="215444"/>
          </a:xfrm>
        </p:spPr>
        <p:txBody>
          <a:bodyPr/>
          <a:lstStyle/>
          <a:p>
            <a:pPr>
              <a:defRPr/>
            </a:pPr>
            <a:r>
              <a:rPr lang="en-US" dirty="0"/>
              <a:t>© Small Cell Forum Ltd 2024</a:t>
            </a:r>
          </a:p>
        </p:txBody>
      </p:sp>
    </p:spTree>
    <p:extLst>
      <p:ext uri="{BB962C8B-B14F-4D97-AF65-F5344CB8AC3E}">
        <p14:creationId xmlns:p14="http://schemas.microsoft.com/office/powerpoint/2010/main" val="132379193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userDrawn="1">
  <p:cSld name="Dark Interior Layout A">
    <p:bg>
      <p:bgPr>
        <a:solidFill>
          <a:schemeClr val="accent4"/>
        </a:solidFill>
        <a:effectLst/>
      </p:bgPr>
    </p:bg>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B932547C-D402-6682-3B78-706B81705DB7}"/>
              </a:ext>
            </a:extLst>
          </p:cNvPr>
          <p:cNvSpPr>
            <a:spLocks noGrp="1"/>
          </p:cNvSpPr>
          <p:nvPr>
            <p:ph type="sldNum" sz="quarter" idx="10"/>
          </p:nvPr>
        </p:nvSpPr>
        <p:spPr/>
        <p:txBody>
          <a:bodyPr/>
          <a:lstStyle>
            <a:lvl1pPr>
              <a:defRPr>
                <a:solidFill>
                  <a:schemeClr val="bg1"/>
                </a:solidFill>
              </a:defRPr>
            </a:lvl1pPr>
          </a:lstStyle>
          <a:p>
            <a:pPr>
              <a:defRPr/>
            </a:pPr>
            <a:fld id="{3F6ACE0E-23DD-B34D-BE32-A8D1300CD6DB}" type="slidenum">
              <a:rPr lang="en-US" smtClean="0"/>
              <a:pPr>
                <a:defRPr/>
              </a:pPr>
              <a:t>‹#›</a:t>
            </a:fld>
            <a:endParaRPr lang="en-US"/>
          </a:p>
        </p:txBody>
      </p:sp>
      <p:pic>
        <p:nvPicPr>
          <p:cNvPr id="5" name="Graphic 6">
            <a:extLst>
              <a:ext uri="{FF2B5EF4-FFF2-40B4-BE49-F238E27FC236}">
                <a16:creationId xmlns:a16="http://schemas.microsoft.com/office/drawing/2014/main" id="{EB5AAD5B-294B-3E1C-EA2B-4EB5D31374A0}"/>
              </a:ext>
            </a:extLst>
          </p:cNvPr>
          <p:cNvPicPr>
            <a:picLocks noChangeAspect="1"/>
          </p:cNvPicPr>
          <p:nvPr userDrawn="1"/>
        </p:nvPicPr>
        <p:blipFill rotWithShape="1">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rcRect l="6747" t="26312" r="6679" b="26376"/>
          <a:stretch/>
        </p:blipFill>
        <p:spPr>
          <a:xfrm>
            <a:off x="354806" y="4826794"/>
            <a:ext cx="994410" cy="188780"/>
          </a:xfrm>
          <a:prstGeom prst="rect">
            <a:avLst/>
          </a:prstGeom>
        </p:spPr>
      </p:pic>
      <p:pic>
        <p:nvPicPr>
          <p:cNvPr id="10" name="Graphic 9">
            <a:extLst>
              <a:ext uri="{FF2B5EF4-FFF2-40B4-BE49-F238E27FC236}">
                <a16:creationId xmlns:a16="http://schemas.microsoft.com/office/drawing/2014/main" id="{83853336-AAD9-FB74-76FC-E327E0E1F3EF}"/>
              </a:ext>
            </a:extLst>
          </p:cNvPr>
          <p:cNvPicPr>
            <a:picLocks noChangeAspect="1"/>
          </p:cNvPicPr>
          <p:nvPr userDrawn="1"/>
        </p:nvPicPr>
        <p: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8289131" y="151210"/>
            <a:ext cx="692945" cy="692945"/>
          </a:xfrm>
          <a:prstGeom prst="rect">
            <a:avLst/>
          </a:prstGeom>
        </p:spPr>
      </p:pic>
      <p:sp>
        <p:nvSpPr>
          <p:cNvPr id="7" name="Content Placeholder 19">
            <a:extLst>
              <a:ext uri="{FF2B5EF4-FFF2-40B4-BE49-F238E27FC236}">
                <a16:creationId xmlns:a16="http://schemas.microsoft.com/office/drawing/2014/main" id="{D6B39311-4501-27AE-8919-E370D38E7BFE}"/>
              </a:ext>
            </a:extLst>
          </p:cNvPr>
          <p:cNvSpPr>
            <a:spLocks noGrp="1"/>
          </p:cNvSpPr>
          <p:nvPr>
            <p:ph sz="quarter" idx="13"/>
          </p:nvPr>
        </p:nvSpPr>
        <p:spPr>
          <a:xfrm>
            <a:off x="416719" y="1375066"/>
            <a:ext cx="8498416" cy="3340625"/>
          </a:xfrm>
        </p:spPr>
        <p:txBody>
          <a:bodyPr/>
          <a:lstStyle>
            <a:lvl1pPr marL="0" indent="-212598">
              <a:lnSpc>
                <a:spcPct val="100000"/>
              </a:lnSpc>
              <a:spcBef>
                <a:spcPts val="900"/>
              </a:spcBef>
              <a:spcAft>
                <a:spcPts val="0"/>
              </a:spcAft>
              <a:buClr>
                <a:schemeClr val="accent6">
                  <a:lumMod val="40000"/>
                  <a:lumOff val="60000"/>
                </a:schemeClr>
              </a:buClr>
              <a:defRPr sz="1050">
                <a:solidFill>
                  <a:schemeClr val="bg1"/>
                </a:solidFill>
              </a:defRPr>
            </a:lvl1pPr>
            <a:lvl2pPr marL="555498" indent="-212598">
              <a:spcBef>
                <a:spcPts val="450"/>
              </a:spcBef>
              <a:buClr>
                <a:schemeClr val="accent6">
                  <a:lumMod val="40000"/>
                  <a:lumOff val="60000"/>
                </a:schemeClr>
              </a:buClr>
              <a:defRPr sz="900">
                <a:solidFill>
                  <a:schemeClr val="bg1"/>
                </a:solidFill>
              </a:defRPr>
            </a:lvl2pPr>
            <a:lvl3pPr marL="640556" indent="-167879">
              <a:spcBef>
                <a:spcPts val="450"/>
              </a:spcBef>
              <a:buClr>
                <a:schemeClr val="accent6">
                  <a:lumMod val="40000"/>
                  <a:lumOff val="60000"/>
                </a:schemeClr>
              </a:buClr>
              <a:defRPr sz="900">
                <a:solidFill>
                  <a:schemeClr val="bg1"/>
                </a:solidFill>
              </a:defRPr>
            </a:lvl3pPr>
            <a:lvl4pPr marL="770335" indent="-163116">
              <a:spcBef>
                <a:spcPts val="450"/>
              </a:spcBef>
              <a:buClr>
                <a:schemeClr val="accent6">
                  <a:lumMod val="40000"/>
                  <a:lumOff val="60000"/>
                </a:schemeClr>
              </a:buClr>
              <a:defRPr sz="900">
                <a:solidFill>
                  <a:schemeClr val="bg1"/>
                </a:solidFill>
              </a:defRPr>
            </a:lvl4pPr>
            <a:lvl5pPr marL="898922" indent="-164306">
              <a:spcBef>
                <a:spcPts val="450"/>
              </a:spcBef>
              <a:buClr>
                <a:schemeClr val="accent6">
                  <a:lumMod val="40000"/>
                  <a:lumOff val="60000"/>
                </a:schemeClr>
              </a:buClr>
              <a:defRPr sz="900">
                <a:solidFill>
                  <a:schemeClr val="bg1"/>
                </a:solidFill>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8" name="Subhead">
            <a:extLst>
              <a:ext uri="{FF2B5EF4-FFF2-40B4-BE49-F238E27FC236}">
                <a16:creationId xmlns:a16="http://schemas.microsoft.com/office/drawing/2014/main" id="{B8D3289C-E584-7ADF-7577-45DA60D9D396}"/>
              </a:ext>
            </a:extLst>
          </p:cNvPr>
          <p:cNvSpPr>
            <a:spLocks noGrp="1"/>
          </p:cNvSpPr>
          <p:nvPr>
            <p:ph type="body" sz="quarter" idx="12"/>
          </p:nvPr>
        </p:nvSpPr>
        <p:spPr>
          <a:xfrm>
            <a:off x="416892" y="1048726"/>
            <a:ext cx="8498416" cy="256048"/>
          </a:xfrm>
        </p:spPr>
        <p:txBody>
          <a:bodyPr>
            <a:noAutofit/>
          </a:bodyPr>
          <a:lstStyle>
            <a:lvl1pPr marL="0" indent="0">
              <a:buNone/>
              <a:defRPr>
                <a:solidFill>
                  <a:schemeClr val="accent6">
                    <a:lumMod val="40000"/>
                    <a:lumOff val="60000"/>
                  </a:schemeClr>
                </a:solidFill>
              </a:defRPr>
            </a:lvl1pPr>
            <a:lvl2pPr marL="342900" indent="0">
              <a:buNone/>
              <a:defRPr/>
            </a:lvl2pPr>
            <a:lvl3pPr marL="471488" indent="0">
              <a:buNone/>
              <a:defRPr/>
            </a:lvl3pPr>
            <a:lvl4pPr marL="607219" indent="0">
              <a:buNone/>
              <a:defRPr/>
            </a:lvl4pPr>
            <a:lvl5pPr marL="734615" indent="0">
              <a:buNone/>
              <a:defRPr/>
            </a:lvl5pPr>
          </a:lstStyle>
          <a:p>
            <a:pPr lvl="0"/>
            <a:r>
              <a:rPr lang="en-US" noProof="0"/>
              <a:t>Click to edit Master text styles</a:t>
            </a:r>
          </a:p>
        </p:txBody>
      </p:sp>
      <p:sp>
        <p:nvSpPr>
          <p:cNvPr id="13" name="Title Placeholder">
            <a:extLst>
              <a:ext uri="{FF2B5EF4-FFF2-40B4-BE49-F238E27FC236}">
                <a16:creationId xmlns:a16="http://schemas.microsoft.com/office/drawing/2014/main" id="{989C8A65-ACB7-35D9-AF3C-8134D4A00959}"/>
              </a:ext>
            </a:extLst>
          </p:cNvPr>
          <p:cNvSpPr>
            <a:spLocks noGrp="1"/>
          </p:cNvSpPr>
          <p:nvPr>
            <p:ph type="title"/>
          </p:nvPr>
        </p:nvSpPr>
        <p:spPr>
          <a:xfrm>
            <a:off x="418338" y="151227"/>
            <a:ext cx="7586819" cy="687944"/>
          </a:xfrm>
          <a:prstGeom prst="rect">
            <a:avLst/>
          </a:prstGeom>
        </p:spPr>
        <p:txBody>
          <a:bodyPr rtlCol="0">
            <a:normAutofit/>
          </a:bodyPr>
          <a:lstStyle>
            <a:lvl1pPr>
              <a:defRPr sz="2400">
                <a:solidFill>
                  <a:schemeClr val="bg1"/>
                </a:solidFill>
              </a:defRPr>
            </a:lvl1pPr>
          </a:lstStyle>
          <a:p>
            <a:r>
              <a:rPr lang="en-US" noProof="0"/>
              <a:t>Click to edit Master title style</a:t>
            </a:r>
          </a:p>
        </p:txBody>
      </p:sp>
      <p:sp>
        <p:nvSpPr>
          <p:cNvPr id="2" name="Copyright Placeholder 4">
            <a:extLst>
              <a:ext uri="{FF2B5EF4-FFF2-40B4-BE49-F238E27FC236}">
                <a16:creationId xmlns:a16="http://schemas.microsoft.com/office/drawing/2014/main" id="{E4220D63-966B-1629-C48E-655E87E58312}"/>
              </a:ext>
            </a:extLst>
          </p:cNvPr>
          <p:cNvSpPr txBox="1">
            <a:spLocks/>
          </p:cNvSpPr>
          <p:nvPr userDrawn="1"/>
        </p:nvSpPr>
        <p:spPr>
          <a:xfrm>
            <a:off x="3031236" y="4862322"/>
            <a:ext cx="3086100" cy="191691"/>
          </a:xfrm>
          <a:prstGeom prst="rect">
            <a:avLst/>
          </a:prstGeom>
        </p:spPr>
        <p:txBody>
          <a:bodyPr vert="horz" lIns="68580" tIns="34290" rIns="68580" bIns="34290" rtlCol="0" anchor="t" anchorCtr="0"/>
          <a:lstStyle>
            <a:defPPr>
              <a:defRPr lang="en-US"/>
            </a:defPPr>
            <a:lvl1pPr algn="ctr" rtl="0" eaLnBrk="1" fontAlgn="auto" hangingPunct="1">
              <a:spcBef>
                <a:spcPts val="0"/>
              </a:spcBef>
              <a:spcAft>
                <a:spcPts val="0"/>
              </a:spcAft>
              <a:defRPr sz="800" b="0" i="0" kern="1200" dirty="0">
                <a:solidFill>
                  <a:schemeClr val="tx1"/>
                </a:solidFill>
                <a:latin typeface="Avenir Next LT Pro" panose="020B0504020202020204" pitchFamily="34" charset="77"/>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a:lstStyle>
          <a:p>
            <a:pPr>
              <a:defRPr/>
            </a:pPr>
            <a:r>
              <a:rPr lang="id-ID" sz="600">
                <a:solidFill>
                  <a:schemeClr val="bg1"/>
                </a:solidFill>
              </a:rPr>
              <a:t>Copyright </a:t>
            </a:r>
            <a:r>
              <a:rPr lang="en-US" sz="600">
                <a:solidFill>
                  <a:schemeClr val="bg1"/>
                </a:solidFill>
              </a:rPr>
              <a:t>Mavenir</a:t>
            </a:r>
            <a:r>
              <a:rPr lang="id-ID" sz="600">
                <a:solidFill>
                  <a:schemeClr val="bg1"/>
                </a:solidFill>
              </a:rPr>
              <a:t> 2024. All Rights Reserved.</a:t>
            </a:r>
          </a:p>
        </p:txBody>
      </p:sp>
    </p:spTree>
    <p:extLst>
      <p:ext uri="{BB962C8B-B14F-4D97-AF65-F5344CB8AC3E}">
        <p14:creationId xmlns:p14="http://schemas.microsoft.com/office/powerpoint/2010/main" val="248970852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image" Target="../media/image1.png"/><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theme" Target="../theme/theme2.xml"/><Relationship Id="rId5" Type="http://schemas.openxmlformats.org/officeDocument/2006/relationships/slideLayout" Target="../slideLayouts/slideLayout9.xml"/><Relationship Id="rId4"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 name="Footer Placeholder 4"/>
          <p:cNvSpPr>
            <a:spLocks noGrp="1"/>
          </p:cNvSpPr>
          <p:nvPr>
            <p:ph type="ftr" sz="quarter" idx="3"/>
          </p:nvPr>
        </p:nvSpPr>
        <p:spPr>
          <a:xfrm>
            <a:off x="3964429" y="4384814"/>
            <a:ext cx="1215141" cy="707886"/>
          </a:xfrm>
          <a:prstGeom prst="rect">
            <a:avLst/>
          </a:prstGeom>
        </p:spPr>
        <p:txBody>
          <a:bodyPr wrap="none" lIns="0" rIns="0" anchor="b" anchorCtr="1">
            <a:spAutoFit/>
          </a:bodyPr>
          <a:lstStyle>
            <a:lvl1pPr algn="r" fontAlgn="auto">
              <a:spcBef>
                <a:spcPts val="0"/>
              </a:spcBef>
              <a:spcAft>
                <a:spcPts val="0"/>
              </a:spcAft>
              <a:defRPr sz="800" dirty="0" smtClean="0">
                <a:solidFill>
                  <a:schemeClr val="tx2"/>
                </a:solidFill>
                <a:latin typeface="+mn-lt"/>
                <a:ea typeface="+mn-ea"/>
                <a:cs typeface="Verdana"/>
              </a:defRPr>
            </a:lvl1pPr>
          </a:lstStyle>
          <a:p>
            <a:pPr>
              <a:defRPr/>
            </a:pPr>
            <a:r>
              <a:rPr lang="en-US" dirty="0"/>
              <a:t>© Small Cell Forum Ltd 2024</a:t>
            </a:r>
          </a:p>
          <a:p>
            <a:pPr>
              <a:defRPr/>
            </a:pPr>
            <a:endParaRPr lang="en-US" dirty="0"/>
          </a:p>
          <a:p>
            <a:pPr>
              <a:defRPr/>
            </a:pPr>
            <a:endParaRPr lang="en-US" dirty="0"/>
          </a:p>
          <a:p>
            <a:pPr>
              <a:defRPr/>
            </a:pPr>
            <a:endParaRPr lang="en-US" dirty="0"/>
          </a:p>
          <a:p>
            <a:pPr>
              <a:defRPr/>
            </a:pPr>
            <a:endParaRPr lang="en-US" dirty="0"/>
          </a:p>
        </p:txBody>
      </p:sp>
      <p:sp>
        <p:nvSpPr>
          <p:cNvPr id="3" name="Text Placeholder 2"/>
          <p:cNvSpPr>
            <a:spLocks noGrp="1"/>
          </p:cNvSpPr>
          <p:nvPr>
            <p:ph type="body" idx="1"/>
          </p:nvPr>
        </p:nvSpPr>
        <p:spPr>
          <a:xfrm>
            <a:off x="442913" y="1458913"/>
            <a:ext cx="8254800" cy="3142800"/>
          </a:xfrm>
          <a:prstGeom prst="rect">
            <a:avLst/>
          </a:prstGeom>
        </p:spPr>
        <p:txBody>
          <a:bodyPr vert="horz" lIns="0" tIns="0" rIns="0" bIns="0" rtlCol="0">
            <a:normAutofit/>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2" name="Title Placeholder 1"/>
          <p:cNvSpPr>
            <a:spLocks noGrp="1"/>
          </p:cNvSpPr>
          <p:nvPr>
            <p:ph type="title"/>
          </p:nvPr>
        </p:nvSpPr>
        <p:spPr>
          <a:xfrm>
            <a:off x="442911" y="323996"/>
            <a:ext cx="7290577" cy="806450"/>
          </a:xfrm>
          <a:prstGeom prst="rect">
            <a:avLst/>
          </a:prstGeom>
        </p:spPr>
        <p:txBody>
          <a:bodyPr vert="horz" lIns="0" tIns="0" rIns="0" bIns="0" rtlCol="0" anchor="b" anchorCtr="0">
            <a:normAutofit/>
          </a:bodyPr>
          <a:lstStyle/>
          <a:p>
            <a:r>
              <a:rPr lang="en-GB" dirty="0"/>
              <a:t>Click to edit Master title style</a:t>
            </a:r>
          </a:p>
        </p:txBody>
      </p:sp>
      <p:pic>
        <p:nvPicPr>
          <p:cNvPr id="5" name="Picture 4" descr="Logo, icon&#10;&#10;Description automatically generated">
            <a:extLst>
              <a:ext uri="{FF2B5EF4-FFF2-40B4-BE49-F238E27FC236}">
                <a16:creationId xmlns:a16="http://schemas.microsoft.com/office/drawing/2014/main" id="{FA3E3EC3-7F43-6A4D-9951-44A9C7786603}"/>
              </a:ext>
            </a:extLst>
          </p:cNvPr>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7891263" y="225316"/>
            <a:ext cx="806450" cy="806450"/>
          </a:xfrm>
          <a:prstGeom prst="rect">
            <a:avLst/>
          </a:prstGeom>
        </p:spPr>
      </p:pic>
    </p:spTree>
    <p:extLst>
      <p:ext uri="{BB962C8B-B14F-4D97-AF65-F5344CB8AC3E}">
        <p14:creationId xmlns:p14="http://schemas.microsoft.com/office/powerpoint/2010/main" val="117763999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2" r:id="rId3"/>
    <p:sldLayoutId id="2147483654" r:id="rId4"/>
  </p:sldLayoutIdLst>
  <p:hf sldNum="0" hdr="0" dt="0"/>
  <p:txStyles>
    <p:titleStyle>
      <a:lvl1pPr algn="l" defTabSz="685800" rtl="0" eaLnBrk="1" latinLnBrk="0" hangingPunct="1">
        <a:lnSpc>
          <a:spcPts val="2600"/>
        </a:lnSpc>
        <a:spcBef>
          <a:spcPct val="0"/>
        </a:spcBef>
        <a:buNone/>
        <a:defRPr sz="2200" b="1" kern="1200">
          <a:solidFill>
            <a:schemeClr val="tx1"/>
          </a:solidFill>
          <a:latin typeface="+mj-lt"/>
          <a:ea typeface="+mj-ea"/>
          <a:cs typeface="+mj-cs"/>
        </a:defRPr>
      </a:lvl1pPr>
    </p:titleStyle>
    <p:bodyStyle>
      <a:lvl1pPr marL="171450" indent="-171450" algn="l" defTabSz="685800" rtl="0" eaLnBrk="1" latinLnBrk="0" hangingPunct="1">
        <a:lnSpc>
          <a:spcPct val="100000"/>
        </a:lnSpc>
        <a:spcBef>
          <a:spcPts val="300"/>
        </a:spcBef>
        <a:spcAft>
          <a:spcPts val="300"/>
        </a:spcAft>
        <a:buClr>
          <a:schemeClr val="accent1"/>
        </a:buClr>
        <a:buFont typeface="Arial" panose="020B0604020202020204" pitchFamily="34" charset="0"/>
        <a:buChar char="•"/>
        <a:defRPr sz="1800" kern="1200">
          <a:solidFill>
            <a:schemeClr val="tx1"/>
          </a:solidFill>
          <a:latin typeface="+mn-lt"/>
          <a:ea typeface="+mn-ea"/>
          <a:cs typeface="+mn-cs"/>
        </a:defRPr>
      </a:lvl1pPr>
      <a:lvl2pPr marL="514350" indent="-171450" algn="l" defTabSz="685800" rtl="0" eaLnBrk="1" latinLnBrk="0" hangingPunct="1">
        <a:lnSpc>
          <a:spcPct val="100000"/>
        </a:lnSpc>
        <a:spcBef>
          <a:spcPts val="300"/>
        </a:spcBef>
        <a:spcAft>
          <a:spcPts val="300"/>
        </a:spcAft>
        <a:buClr>
          <a:schemeClr val="accent2"/>
        </a:buClr>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100000"/>
        </a:lnSpc>
        <a:spcBef>
          <a:spcPts val="300"/>
        </a:spcBef>
        <a:spcAft>
          <a:spcPts val="300"/>
        </a:spcAft>
        <a:buClr>
          <a:schemeClr val="accent3"/>
        </a:buClr>
        <a:buFont typeface="Arial" panose="020B0604020202020204" pitchFamily="34" charset="0"/>
        <a:buChar char="•"/>
        <a:defRPr sz="1400" kern="1200">
          <a:solidFill>
            <a:schemeClr val="tx1"/>
          </a:solidFill>
          <a:latin typeface="+mn-lt"/>
          <a:ea typeface="+mn-ea"/>
          <a:cs typeface="+mn-cs"/>
        </a:defRPr>
      </a:lvl3pPr>
      <a:lvl4pPr marL="1200150" indent="-171450" algn="l" defTabSz="685800" rtl="0" eaLnBrk="1" latinLnBrk="0" hangingPunct="1">
        <a:lnSpc>
          <a:spcPct val="100000"/>
        </a:lnSpc>
        <a:spcBef>
          <a:spcPts val="300"/>
        </a:spcBef>
        <a:spcAft>
          <a:spcPts val="300"/>
        </a:spcAft>
        <a:buClr>
          <a:schemeClr val="accent5"/>
        </a:buClr>
        <a:buFont typeface="Arial" panose="020B0604020202020204" pitchFamily="34" charset="0"/>
        <a:buChar char="•"/>
        <a:defRPr sz="1400" kern="1200">
          <a:solidFill>
            <a:schemeClr val="tx1"/>
          </a:solidFill>
          <a:latin typeface="+mn-lt"/>
          <a:ea typeface="+mn-ea"/>
          <a:cs typeface="+mn-cs"/>
        </a:defRPr>
      </a:lvl4pPr>
      <a:lvl5pPr marL="1543050" indent="-171450" algn="l" defTabSz="685800" rtl="0" eaLnBrk="1" latinLnBrk="0" hangingPunct="1">
        <a:lnSpc>
          <a:spcPct val="100000"/>
        </a:lnSpc>
        <a:spcBef>
          <a:spcPts val="300"/>
        </a:spcBef>
        <a:spcAft>
          <a:spcPts val="300"/>
        </a:spcAft>
        <a:buClr>
          <a:schemeClr val="accent4"/>
        </a:buClr>
        <a:buFont typeface="Arial" panose="020B0604020202020204" pitchFamily="34" charset="0"/>
        <a:buChar char="•"/>
        <a:defRPr sz="14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 name="Footer Placeholder 4"/>
          <p:cNvSpPr>
            <a:spLocks noGrp="1"/>
          </p:cNvSpPr>
          <p:nvPr>
            <p:ph type="ftr" sz="quarter" idx="3"/>
          </p:nvPr>
        </p:nvSpPr>
        <p:spPr>
          <a:xfrm>
            <a:off x="3964429" y="4384814"/>
            <a:ext cx="1215141" cy="707886"/>
          </a:xfrm>
          <a:prstGeom prst="rect">
            <a:avLst/>
          </a:prstGeom>
        </p:spPr>
        <p:txBody>
          <a:bodyPr wrap="none" lIns="0" rIns="0" anchor="b" anchorCtr="1">
            <a:spAutoFit/>
          </a:bodyPr>
          <a:lstStyle>
            <a:lvl1pPr algn="r" fontAlgn="auto">
              <a:spcBef>
                <a:spcPts val="0"/>
              </a:spcBef>
              <a:spcAft>
                <a:spcPts val="0"/>
              </a:spcAft>
              <a:defRPr sz="800" dirty="0" smtClean="0">
                <a:solidFill>
                  <a:schemeClr val="tx2"/>
                </a:solidFill>
                <a:latin typeface="+mn-lt"/>
                <a:ea typeface="+mn-ea"/>
                <a:cs typeface="Verdana"/>
              </a:defRPr>
            </a:lvl1pPr>
          </a:lstStyle>
          <a:p>
            <a:pPr>
              <a:defRPr/>
            </a:pPr>
            <a:r>
              <a:rPr lang="en-US" dirty="0"/>
              <a:t>© Small Cell Forum Ltd 2024</a:t>
            </a:r>
          </a:p>
          <a:p>
            <a:pPr>
              <a:defRPr/>
            </a:pPr>
            <a:endParaRPr lang="en-US" dirty="0"/>
          </a:p>
          <a:p>
            <a:pPr>
              <a:defRPr/>
            </a:pPr>
            <a:endParaRPr lang="en-US" dirty="0"/>
          </a:p>
          <a:p>
            <a:pPr>
              <a:defRPr/>
            </a:pPr>
            <a:endParaRPr lang="en-US" dirty="0"/>
          </a:p>
          <a:p>
            <a:pPr>
              <a:defRPr/>
            </a:pPr>
            <a:endParaRPr lang="en-US" dirty="0"/>
          </a:p>
        </p:txBody>
      </p:sp>
      <p:sp>
        <p:nvSpPr>
          <p:cNvPr id="3" name="Text Placeholder 2"/>
          <p:cNvSpPr>
            <a:spLocks noGrp="1"/>
          </p:cNvSpPr>
          <p:nvPr>
            <p:ph type="body" idx="1"/>
          </p:nvPr>
        </p:nvSpPr>
        <p:spPr>
          <a:xfrm>
            <a:off x="442913" y="1458913"/>
            <a:ext cx="8254800" cy="3142800"/>
          </a:xfrm>
          <a:prstGeom prst="rect">
            <a:avLst/>
          </a:prstGeom>
        </p:spPr>
        <p:txBody>
          <a:bodyPr vert="horz" lIns="0" tIns="0" rIns="0" bIns="0" rtlCol="0">
            <a:normAutofit/>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2" name="Title Placeholder 1"/>
          <p:cNvSpPr>
            <a:spLocks noGrp="1"/>
          </p:cNvSpPr>
          <p:nvPr>
            <p:ph type="title"/>
          </p:nvPr>
        </p:nvSpPr>
        <p:spPr>
          <a:xfrm>
            <a:off x="442911" y="323996"/>
            <a:ext cx="7290577" cy="806450"/>
          </a:xfrm>
          <a:prstGeom prst="rect">
            <a:avLst/>
          </a:prstGeom>
        </p:spPr>
        <p:txBody>
          <a:bodyPr vert="horz" lIns="0" tIns="0" rIns="0" bIns="0" rtlCol="0" anchor="b" anchorCtr="0">
            <a:normAutofit/>
          </a:bodyPr>
          <a:lstStyle/>
          <a:p>
            <a:r>
              <a:rPr lang="en-GB" dirty="0"/>
              <a:t>Click to edit Master title style</a:t>
            </a:r>
          </a:p>
        </p:txBody>
      </p:sp>
      <p:pic>
        <p:nvPicPr>
          <p:cNvPr id="5" name="Picture 4" descr="Logo, icon&#10;&#10;Description automatically generated">
            <a:extLst>
              <a:ext uri="{FF2B5EF4-FFF2-40B4-BE49-F238E27FC236}">
                <a16:creationId xmlns:a16="http://schemas.microsoft.com/office/drawing/2014/main" id="{FA3E3EC3-7F43-6A4D-9951-44A9C7786603}"/>
              </a:ext>
            </a:extLst>
          </p:cNvPr>
          <p:cNvPicPr>
            <a:picLocks noChangeAspect="1"/>
          </p:cNvPicPr>
          <p:nvPr userDrawn="1"/>
        </p:nvPicPr>
        <p:blipFill>
          <a:blip r:embed="rId7" cstate="screen">
            <a:extLst>
              <a:ext uri="{28A0092B-C50C-407E-A947-70E740481C1C}">
                <a14:useLocalDpi xmlns:a14="http://schemas.microsoft.com/office/drawing/2010/main"/>
              </a:ext>
            </a:extLst>
          </a:blip>
          <a:stretch>
            <a:fillRect/>
          </a:stretch>
        </p:blipFill>
        <p:spPr>
          <a:xfrm>
            <a:off x="7891263" y="225316"/>
            <a:ext cx="806450" cy="806450"/>
          </a:xfrm>
          <a:prstGeom prst="rect">
            <a:avLst/>
          </a:prstGeom>
        </p:spPr>
      </p:pic>
    </p:spTree>
    <p:extLst>
      <p:ext uri="{BB962C8B-B14F-4D97-AF65-F5344CB8AC3E}">
        <p14:creationId xmlns:p14="http://schemas.microsoft.com/office/powerpoint/2010/main" val="354588517"/>
      </p:ext>
    </p:extLst>
  </p:cSld>
  <p:clrMap bg1="lt1" tx1="dk1" bg2="lt2" tx2="dk2" accent1="accent1" accent2="accent2" accent3="accent3" accent4="accent4" accent5="accent5" accent6="accent6" hlink="hlink" folHlink="folHlink"/>
  <p:sldLayoutIdLst>
    <p:sldLayoutId id="2147483656" r:id="rId1"/>
    <p:sldLayoutId id="2147483657" r:id="rId2"/>
    <p:sldLayoutId id="2147483658" r:id="rId3"/>
    <p:sldLayoutId id="2147483659" r:id="rId4"/>
    <p:sldLayoutId id="2147483660" r:id="rId5"/>
  </p:sldLayoutIdLst>
  <p:hf sldNum="0" hdr="0" dt="0"/>
  <p:txStyles>
    <p:titleStyle>
      <a:lvl1pPr algn="l" defTabSz="685800" rtl="0" eaLnBrk="1" latinLnBrk="0" hangingPunct="1">
        <a:lnSpc>
          <a:spcPts val="2600"/>
        </a:lnSpc>
        <a:spcBef>
          <a:spcPct val="0"/>
        </a:spcBef>
        <a:buNone/>
        <a:defRPr sz="2200" b="1" kern="1200">
          <a:solidFill>
            <a:schemeClr val="tx1"/>
          </a:solidFill>
          <a:latin typeface="+mj-lt"/>
          <a:ea typeface="+mj-ea"/>
          <a:cs typeface="+mj-cs"/>
        </a:defRPr>
      </a:lvl1pPr>
    </p:titleStyle>
    <p:bodyStyle>
      <a:lvl1pPr marL="171450" indent="-171450" algn="l" defTabSz="685800" rtl="0" eaLnBrk="1" latinLnBrk="0" hangingPunct="1">
        <a:lnSpc>
          <a:spcPct val="100000"/>
        </a:lnSpc>
        <a:spcBef>
          <a:spcPts val="300"/>
        </a:spcBef>
        <a:spcAft>
          <a:spcPts val="300"/>
        </a:spcAft>
        <a:buClr>
          <a:schemeClr val="accent1"/>
        </a:buClr>
        <a:buFont typeface="Arial" panose="020B0604020202020204" pitchFamily="34" charset="0"/>
        <a:buChar char="•"/>
        <a:defRPr sz="1800" kern="1200">
          <a:solidFill>
            <a:schemeClr val="tx1"/>
          </a:solidFill>
          <a:latin typeface="+mn-lt"/>
          <a:ea typeface="+mn-ea"/>
          <a:cs typeface="+mn-cs"/>
        </a:defRPr>
      </a:lvl1pPr>
      <a:lvl2pPr marL="514350" indent="-171450" algn="l" defTabSz="685800" rtl="0" eaLnBrk="1" latinLnBrk="0" hangingPunct="1">
        <a:lnSpc>
          <a:spcPct val="100000"/>
        </a:lnSpc>
        <a:spcBef>
          <a:spcPts val="300"/>
        </a:spcBef>
        <a:spcAft>
          <a:spcPts val="300"/>
        </a:spcAft>
        <a:buClr>
          <a:schemeClr val="accent2"/>
        </a:buClr>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100000"/>
        </a:lnSpc>
        <a:spcBef>
          <a:spcPts val="300"/>
        </a:spcBef>
        <a:spcAft>
          <a:spcPts val="300"/>
        </a:spcAft>
        <a:buClr>
          <a:schemeClr val="accent3"/>
        </a:buClr>
        <a:buFont typeface="Arial" panose="020B0604020202020204" pitchFamily="34" charset="0"/>
        <a:buChar char="•"/>
        <a:defRPr sz="1400" kern="1200">
          <a:solidFill>
            <a:schemeClr val="tx1"/>
          </a:solidFill>
          <a:latin typeface="+mn-lt"/>
          <a:ea typeface="+mn-ea"/>
          <a:cs typeface="+mn-cs"/>
        </a:defRPr>
      </a:lvl3pPr>
      <a:lvl4pPr marL="1200150" indent="-171450" algn="l" defTabSz="685800" rtl="0" eaLnBrk="1" latinLnBrk="0" hangingPunct="1">
        <a:lnSpc>
          <a:spcPct val="100000"/>
        </a:lnSpc>
        <a:spcBef>
          <a:spcPts val="300"/>
        </a:spcBef>
        <a:spcAft>
          <a:spcPts val="300"/>
        </a:spcAft>
        <a:buClr>
          <a:schemeClr val="accent5"/>
        </a:buClr>
        <a:buFont typeface="Arial" panose="020B0604020202020204" pitchFamily="34" charset="0"/>
        <a:buChar char="•"/>
        <a:defRPr sz="1400" kern="1200">
          <a:solidFill>
            <a:schemeClr val="tx1"/>
          </a:solidFill>
          <a:latin typeface="+mn-lt"/>
          <a:ea typeface="+mn-ea"/>
          <a:cs typeface="+mn-cs"/>
        </a:defRPr>
      </a:lvl4pPr>
      <a:lvl5pPr marL="1543050" indent="-171450" algn="l" defTabSz="685800" rtl="0" eaLnBrk="1" latinLnBrk="0" hangingPunct="1">
        <a:lnSpc>
          <a:spcPct val="100000"/>
        </a:lnSpc>
        <a:spcBef>
          <a:spcPts val="300"/>
        </a:spcBef>
        <a:spcAft>
          <a:spcPts val="300"/>
        </a:spcAft>
        <a:buClr>
          <a:schemeClr val="accent4"/>
        </a:buClr>
        <a:buFont typeface="Arial" panose="020B0604020202020204" pitchFamily="34" charset="0"/>
        <a:buChar char="•"/>
        <a:defRPr sz="14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8" Type="http://schemas.openxmlformats.org/officeDocument/2006/relationships/image" Target="../media/image36.png"/><Relationship Id="rId3" Type="http://schemas.openxmlformats.org/officeDocument/2006/relationships/image" Target="../media/image31.jpeg"/><Relationship Id="rId7" Type="http://schemas.openxmlformats.org/officeDocument/2006/relationships/image" Target="../media/image35.jpg"/><Relationship Id="rId2" Type="http://schemas.openxmlformats.org/officeDocument/2006/relationships/image" Target="../media/image8.png"/><Relationship Id="rId1" Type="http://schemas.openxmlformats.org/officeDocument/2006/relationships/slideLayout" Target="../slideLayouts/slideLayout2.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32.jpeg"/><Relationship Id="rId9" Type="http://schemas.openxmlformats.org/officeDocument/2006/relationships/image" Target="../media/image37.png"/></Relationships>
</file>

<file path=ppt/slides/_rels/slide12.xml.rels><?xml version="1.0" encoding="UTF-8" standalone="yes"?>
<Relationships xmlns="http://schemas.openxmlformats.org/package/2006/relationships"><Relationship Id="rId8" Type="http://schemas.openxmlformats.org/officeDocument/2006/relationships/tags" Target="../tags/tag8.xml"/><Relationship Id="rId13" Type="http://schemas.openxmlformats.org/officeDocument/2006/relationships/oleObject" Target="../embeddings/oleObject1.bin"/><Relationship Id="rId18" Type="http://schemas.openxmlformats.org/officeDocument/2006/relationships/image" Target="../media/image42.svg"/><Relationship Id="rId3" Type="http://schemas.openxmlformats.org/officeDocument/2006/relationships/tags" Target="../tags/tag3.xml"/><Relationship Id="rId21" Type="http://schemas.openxmlformats.org/officeDocument/2006/relationships/hyperlink" Target="https://www.mavenir.com/press-releases/mavenir-ceo-welcomes-recognition-of-open-ran-vendor-leadership-in-abi-research-ranking/" TargetMode="External"/><Relationship Id="rId7" Type="http://schemas.openxmlformats.org/officeDocument/2006/relationships/tags" Target="../tags/tag7.xml"/><Relationship Id="rId12" Type="http://schemas.openxmlformats.org/officeDocument/2006/relationships/notesSlide" Target="../notesSlides/notesSlide2.xml"/><Relationship Id="rId17" Type="http://schemas.openxmlformats.org/officeDocument/2006/relationships/image" Target="../media/image41.png"/><Relationship Id="rId2" Type="http://schemas.openxmlformats.org/officeDocument/2006/relationships/tags" Target="../tags/tag2.xml"/><Relationship Id="rId16" Type="http://schemas.openxmlformats.org/officeDocument/2006/relationships/image" Target="../media/image40.svg"/><Relationship Id="rId20" Type="http://schemas.openxmlformats.org/officeDocument/2006/relationships/hyperlink" Target="https://www.telecomtv.com/content/open-ran/mavenir-takes-open-ran-vendor-crown-50057/" TargetMode="External"/><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slideLayout" Target="../slideLayouts/slideLayout9.xml"/><Relationship Id="rId5" Type="http://schemas.openxmlformats.org/officeDocument/2006/relationships/tags" Target="../tags/tag5.xml"/><Relationship Id="rId15" Type="http://schemas.openxmlformats.org/officeDocument/2006/relationships/image" Target="../media/image39.png"/><Relationship Id="rId10" Type="http://schemas.openxmlformats.org/officeDocument/2006/relationships/tags" Target="../tags/tag10.xml"/><Relationship Id="rId19" Type="http://schemas.openxmlformats.org/officeDocument/2006/relationships/hyperlink" Target="https://www.mavenir.com/press-releases/mavenir-shines-in-new-omdia-ran-vendors-report/#:~:text=May%2031%2C%202024%2C%20Richardson%2C,emerging%20as%20a%20major%20challenger." TargetMode="External"/><Relationship Id="rId4" Type="http://schemas.openxmlformats.org/officeDocument/2006/relationships/tags" Target="../tags/tag4.xml"/><Relationship Id="rId9" Type="http://schemas.openxmlformats.org/officeDocument/2006/relationships/tags" Target="../tags/tag9.xml"/><Relationship Id="rId14" Type="http://schemas.openxmlformats.org/officeDocument/2006/relationships/image" Target="../media/image38.emf"/></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diagramLayout" Target="../diagrams/layout1.xml"/><Relationship Id="rId7" Type="http://schemas.openxmlformats.org/officeDocument/2006/relationships/image" Target="../media/image12.png"/><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10" Type="http://schemas.openxmlformats.org/officeDocument/2006/relationships/image" Target="../media/image15.png"/><Relationship Id="rId4" Type="http://schemas.openxmlformats.org/officeDocument/2006/relationships/diagramQuickStyle" Target="../diagrams/quickStyle1.xml"/><Relationship Id="rId9" Type="http://schemas.openxmlformats.org/officeDocument/2006/relationships/image" Target="../media/image14.png"/></Relationships>
</file>

<file path=ppt/slides/_rels/slide4.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2.xml"/><Relationship Id="rId4" Type="http://schemas.openxmlformats.org/officeDocument/2006/relationships/image" Target="../media/image18.jpeg"/></Relationships>
</file>

<file path=ppt/slides/_rels/slide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jpeg"/><Relationship Id="rId1" Type="http://schemas.openxmlformats.org/officeDocument/2006/relationships/slideLayout" Target="../slideLayouts/slideLayout2.xml"/><Relationship Id="rId6" Type="http://schemas.openxmlformats.org/officeDocument/2006/relationships/image" Target="../media/image22.png"/><Relationship Id="rId5" Type="http://schemas.microsoft.com/office/2007/relationships/hdphoto" Target="../media/hdphoto1.wdp"/><Relationship Id="rId4" Type="http://schemas.openxmlformats.org/officeDocument/2006/relationships/image" Target="../media/image21.png"/></Relationships>
</file>

<file path=ppt/slides/_rels/slide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6.png"/><Relationship Id="rId7" Type="http://schemas.openxmlformats.org/officeDocument/2006/relationships/image" Target="../media/image29.png"/><Relationship Id="rId2" Type="http://schemas.openxmlformats.org/officeDocument/2006/relationships/image" Target="../media/image25.jpeg"/><Relationship Id="rId1" Type="http://schemas.openxmlformats.org/officeDocument/2006/relationships/slideLayout" Target="../slideLayouts/slideLayout2.xml"/><Relationship Id="rId6" Type="http://schemas.openxmlformats.org/officeDocument/2006/relationships/image" Target="../media/image28.jpeg"/><Relationship Id="rId5" Type="http://schemas.openxmlformats.org/officeDocument/2006/relationships/image" Target="../media/image27.png"/><Relationship Id="rId4" Type="http://schemas.microsoft.com/office/2007/relationships/hdphoto" Target="../media/hdphoto2.wdp"/></Relationships>
</file>

<file path=ppt/slides/_rels/slide8.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4">
            <a:extLst>
              <a:ext uri="{FF2B5EF4-FFF2-40B4-BE49-F238E27FC236}">
                <a16:creationId xmlns:a16="http://schemas.microsoft.com/office/drawing/2014/main" id="{8DE68018-C1E1-422E-860B-39DD40C519BE}"/>
              </a:ext>
            </a:extLst>
          </p:cNvPr>
          <p:cNvSpPr>
            <a:spLocks noGrp="1"/>
          </p:cNvSpPr>
          <p:nvPr>
            <p:ph type="subTitle" idx="1"/>
          </p:nvPr>
        </p:nvSpPr>
        <p:spPr>
          <a:xfrm>
            <a:off x="255815" y="3337623"/>
            <a:ext cx="5934529" cy="745917"/>
          </a:xfrm>
        </p:spPr>
        <p:txBody>
          <a:bodyPr/>
          <a:lstStyle/>
          <a:p>
            <a:r>
              <a:rPr lang="en-US" dirty="0"/>
              <a:t>SCWS Saudi Arabia, Nov 19-20, 2024</a:t>
            </a:r>
          </a:p>
          <a:p>
            <a:r>
              <a:rPr lang="en-US" i="1" dirty="0"/>
              <a:t>Prepared by ACES, Mavenir &amp; the Regulatory &amp; Policy Group</a:t>
            </a:r>
          </a:p>
        </p:txBody>
      </p:sp>
      <p:sp>
        <p:nvSpPr>
          <p:cNvPr id="4" name="Title 3">
            <a:extLst>
              <a:ext uri="{FF2B5EF4-FFF2-40B4-BE49-F238E27FC236}">
                <a16:creationId xmlns:a16="http://schemas.microsoft.com/office/drawing/2014/main" id="{33FEF40A-3ABB-48FA-988C-59A13FF9C932}"/>
              </a:ext>
            </a:extLst>
          </p:cNvPr>
          <p:cNvSpPr>
            <a:spLocks noGrp="1"/>
          </p:cNvSpPr>
          <p:nvPr>
            <p:ph type="ctrTitle"/>
          </p:nvPr>
        </p:nvSpPr>
        <p:spPr>
          <a:xfrm>
            <a:off x="184150" y="2428628"/>
            <a:ext cx="7310834" cy="1162750"/>
          </a:xfrm>
        </p:spPr>
        <p:txBody>
          <a:bodyPr anchor="t">
            <a:normAutofit/>
          </a:bodyPr>
          <a:lstStyle/>
          <a:p>
            <a:r>
              <a:rPr lang="en-US" dirty="0"/>
              <a:t>Global Small Cell Regulations and Recommendations for The Middle-Eastern Region</a:t>
            </a:r>
          </a:p>
        </p:txBody>
      </p:sp>
      <p:pic>
        <p:nvPicPr>
          <p:cNvPr id="3" name="Picture 2">
            <a:extLst>
              <a:ext uri="{FF2B5EF4-FFF2-40B4-BE49-F238E27FC236}">
                <a16:creationId xmlns:a16="http://schemas.microsoft.com/office/drawing/2014/main" id="{ACBE16CA-CA73-ECF0-577F-65B19151814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76269" y="4266561"/>
            <a:ext cx="1035515" cy="233812"/>
          </a:xfrm>
          <a:prstGeom prst="rect">
            <a:avLst/>
          </a:prstGeom>
          <a:effectLst>
            <a:glow rad="101600">
              <a:schemeClr val="tx2">
                <a:lumMod val="20000"/>
                <a:lumOff val="80000"/>
                <a:alpha val="60000"/>
              </a:schemeClr>
            </a:glow>
          </a:effectLst>
        </p:spPr>
      </p:pic>
      <p:pic>
        <p:nvPicPr>
          <p:cNvPr id="1027" name="Picture 3" descr="Mavenir - Wikipedia">
            <a:extLst>
              <a:ext uri="{FF2B5EF4-FFF2-40B4-BE49-F238E27FC236}">
                <a16:creationId xmlns:a16="http://schemas.microsoft.com/office/drawing/2014/main" id="{65320BB2-41B0-6EEE-749E-9DA0C8385919}"/>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312477" y="4153932"/>
            <a:ext cx="1320800" cy="459070"/>
          </a:xfrm>
          <a:prstGeom prst="rect">
            <a:avLst/>
          </a:prstGeom>
          <a:noFill/>
          <a:effectLst>
            <a:glow rad="101600">
              <a:schemeClr val="accent2">
                <a:lumMod val="20000"/>
                <a:lumOff val="80000"/>
                <a:alpha val="60000"/>
              </a:schemeClr>
            </a:glo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1336987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828CFE-DF7F-883D-99B3-A32AFBBA3B3A}"/>
              </a:ext>
            </a:extLst>
          </p:cNvPr>
          <p:cNvSpPr>
            <a:spLocks noGrp="1"/>
          </p:cNvSpPr>
          <p:nvPr>
            <p:ph type="title"/>
          </p:nvPr>
        </p:nvSpPr>
        <p:spPr/>
        <p:txBody>
          <a:bodyPr/>
          <a:lstStyle/>
          <a:p>
            <a:r>
              <a:rPr lang="en-US" dirty="0"/>
              <a:t>Conclusion</a:t>
            </a:r>
          </a:p>
        </p:txBody>
      </p:sp>
      <p:sp>
        <p:nvSpPr>
          <p:cNvPr id="3" name="Content Placeholder 2">
            <a:extLst>
              <a:ext uri="{FF2B5EF4-FFF2-40B4-BE49-F238E27FC236}">
                <a16:creationId xmlns:a16="http://schemas.microsoft.com/office/drawing/2014/main" id="{0BE3B638-9A78-808C-36CA-73F846683909}"/>
              </a:ext>
            </a:extLst>
          </p:cNvPr>
          <p:cNvSpPr>
            <a:spLocks noGrp="1"/>
          </p:cNvSpPr>
          <p:nvPr>
            <p:ph idx="1"/>
          </p:nvPr>
        </p:nvSpPr>
        <p:spPr/>
        <p:txBody>
          <a:bodyPr>
            <a:normAutofit/>
          </a:bodyPr>
          <a:lstStyle/>
          <a:p>
            <a:r>
              <a:rPr lang="en-US" dirty="0"/>
              <a:t>The rapid adoption of 5G applications has led significant growth in the overall revenue of telecom industry globally.</a:t>
            </a:r>
          </a:p>
          <a:p>
            <a:r>
              <a:rPr lang="en-US" dirty="0"/>
              <a:t>5G plays pivotal role to provide seamless connectivity</a:t>
            </a:r>
          </a:p>
          <a:p>
            <a:r>
              <a:rPr lang="en-US" dirty="0"/>
              <a:t>Regulations and recommendation are important for implementation &amp; proliferation of 5G</a:t>
            </a:r>
          </a:p>
          <a:p>
            <a:r>
              <a:rPr lang="en-US" dirty="0"/>
              <a:t>C-band and specially CBRS is widely used global (USA, EU and APAC) spectrum for 5G solutions</a:t>
            </a:r>
          </a:p>
          <a:p>
            <a:r>
              <a:rPr lang="en-US" dirty="0"/>
              <a:t>CST is planning to utilize both CBRS bands and 4 GHz band for small cell based 5G in Saudi Arabia</a:t>
            </a:r>
          </a:p>
          <a:p>
            <a:r>
              <a:rPr lang="en-US" dirty="0"/>
              <a:t>Regulatory as well as non-regulatory aspects are crucial for the small cell base 5G eco-system proliferation</a:t>
            </a:r>
          </a:p>
          <a:p>
            <a:endParaRPr lang="en-US" dirty="0"/>
          </a:p>
        </p:txBody>
      </p:sp>
      <p:sp>
        <p:nvSpPr>
          <p:cNvPr id="4" name="Footer Placeholder 3">
            <a:extLst>
              <a:ext uri="{FF2B5EF4-FFF2-40B4-BE49-F238E27FC236}">
                <a16:creationId xmlns:a16="http://schemas.microsoft.com/office/drawing/2014/main" id="{A40E4EAD-0FED-DF45-8E26-6D85F511DE16}"/>
              </a:ext>
            </a:extLst>
          </p:cNvPr>
          <p:cNvSpPr>
            <a:spLocks noGrp="1"/>
          </p:cNvSpPr>
          <p:nvPr>
            <p:ph type="ftr" sz="quarter" idx="10"/>
          </p:nvPr>
        </p:nvSpPr>
        <p:spPr/>
        <p:txBody>
          <a:bodyPr/>
          <a:lstStyle/>
          <a:p>
            <a:pPr>
              <a:defRPr/>
            </a:pPr>
            <a:r>
              <a:rPr lang="en-US"/>
              <a:t>© Small Cell Forum Ltd 2024</a:t>
            </a:r>
            <a:endParaRPr lang="en-US" dirty="0"/>
          </a:p>
        </p:txBody>
      </p:sp>
    </p:spTree>
    <p:extLst>
      <p:ext uri="{BB962C8B-B14F-4D97-AF65-F5344CB8AC3E}">
        <p14:creationId xmlns:p14="http://schemas.microsoft.com/office/powerpoint/2010/main" val="799043301"/>
      </p:ext>
    </p:extLst>
  </p:cSld>
  <p:clrMapOvr>
    <a:masterClrMapping/>
  </p:clrMapOvr>
  <p:transition spd="slow">
    <p:push dir="u"/>
  </p:transition>
</p:sld>
</file>

<file path=ppt/slides/slide11.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2A19FE-BD88-A6E7-6C34-BC416DF0B837}"/>
              </a:ext>
            </a:extLst>
          </p:cNvPr>
          <p:cNvSpPr>
            <a:spLocks noGrp="1"/>
          </p:cNvSpPr>
          <p:nvPr>
            <p:ph type="title"/>
          </p:nvPr>
        </p:nvSpPr>
        <p:spPr/>
        <p:txBody>
          <a:bodyPr/>
          <a:lstStyle/>
          <a:p>
            <a:r>
              <a:rPr lang="en-US" dirty="0"/>
              <a:t>About ACES R&amp;D</a:t>
            </a:r>
          </a:p>
        </p:txBody>
      </p:sp>
      <p:sp>
        <p:nvSpPr>
          <p:cNvPr id="3" name="Content Placeholder 2">
            <a:extLst>
              <a:ext uri="{FF2B5EF4-FFF2-40B4-BE49-F238E27FC236}">
                <a16:creationId xmlns:a16="http://schemas.microsoft.com/office/drawing/2014/main" id="{F02F8529-790D-8250-252B-6BD23FE934F5}"/>
              </a:ext>
            </a:extLst>
          </p:cNvPr>
          <p:cNvSpPr>
            <a:spLocks noGrp="1"/>
          </p:cNvSpPr>
          <p:nvPr>
            <p:ph idx="1"/>
          </p:nvPr>
        </p:nvSpPr>
        <p:spPr>
          <a:xfrm>
            <a:off x="98409" y="1035425"/>
            <a:ext cx="9135238" cy="2678964"/>
          </a:xfrm>
        </p:spPr>
        <p:txBody>
          <a:bodyPr>
            <a:normAutofit fontScale="62500" lnSpcReduction="20000"/>
          </a:bodyPr>
          <a:lstStyle/>
          <a:p>
            <a:r>
              <a:rPr lang="en-US" dirty="0"/>
              <a:t>The R&amp;D department serves as a brilliant extension of ACES, playing a vital role in driving innovation and technological advancement.</a:t>
            </a:r>
          </a:p>
          <a:p>
            <a:r>
              <a:rPr lang="en-US" dirty="0"/>
              <a:t>ACES has established a state-of-the-art lab facility dedicated to the design and development of shareable 5G small cell hardware and software, enhancing innovation in 5G technology.</a:t>
            </a:r>
          </a:p>
          <a:p>
            <a:r>
              <a:rPr lang="en-US" dirty="0"/>
              <a:t>ACES R&amp;D has been actively involved in research initiatives, resulting in:</a:t>
            </a:r>
          </a:p>
          <a:p>
            <a:pPr lvl="1"/>
            <a:r>
              <a:rPr lang="en-US" b="1" dirty="0"/>
              <a:t>10 Research Publications: </a:t>
            </a:r>
            <a:r>
              <a:rPr lang="en-US" dirty="0"/>
              <a:t>Contributions to the academic as well as industrial community through various published works.</a:t>
            </a:r>
          </a:p>
          <a:p>
            <a:pPr lvl="1"/>
            <a:r>
              <a:rPr lang="en-US" b="1" dirty="0"/>
              <a:t>3 Intellectual Property Registrations: </a:t>
            </a:r>
            <a:r>
              <a:rPr lang="en-US" dirty="0"/>
              <a:t>Securing innovations to protect and enhance ACES's technological assets.</a:t>
            </a:r>
          </a:p>
          <a:p>
            <a:pPr lvl="1"/>
            <a:r>
              <a:rPr lang="en-US" b="1" dirty="0"/>
              <a:t>Prototype Development: </a:t>
            </a:r>
            <a:r>
              <a:rPr lang="en-US" dirty="0"/>
              <a:t>ACES has successfully developed a prototype for a shareable 5G small cell, which has undergone testing in both lab and real-time environments, showcasing its practical applicability and effectiveness.</a:t>
            </a:r>
          </a:p>
          <a:p>
            <a:pPr lvl="1"/>
            <a:r>
              <a:rPr lang="en-US" b="1" dirty="0"/>
              <a:t>KPI Dashboard:</a:t>
            </a:r>
            <a:r>
              <a:rPr lang="en-US" dirty="0"/>
              <a:t> ACES has developed and deployed KPI dashboard for 5G small cells which is a state-of-the-art tool to monitor and evaluate the performance of 5G networks.</a:t>
            </a:r>
          </a:p>
          <a:p>
            <a:pPr lvl="1"/>
            <a:r>
              <a:rPr lang="en-US" b="1" dirty="0"/>
              <a:t>Out of 300 research arti</a:t>
            </a:r>
            <a:r>
              <a:rPr lang="en-US" dirty="0"/>
              <a:t>cles from around the world submitted to </a:t>
            </a:r>
            <a:r>
              <a:rPr lang="en-US" b="1" dirty="0"/>
              <a:t>IEEE Future Networks</a:t>
            </a:r>
            <a:r>
              <a:rPr lang="en-US" dirty="0"/>
              <a:t>, ACES received an </a:t>
            </a:r>
            <a:r>
              <a:rPr lang="en-US" b="1" dirty="0"/>
              <a:t>honorable mention </a:t>
            </a:r>
            <a:r>
              <a:rPr lang="en-US" dirty="0"/>
              <a:t>for its publication on the "Dashboard Deployment of 5G-ORAN Small Cells.“</a:t>
            </a:r>
          </a:p>
          <a:p>
            <a:pPr lvl="1"/>
            <a:r>
              <a:rPr lang="en-US" dirty="0"/>
              <a:t>ACES has successfully developed a mobile app that enables real-time monitoring of network parameters, facilitating network performance and fault monitoring on the go.</a:t>
            </a:r>
          </a:p>
        </p:txBody>
      </p:sp>
      <p:sp>
        <p:nvSpPr>
          <p:cNvPr id="4" name="Footer Placeholder 3">
            <a:extLst>
              <a:ext uri="{FF2B5EF4-FFF2-40B4-BE49-F238E27FC236}">
                <a16:creationId xmlns:a16="http://schemas.microsoft.com/office/drawing/2014/main" id="{90CCB9B8-FAFC-AA82-ACD7-CAB817A22DEC}"/>
              </a:ext>
            </a:extLst>
          </p:cNvPr>
          <p:cNvSpPr>
            <a:spLocks noGrp="1"/>
          </p:cNvSpPr>
          <p:nvPr>
            <p:ph type="ftr" sz="quarter" idx="10"/>
          </p:nvPr>
        </p:nvSpPr>
        <p:spPr/>
        <p:txBody>
          <a:bodyPr/>
          <a:lstStyle/>
          <a:p>
            <a:pPr>
              <a:defRPr/>
            </a:pPr>
            <a:r>
              <a:rPr lang="en-US"/>
              <a:t>© Small Cell Forum Ltd 2024</a:t>
            </a:r>
            <a:endParaRPr lang="en-US" dirty="0"/>
          </a:p>
        </p:txBody>
      </p:sp>
      <p:pic>
        <p:nvPicPr>
          <p:cNvPr id="14" name="Picture 13">
            <a:extLst>
              <a:ext uri="{FF2B5EF4-FFF2-40B4-BE49-F238E27FC236}">
                <a16:creationId xmlns:a16="http://schemas.microsoft.com/office/drawing/2014/main" id="{50B2D884-5121-1AD5-596E-E07608F7FB2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662553" y="510622"/>
            <a:ext cx="1035515" cy="233812"/>
          </a:xfrm>
          <a:prstGeom prst="rect">
            <a:avLst/>
          </a:prstGeom>
          <a:effectLst>
            <a:glow rad="101600">
              <a:schemeClr val="tx2">
                <a:lumMod val="20000"/>
                <a:lumOff val="80000"/>
                <a:alpha val="60000"/>
              </a:schemeClr>
            </a:glow>
          </a:effectLst>
        </p:spPr>
      </p:pic>
      <p:pic>
        <p:nvPicPr>
          <p:cNvPr id="24" name="Picture 23">
            <a:extLst>
              <a:ext uri="{FF2B5EF4-FFF2-40B4-BE49-F238E27FC236}">
                <a16:creationId xmlns:a16="http://schemas.microsoft.com/office/drawing/2014/main" id="{04B74C64-B99B-930D-3D00-38DD556631E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34171" y="3748848"/>
            <a:ext cx="1034586" cy="1002603"/>
          </a:xfrm>
          <a:prstGeom prst="ellipse">
            <a:avLst/>
          </a:prstGeom>
          <a:effectLst>
            <a:outerShdw blurRad="50800" dist="38100" dir="2700000" algn="tl" rotWithShape="0">
              <a:prstClr val="black">
                <a:alpha val="40000"/>
              </a:prstClr>
            </a:outerShdw>
          </a:effectLst>
        </p:spPr>
      </p:pic>
      <p:pic>
        <p:nvPicPr>
          <p:cNvPr id="26" name="Picture 25">
            <a:extLst>
              <a:ext uri="{FF2B5EF4-FFF2-40B4-BE49-F238E27FC236}">
                <a16:creationId xmlns:a16="http://schemas.microsoft.com/office/drawing/2014/main" id="{94C29023-C174-8C93-DE83-AB3ACA1A3329}"/>
              </a:ext>
            </a:extLst>
          </p:cNvPr>
          <p:cNvPicPr>
            <a:picLocks noChangeAspect="1"/>
          </p:cNvPicPr>
          <p:nvPr/>
        </p:nvPicPr>
        <p:blipFill>
          <a:blip r:embed="rId4" cstate="print">
            <a:extLst>
              <a:ext uri="{28A0092B-C50C-407E-A947-70E740481C1C}">
                <a14:useLocalDpi xmlns:a14="http://schemas.microsoft.com/office/drawing/2010/main" val="0"/>
              </a:ext>
            </a:extLst>
          </a:blip>
          <a:srcRect l="9779" r="9779"/>
          <a:stretch/>
        </p:blipFill>
        <p:spPr bwMode="auto">
          <a:xfrm>
            <a:off x="160154" y="3739417"/>
            <a:ext cx="1075361" cy="1002603"/>
          </a:xfrm>
          <a:prstGeom prst="ellipse">
            <a:avLst/>
          </a:prstGeom>
          <a:ln>
            <a:noFill/>
          </a:ln>
          <a:effectLst>
            <a:outerShdw blurRad="292100" dist="139700" dir="2700000" algn="tl" rotWithShape="0">
              <a:srgbClr val="333333">
                <a:alpha val="65000"/>
              </a:srgbClr>
            </a:outerShdw>
          </a:effectLst>
        </p:spPr>
      </p:pic>
      <p:pic>
        <p:nvPicPr>
          <p:cNvPr id="6" name="Picture 5">
            <a:extLst>
              <a:ext uri="{FF2B5EF4-FFF2-40B4-BE49-F238E27FC236}">
                <a16:creationId xmlns:a16="http://schemas.microsoft.com/office/drawing/2014/main" id="{5BEB6BEF-D727-4923-4B75-C4CC8F373F82}"/>
              </a:ext>
            </a:extLst>
          </p:cNvPr>
          <p:cNvPicPr>
            <a:picLocks noChangeAspect="1"/>
          </p:cNvPicPr>
          <p:nvPr/>
        </p:nvPicPr>
        <p:blipFill>
          <a:blip r:embed="rId5"/>
          <a:stretch>
            <a:fillRect/>
          </a:stretch>
        </p:blipFill>
        <p:spPr>
          <a:xfrm>
            <a:off x="2835165" y="3748848"/>
            <a:ext cx="1091258" cy="1002603"/>
          </a:xfrm>
          <a:prstGeom prst="ellipse">
            <a:avLst/>
          </a:prstGeom>
          <a:ln>
            <a:solidFill>
              <a:schemeClr val="tx2"/>
            </a:solidFill>
          </a:ln>
          <a:effectLst>
            <a:outerShdw blurRad="50800" dist="38100" dir="2700000" algn="tl" rotWithShape="0">
              <a:prstClr val="black">
                <a:alpha val="40000"/>
              </a:prstClr>
            </a:outerShdw>
          </a:effectLst>
        </p:spPr>
      </p:pic>
      <p:pic>
        <p:nvPicPr>
          <p:cNvPr id="17" name="Picture 16">
            <a:extLst>
              <a:ext uri="{FF2B5EF4-FFF2-40B4-BE49-F238E27FC236}">
                <a16:creationId xmlns:a16="http://schemas.microsoft.com/office/drawing/2014/main" id="{0C76B126-8E77-B0C9-8861-DDA6EADB7074}"/>
              </a:ext>
            </a:extLst>
          </p:cNvPr>
          <p:cNvPicPr>
            <a:picLocks noChangeAspect="1"/>
          </p:cNvPicPr>
          <p:nvPr/>
        </p:nvPicPr>
        <p:blipFill>
          <a:blip r:embed="rId6"/>
          <a:stretch>
            <a:fillRect/>
          </a:stretch>
        </p:blipFill>
        <p:spPr>
          <a:xfrm>
            <a:off x="4196736" y="3732708"/>
            <a:ext cx="1102999" cy="1002603"/>
          </a:xfrm>
          <a:prstGeom prst="ellipse">
            <a:avLst/>
          </a:prstGeom>
          <a:ln>
            <a:solidFill>
              <a:schemeClr val="tx2"/>
            </a:solidFill>
          </a:ln>
          <a:effectLst>
            <a:outerShdw blurRad="50800" dist="38100" dir="2700000" algn="tl" rotWithShape="0">
              <a:prstClr val="black">
                <a:alpha val="40000"/>
              </a:prstClr>
            </a:outerShdw>
          </a:effectLst>
        </p:spPr>
      </p:pic>
      <p:sp>
        <p:nvSpPr>
          <p:cNvPr id="5" name="TextBox 4">
            <a:extLst>
              <a:ext uri="{FF2B5EF4-FFF2-40B4-BE49-F238E27FC236}">
                <a16:creationId xmlns:a16="http://schemas.microsoft.com/office/drawing/2014/main" id="{98A99725-4F24-8766-664B-C9EDD3138544}"/>
              </a:ext>
            </a:extLst>
          </p:cNvPr>
          <p:cNvSpPr txBox="1"/>
          <p:nvPr/>
        </p:nvSpPr>
        <p:spPr>
          <a:xfrm>
            <a:off x="90011" y="4767049"/>
            <a:ext cx="1366954" cy="261610"/>
          </a:xfrm>
          <a:prstGeom prst="rect">
            <a:avLst/>
          </a:prstGeom>
        </p:spPr>
        <p:style>
          <a:lnRef idx="0">
            <a:schemeClr val="accent3"/>
          </a:lnRef>
          <a:fillRef idx="3">
            <a:schemeClr val="accent3"/>
          </a:fillRef>
          <a:effectRef idx="3">
            <a:schemeClr val="accent3"/>
          </a:effectRef>
          <a:fontRef idx="minor">
            <a:schemeClr val="lt1"/>
          </a:fontRef>
        </p:style>
        <p:txBody>
          <a:bodyPr wrap="square" rtlCol="0">
            <a:spAutoFit/>
          </a:bodyPr>
          <a:lstStyle/>
          <a:p>
            <a:pPr algn="ctr"/>
            <a:r>
              <a:rPr lang="en-US" sz="1050" dirty="0"/>
              <a:t>Small Cell Prototype</a:t>
            </a:r>
          </a:p>
        </p:txBody>
      </p:sp>
      <p:sp>
        <p:nvSpPr>
          <p:cNvPr id="7" name="TextBox 6">
            <a:extLst>
              <a:ext uri="{FF2B5EF4-FFF2-40B4-BE49-F238E27FC236}">
                <a16:creationId xmlns:a16="http://schemas.microsoft.com/office/drawing/2014/main" id="{C96DA2E8-536E-7F01-EAAE-285E38D722D1}"/>
              </a:ext>
            </a:extLst>
          </p:cNvPr>
          <p:cNvSpPr txBox="1"/>
          <p:nvPr/>
        </p:nvSpPr>
        <p:spPr>
          <a:xfrm>
            <a:off x="1502992" y="4767049"/>
            <a:ext cx="1200770" cy="261610"/>
          </a:xfrm>
          <a:prstGeom prst="rect">
            <a:avLst/>
          </a:prstGeom>
        </p:spPr>
        <p:style>
          <a:lnRef idx="0">
            <a:schemeClr val="accent3"/>
          </a:lnRef>
          <a:fillRef idx="3">
            <a:schemeClr val="accent3"/>
          </a:fillRef>
          <a:effectRef idx="3">
            <a:schemeClr val="accent3"/>
          </a:effectRef>
          <a:fontRef idx="minor">
            <a:schemeClr val="lt1"/>
          </a:fontRef>
        </p:style>
        <p:txBody>
          <a:bodyPr wrap="square" rtlCol="0">
            <a:spAutoFit/>
          </a:bodyPr>
          <a:lstStyle/>
          <a:p>
            <a:pPr algn="ctr"/>
            <a:r>
              <a:rPr lang="en-US" sz="1050" dirty="0"/>
              <a:t>Prototypes testing</a:t>
            </a:r>
          </a:p>
        </p:txBody>
      </p:sp>
      <p:sp>
        <p:nvSpPr>
          <p:cNvPr id="8" name="TextBox 7">
            <a:extLst>
              <a:ext uri="{FF2B5EF4-FFF2-40B4-BE49-F238E27FC236}">
                <a16:creationId xmlns:a16="http://schemas.microsoft.com/office/drawing/2014/main" id="{F3F8D6D8-3975-8A94-6FAC-161A5EEC205C}"/>
              </a:ext>
            </a:extLst>
          </p:cNvPr>
          <p:cNvSpPr txBox="1"/>
          <p:nvPr/>
        </p:nvSpPr>
        <p:spPr>
          <a:xfrm>
            <a:off x="2759226" y="4775097"/>
            <a:ext cx="1366954" cy="261610"/>
          </a:xfrm>
          <a:prstGeom prst="rect">
            <a:avLst/>
          </a:prstGeom>
        </p:spPr>
        <p:style>
          <a:lnRef idx="0">
            <a:schemeClr val="accent3"/>
          </a:lnRef>
          <a:fillRef idx="3">
            <a:schemeClr val="accent3"/>
          </a:fillRef>
          <a:effectRef idx="3">
            <a:schemeClr val="accent3"/>
          </a:effectRef>
          <a:fontRef idx="minor">
            <a:schemeClr val="lt1"/>
          </a:fontRef>
        </p:style>
        <p:txBody>
          <a:bodyPr wrap="square" rtlCol="0">
            <a:spAutoFit/>
          </a:bodyPr>
          <a:lstStyle/>
          <a:p>
            <a:pPr algn="ctr"/>
            <a:r>
              <a:rPr lang="en-US" sz="1050" dirty="0"/>
              <a:t>Research Publications</a:t>
            </a:r>
          </a:p>
        </p:txBody>
      </p:sp>
      <p:sp>
        <p:nvSpPr>
          <p:cNvPr id="9" name="TextBox 8">
            <a:extLst>
              <a:ext uri="{FF2B5EF4-FFF2-40B4-BE49-F238E27FC236}">
                <a16:creationId xmlns:a16="http://schemas.microsoft.com/office/drawing/2014/main" id="{AA0DBC62-C24F-2538-76A5-1F6EA4AEC9B3}"/>
              </a:ext>
            </a:extLst>
          </p:cNvPr>
          <p:cNvSpPr txBox="1"/>
          <p:nvPr/>
        </p:nvSpPr>
        <p:spPr>
          <a:xfrm>
            <a:off x="4235438" y="4764965"/>
            <a:ext cx="1054657" cy="261610"/>
          </a:xfrm>
          <a:prstGeom prst="rect">
            <a:avLst/>
          </a:prstGeom>
        </p:spPr>
        <p:style>
          <a:lnRef idx="0">
            <a:schemeClr val="accent3"/>
          </a:lnRef>
          <a:fillRef idx="3">
            <a:schemeClr val="accent3"/>
          </a:fillRef>
          <a:effectRef idx="3">
            <a:schemeClr val="accent3"/>
          </a:effectRef>
          <a:fontRef idx="minor">
            <a:schemeClr val="lt1"/>
          </a:fontRef>
        </p:style>
        <p:txBody>
          <a:bodyPr wrap="square" rtlCol="0">
            <a:spAutoFit/>
          </a:bodyPr>
          <a:lstStyle/>
          <a:p>
            <a:pPr algn="ctr"/>
            <a:r>
              <a:rPr lang="en-US" sz="1050" dirty="0"/>
              <a:t>IP Registration</a:t>
            </a:r>
          </a:p>
        </p:txBody>
      </p:sp>
      <p:sp>
        <p:nvSpPr>
          <p:cNvPr id="11" name="TextBox 10">
            <a:extLst>
              <a:ext uri="{FF2B5EF4-FFF2-40B4-BE49-F238E27FC236}">
                <a16:creationId xmlns:a16="http://schemas.microsoft.com/office/drawing/2014/main" id="{A68F83AC-EB73-8980-5353-EA68BEA3988C}"/>
              </a:ext>
            </a:extLst>
          </p:cNvPr>
          <p:cNvSpPr txBox="1"/>
          <p:nvPr/>
        </p:nvSpPr>
        <p:spPr>
          <a:xfrm>
            <a:off x="5359011" y="4770642"/>
            <a:ext cx="1439817" cy="253916"/>
          </a:xfrm>
          <a:prstGeom prst="rect">
            <a:avLst/>
          </a:prstGeom>
        </p:spPr>
        <p:style>
          <a:lnRef idx="0">
            <a:schemeClr val="accent3"/>
          </a:lnRef>
          <a:fillRef idx="3">
            <a:schemeClr val="accent3"/>
          </a:fillRef>
          <a:effectRef idx="3">
            <a:schemeClr val="accent3"/>
          </a:effectRef>
          <a:fontRef idx="minor">
            <a:schemeClr val="lt1"/>
          </a:fontRef>
        </p:style>
        <p:txBody>
          <a:bodyPr wrap="square" rtlCol="0">
            <a:spAutoFit/>
          </a:bodyPr>
          <a:lstStyle/>
          <a:p>
            <a:pPr algn="ctr"/>
            <a:r>
              <a:rPr lang="en-US" sz="1050" dirty="0"/>
              <a:t>Small Cell Subsystems</a:t>
            </a:r>
          </a:p>
        </p:txBody>
      </p:sp>
      <p:pic>
        <p:nvPicPr>
          <p:cNvPr id="18" name="Picture 17">
            <a:extLst>
              <a:ext uri="{FF2B5EF4-FFF2-40B4-BE49-F238E27FC236}">
                <a16:creationId xmlns:a16="http://schemas.microsoft.com/office/drawing/2014/main" id="{136C9D3F-E28E-F1B1-F9CD-E9E41053ADBB}"/>
              </a:ext>
            </a:extLst>
          </p:cNvPr>
          <p:cNvPicPr>
            <a:picLocks noChangeAspect="1"/>
          </p:cNvPicPr>
          <p:nvPr/>
        </p:nvPicPr>
        <p:blipFill rotWithShape="1">
          <a:blip r:embed="rId7"/>
          <a:srcRect l="4526" t="18334" r="5681" b="14936"/>
          <a:stretch/>
        </p:blipFill>
        <p:spPr bwMode="auto">
          <a:xfrm>
            <a:off x="6778656" y="3719888"/>
            <a:ext cx="1084618" cy="1002603"/>
          </a:xfrm>
          <a:prstGeom prst="ellipse">
            <a:avLst/>
          </a:prstGeom>
          <a:ln>
            <a:noFill/>
          </a:ln>
          <a:effectLst>
            <a:outerShdw blurRad="50800" dist="38100" dir="2700000" algn="tl" rotWithShape="0">
              <a:prstClr val="black">
                <a:alpha val="40000"/>
              </a:prstClr>
            </a:outerShdw>
          </a:effectLst>
          <a:extLst>
            <a:ext uri="{53640926-AAD7-44D8-BBD7-CCE9431645EC}">
              <a14:shadowObscured xmlns:a14="http://schemas.microsoft.com/office/drawing/2010/main"/>
            </a:ext>
          </a:extLst>
        </p:spPr>
      </p:pic>
      <p:sp>
        <p:nvSpPr>
          <p:cNvPr id="27" name="TextBox 26">
            <a:extLst>
              <a:ext uri="{FF2B5EF4-FFF2-40B4-BE49-F238E27FC236}">
                <a16:creationId xmlns:a16="http://schemas.microsoft.com/office/drawing/2014/main" id="{63B6E9C2-7AA6-841E-4F0B-60588D8E09DC}"/>
              </a:ext>
            </a:extLst>
          </p:cNvPr>
          <p:cNvSpPr txBox="1"/>
          <p:nvPr/>
        </p:nvSpPr>
        <p:spPr>
          <a:xfrm>
            <a:off x="6871286" y="4751451"/>
            <a:ext cx="1054657" cy="261610"/>
          </a:xfrm>
          <a:prstGeom prst="rect">
            <a:avLst/>
          </a:prstGeom>
        </p:spPr>
        <p:style>
          <a:lnRef idx="0">
            <a:schemeClr val="accent3"/>
          </a:lnRef>
          <a:fillRef idx="3">
            <a:schemeClr val="accent3"/>
          </a:fillRef>
          <a:effectRef idx="3">
            <a:schemeClr val="accent3"/>
          </a:effectRef>
          <a:fontRef idx="minor">
            <a:schemeClr val="lt1"/>
          </a:fontRef>
        </p:style>
        <p:txBody>
          <a:bodyPr wrap="square" rtlCol="0">
            <a:spAutoFit/>
          </a:bodyPr>
          <a:lstStyle/>
          <a:p>
            <a:pPr algn="ctr"/>
            <a:r>
              <a:rPr lang="en-US" sz="1050" dirty="0"/>
              <a:t>KPI Dashboard</a:t>
            </a:r>
          </a:p>
        </p:txBody>
      </p:sp>
      <p:pic>
        <p:nvPicPr>
          <p:cNvPr id="29" name="Picture 28">
            <a:extLst>
              <a:ext uri="{FF2B5EF4-FFF2-40B4-BE49-F238E27FC236}">
                <a16:creationId xmlns:a16="http://schemas.microsoft.com/office/drawing/2014/main" id="{92EE9803-83BD-E9BC-673F-853770ED53A6}"/>
              </a:ext>
            </a:extLst>
          </p:cNvPr>
          <p:cNvPicPr>
            <a:picLocks noChangeAspect="1"/>
          </p:cNvPicPr>
          <p:nvPr/>
        </p:nvPicPr>
        <p:blipFill rotWithShape="1">
          <a:blip r:embed="rId8"/>
          <a:srcRect l="50612" t="1218" r="12693" b="40112"/>
          <a:stretch/>
        </p:blipFill>
        <p:spPr bwMode="auto">
          <a:xfrm>
            <a:off x="7990934" y="3713179"/>
            <a:ext cx="1054657" cy="1009312"/>
          </a:xfrm>
          <a:prstGeom prst="ellipse">
            <a:avLst/>
          </a:prstGeom>
          <a:ln>
            <a:noFill/>
          </a:ln>
          <a:effectLst>
            <a:outerShdw blurRad="50800" dist="38100" dir="2700000" algn="tl" rotWithShape="0">
              <a:prstClr val="black">
                <a:alpha val="40000"/>
              </a:prstClr>
            </a:outerShdw>
          </a:effectLst>
          <a:extLst>
            <a:ext uri="{53640926-AAD7-44D8-BBD7-CCE9431645EC}">
              <a14:shadowObscured xmlns:a14="http://schemas.microsoft.com/office/drawing/2010/main"/>
            </a:ext>
          </a:extLst>
        </p:spPr>
      </p:pic>
      <p:sp>
        <p:nvSpPr>
          <p:cNvPr id="30" name="TextBox 29">
            <a:extLst>
              <a:ext uri="{FF2B5EF4-FFF2-40B4-BE49-F238E27FC236}">
                <a16:creationId xmlns:a16="http://schemas.microsoft.com/office/drawing/2014/main" id="{932BA778-1396-4169-7DF5-86C02E8B82A2}"/>
              </a:ext>
            </a:extLst>
          </p:cNvPr>
          <p:cNvSpPr txBox="1"/>
          <p:nvPr/>
        </p:nvSpPr>
        <p:spPr>
          <a:xfrm>
            <a:off x="8001869" y="4751451"/>
            <a:ext cx="1054657" cy="261610"/>
          </a:xfrm>
          <a:prstGeom prst="rect">
            <a:avLst/>
          </a:prstGeom>
        </p:spPr>
        <p:style>
          <a:lnRef idx="0">
            <a:schemeClr val="accent3"/>
          </a:lnRef>
          <a:fillRef idx="3">
            <a:schemeClr val="accent3"/>
          </a:fillRef>
          <a:effectRef idx="3">
            <a:schemeClr val="accent3"/>
          </a:effectRef>
          <a:fontRef idx="minor">
            <a:schemeClr val="lt1"/>
          </a:fontRef>
        </p:style>
        <p:txBody>
          <a:bodyPr wrap="square" rtlCol="0">
            <a:spAutoFit/>
          </a:bodyPr>
          <a:lstStyle/>
          <a:p>
            <a:pPr algn="ctr"/>
            <a:r>
              <a:rPr lang="en-US" sz="1050" dirty="0"/>
              <a:t>Mobile App</a:t>
            </a:r>
          </a:p>
        </p:txBody>
      </p:sp>
      <p:pic>
        <p:nvPicPr>
          <p:cNvPr id="34" name="Picture 33">
            <a:extLst>
              <a:ext uri="{FF2B5EF4-FFF2-40B4-BE49-F238E27FC236}">
                <a16:creationId xmlns:a16="http://schemas.microsoft.com/office/drawing/2014/main" id="{2F12A087-5772-A17B-1EF1-B9D759B44F0E}"/>
              </a:ext>
            </a:extLst>
          </p:cNvPr>
          <p:cNvPicPr>
            <a:picLocks noChangeAspect="1"/>
          </p:cNvPicPr>
          <p:nvPr/>
        </p:nvPicPr>
        <p:blipFill rotWithShape="1">
          <a:blip r:embed="rId9"/>
          <a:srcRect l="21384" r="19796"/>
          <a:stretch/>
        </p:blipFill>
        <p:spPr>
          <a:xfrm>
            <a:off x="5487601" y="3707084"/>
            <a:ext cx="1102999" cy="1022131"/>
          </a:xfrm>
          <a:prstGeom prst="ellipse">
            <a:avLst/>
          </a:prstGeom>
          <a:ln>
            <a:solidFill>
              <a:schemeClr val="tx2"/>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562861015"/>
      </p:ext>
    </p:extLst>
  </p:cSld>
  <p:clrMapOvr>
    <a:masterClrMapping/>
  </p:clrMapOvr>
  <p:transition spd="slow">
    <p:push dir="u"/>
  </p:transition>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003399"/>
        </a:solidFill>
        <a:effectLst/>
      </p:bgPr>
    </p:bg>
    <p:spTree>
      <p:nvGrpSpPr>
        <p:cNvPr id="1" name=""/>
        <p:cNvGrpSpPr/>
        <p:nvPr/>
      </p:nvGrpSpPr>
      <p:grpSpPr>
        <a:xfrm>
          <a:off x="0" y="0"/>
          <a:ext cx="0" cy="0"/>
          <a:chOff x="0" y="0"/>
          <a:chExt cx="0" cy="0"/>
        </a:xfrm>
      </p:grpSpPr>
      <p:graphicFrame>
        <p:nvGraphicFramePr>
          <p:cNvPr id="5" name="Object 4" hidden="1">
            <a:extLst>
              <a:ext uri="{FF2B5EF4-FFF2-40B4-BE49-F238E27FC236}">
                <a16:creationId xmlns:a16="http://schemas.microsoft.com/office/drawing/2014/main" id="{591ADDE4-AA23-497D-AF4E-7F73FCA8EC34}"/>
              </a:ext>
            </a:extLst>
          </p:cNvPr>
          <p:cNvGraphicFramePr>
            <a:graphicFrameLocks noChangeAspect="1"/>
          </p:cNvGraphicFramePr>
          <p:nvPr>
            <p:custDataLst>
              <p:tags r:id="rId1"/>
            </p:custDataLst>
          </p:nvPr>
        </p:nvGraphicFramePr>
        <p:xfrm>
          <a:off x="1191" y="1191"/>
          <a:ext cx="1191" cy="1191"/>
        </p:xfrm>
        <a:graphic>
          <a:graphicData uri="http://schemas.openxmlformats.org/presentationml/2006/ole">
            <mc:AlternateContent xmlns:mc="http://schemas.openxmlformats.org/markup-compatibility/2006">
              <mc:Choice xmlns:v="urn:schemas-microsoft-com:vml" Requires="v">
                <p:oleObj name="think-cell Slide" r:id="rId13" imgW="353" imgH="318" progId="TCLayout.ActiveDocument.1">
                  <p:embed/>
                </p:oleObj>
              </mc:Choice>
              <mc:Fallback>
                <p:oleObj name="think-cell Slide" r:id="rId13" imgW="353" imgH="318" progId="TCLayout.ActiveDocument.1">
                  <p:embed/>
                  <p:pic>
                    <p:nvPicPr>
                      <p:cNvPr id="5" name="Object 4" hidden="1">
                        <a:extLst>
                          <a:ext uri="{FF2B5EF4-FFF2-40B4-BE49-F238E27FC236}">
                            <a16:creationId xmlns:a16="http://schemas.microsoft.com/office/drawing/2014/main" id="{591ADDE4-AA23-497D-AF4E-7F73FCA8EC34}"/>
                          </a:ext>
                        </a:extLst>
                      </p:cNvPr>
                      <p:cNvPicPr/>
                      <p:nvPr/>
                    </p:nvPicPr>
                    <p:blipFill>
                      <a:blip r:embed="rId14"/>
                      <a:stretch>
                        <a:fillRect/>
                      </a:stretch>
                    </p:blipFill>
                    <p:spPr>
                      <a:xfrm>
                        <a:off x="1191" y="1191"/>
                        <a:ext cx="1191" cy="1191"/>
                      </a:xfrm>
                      <a:prstGeom prst="rect">
                        <a:avLst/>
                      </a:prstGeom>
                    </p:spPr>
                  </p:pic>
                </p:oleObj>
              </mc:Fallback>
            </mc:AlternateContent>
          </a:graphicData>
        </a:graphic>
      </p:graphicFrame>
      <p:sp>
        <p:nvSpPr>
          <p:cNvPr id="3" name="Rectangle 2">
            <a:extLst>
              <a:ext uri="{FF2B5EF4-FFF2-40B4-BE49-F238E27FC236}">
                <a16:creationId xmlns:a16="http://schemas.microsoft.com/office/drawing/2014/main" id="{88BC67C6-5714-455C-B37E-1FAF523A7EA5}"/>
              </a:ext>
            </a:extLst>
          </p:cNvPr>
          <p:cNvSpPr/>
          <p:nvPr/>
        </p:nvSpPr>
        <p:spPr>
          <a:xfrm>
            <a:off x="450657" y="3535732"/>
            <a:ext cx="8381449" cy="27421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0" fontAlgn="base" latinLnBrk="0" hangingPunct="0">
              <a:lnSpc>
                <a:spcPct val="100000"/>
              </a:lnSpc>
              <a:spcBef>
                <a:spcPct val="0"/>
              </a:spcBef>
              <a:spcAft>
                <a:spcPct val="0"/>
              </a:spcAft>
              <a:buClrTx/>
              <a:buSzTx/>
              <a:buFontTx/>
              <a:buNone/>
              <a:tabLst/>
              <a:defRPr/>
            </a:pPr>
            <a:endParaRPr kumimoji="0" lang="en-US" sz="1350" b="1" i="0" u="none" strike="noStrike" kern="1200" cap="none" spc="0" normalizeH="0" baseline="0" noProof="0" dirty="0">
              <a:ln>
                <a:noFill/>
              </a:ln>
              <a:solidFill>
                <a:srgbClr val="FFFFFF"/>
              </a:solidFill>
              <a:effectLst/>
              <a:uLnTx/>
              <a:uFillTx/>
              <a:latin typeface="Avenir Next LT Pro Demi" panose="020B0504020202020204" pitchFamily="34" charset="77"/>
              <a:ea typeface="+mn-ea"/>
              <a:cs typeface="+mn-cs"/>
            </a:endParaRPr>
          </a:p>
        </p:txBody>
      </p:sp>
      <p:sp>
        <p:nvSpPr>
          <p:cNvPr id="2" name="Slide Number Placeholder 1">
            <a:extLst>
              <a:ext uri="{FF2B5EF4-FFF2-40B4-BE49-F238E27FC236}">
                <a16:creationId xmlns:a16="http://schemas.microsoft.com/office/drawing/2014/main" id="{68B95467-1AEE-8B2B-D55F-21E81EA252EC}"/>
              </a:ext>
            </a:extLst>
          </p:cNvPr>
          <p:cNvSpPr>
            <a:spLocks noGrp="1"/>
          </p:cNvSpPr>
          <p:nvPr>
            <p:ph type="sldNum" sz="quarter" idx="10"/>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fld id="{3F6ACE0E-23DD-B34D-BE32-A8D1300CD6DB}" type="slidenum">
              <a:rPr kumimoji="0" lang="en-US" sz="600" b="1" i="0" u="none" strike="noStrike" kern="1200" cap="none" spc="0" normalizeH="0" baseline="0" noProof="0">
                <a:ln>
                  <a:noFill/>
                </a:ln>
                <a:solidFill>
                  <a:srgbClr val="FFFFFF"/>
                </a:solidFill>
                <a:effectLst/>
                <a:uLnTx/>
                <a:uFillTx/>
                <a:latin typeface="Arial" panose="020B0604020202020204" pitchFamily="34" charset="0"/>
                <a:ea typeface="+mn-ea"/>
                <a:cs typeface="Arial" panose="020B0604020202020204" pitchFamily="34" charset="0"/>
              </a:rPr>
              <a:pPr marL="0" marR="0" lvl="0" indent="0" algn="ctr" defTabSz="685800" rtl="0" eaLnBrk="1" fontAlgn="auto" latinLnBrk="0" hangingPunct="1">
                <a:lnSpc>
                  <a:spcPct val="100000"/>
                </a:lnSpc>
                <a:spcBef>
                  <a:spcPts val="0"/>
                </a:spcBef>
                <a:spcAft>
                  <a:spcPts val="0"/>
                </a:spcAft>
                <a:buClrTx/>
                <a:buSzTx/>
                <a:buFontTx/>
                <a:buNone/>
                <a:tabLst/>
                <a:defRPr/>
              </a:pPr>
              <a:t>12</a:t>
            </a:fld>
            <a:endParaRPr kumimoji="0" lang="en-US" sz="600" b="1" i="0" u="none" strike="noStrike" kern="1200" cap="none" spc="0" normalizeH="0" baseline="0" noProof="0">
              <a:ln>
                <a:noFill/>
              </a:ln>
              <a:solidFill>
                <a:srgbClr val="FFFFFF"/>
              </a:solidFill>
              <a:effectLst/>
              <a:uLnTx/>
              <a:uFillTx/>
              <a:latin typeface="Arial" panose="020B0604020202020204" pitchFamily="34" charset="0"/>
              <a:ea typeface="+mn-ea"/>
              <a:cs typeface="Arial" panose="020B0604020202020204" pitchFamily="34" charset="0"/>
            </a:endParaRPr>
          </a:p>
        </p:txBody>
      </p:sp>
      <p:sp>
        <p:nvSpPr>
          <p:cNvPr id="6" name="Title 5">
            <a:extLst>
              <a:ext uri="{FF2B5EF4-FFF2-40B4-BE49-F238E27FC236}">
                <a16:creationId xmlns:a16="http://schemas.microsoft.com/office/drawing/2014/main" id="{018F2B36-04F6-07F3-44C2-987F6943C214}"/>
              </a:ext>
            </a:extLst>
          </p:cNvPr>
          <p:cNvSpPr>
            <a:spLocks noGrp="1"/>
          </p:cNvSpPr>
          <p:nvPr>
            <p:ph type="title"/>
          </p:nvPr>
        </p:nvSpPr>
        <p:spPr>
          <a:xfrm>
            <a:off x="596754" y="280884"/>
            <a:ext cx="7918597" cy="687944"/>
          </a:xfrm>
        </p:spPr>
        <p:txBody>
          <a:bodyPr anchor="ctr">
            <a:noAutofit/>
          </a:bodyPr>
          <a:lstStyle/>
          <a:p>
            <a:r>
              <a:rPr lang="en-US" sz="2250" dirty="0">
                <a:latin typeface="Avenir Next LT Pro Demi" panose="020B0704020202020204" pitchFamily="34" charset="0"/>
                <a:cs typeface="Poppins ExtraLight"/>
              </a:rPr>
              <a:t>Mavenir’s Vision: Building the Future of Networks – Today.</a:t>
            </a:r>
            <a:br>
              <a:rPr lang="en-US" sz="2250" dirty="0">
                <a:latin typeface="Avenir Next LT Pro Demi" panose="020B0704020202020204" pitchFamily="34" charset="0"/>
                <a:cs typeface="Poppins ExtraLight"/>
              </a:rPr>
            </a:br>
            <a:r>
              <a:rPr lang="en-US" sz="1500" dirty="0">
                <a:latin typeface="Avenir Next LT Pro Demi" panose="020B0704020202020204" pitchFamily="34" charset="0"/>
                <a:cs typeface="Poppins ExtraLight"/>
              </a:rPr>
              <a:t>        Cloud-Native. AI-Enabled. Green by Design</a:t>
            </a:r>
            <a:r>
              <a:rPr lang="en-US" sz="2250" dirty="0">
                <a:latin typeface="Avenir Next LT Pro Demi" panose="020B0704020202020204" pitchFamily="34" charset="0"/>
                <a:cs typeface="Poppins ExtraLight"/>
              </a:rPr>
              <a:t>.</a:t>
            </a:r>
            <a:br>
              <a:rPr lang="en-IN" sz="2250" dirty="0">
                <a:latin typeface="Avenir Next LT Pro Demi" panose="020B0704020202020204" pitchFamily="34" charset="0"/>
              </a:rPr>
            </a:br>
            <a:endParaRPr lang="en-US" sz="2250" dirty="0"/>
          </a:p>
        </p:txBody>
      </p:sp>
      <p:grpSp>
        <p:nvGrpSpPr>
          <p:cNvPr id="9" name="Group 8">
            <a:extLst>
              <a:ext uri="{FF2B5EF4-FFF2-40B4-BE49-F238E27FC236}">
                <a16:creationId xmlns:a16="http://schemas.microsoft.com/office/drawing/2014/main" id="{B8C155C4-BE77-C243-DA8D-418C4E010CE2}"/>
              </a:ext>
            </a:extLst>
          </p:cNvPr>
          <p:cNvGrpSpPr/>
          <p:nvPr/>
        </p:nvGrpSpPr>
        <p:grpSpPr>
          <a:xfrm>
            <a:off x="412791" y="902111"/>
            <a:ext cx="8286521" cy="965493"/>
            <a:chOff x="665042" y="2014634"/>
            <a:chExt cx="11048694" cy="1287324"/>
          </a:xfrm>
        </p:grpSpPr>
        <p:sp>
          <p:nvSpPr>
            <p:cNvPr id="22" name="Text Box 4">
              <a:extLst>
                <a:ext uri="{FF2B5EF4-FFF2-40B4-BE49-F238E27FC236}">
                  <a16:creationId xmlns:a16="http://schemas.microsoft.com/office/drawing/2014/main" id="{331BDC3F-A4F7-3D4F-BA38-131419C3B1AD}"/>
                </a:ext>
              </a:extLst>
            </p:cNvPr>
            <p:cNvSpPr txBox="1">
              <a:spLocks noChangeArrowheads="1"/>
            </p:cNvSpPr>
            <p:nvPr>
              <p:custDataLst>
                <p:tags r:id="rId3"/>
              </p:custDataLst>
            </p:nvPr>
          </p:nvSpPr>
          <p:spPr bwMode="gray">
            <a:xfrm>
              <a:off x="7844086" y="2463011"/>
              <a:ext cx="1118941" cy="777240"/>
            </a:xfrm>
            <a:prstGeom prst="rect">
              <a:avLst/>
            </a:prstGeom>
            <a:noFill/>
          </p:spPr>
          <p:txBody>
            <a:bodyPr wrap="square" lIns="13716" tIns="13716" rIns="13716" bIns="13716" anchor="ctr" anchorCtr="0">
              <a:noAutofit/>
            </a:bodyPr>
            <a:lstStyle>
              <a:defPPr>
                <a:defRPr lang="en-US"/>
              </a:defPPr>
              <a:lvl1pPr algn="ctr">
                <a:spcBef>
                  <a:spcPct val="20000"/>
                </a:spcBef>
                <a:buClr>
                  <a:srgbClr val="000000"/>
                </a:buClr>
                <a:defRPr sz="1200" b="1">
                  <a:solidFill>
                    <a:srgbClr val="FFFFFF"/>
                  </a:solidFill>
                  <a:ea typeface="MS PMincho" pitchFamily="18" charset="-128"/>
                </a:defRPr>
              </a:lvl1pPr>
              <a:lvl2pPr marL="742950" indent="-285750">
                <a:defRPr sz="900">
                  <a:latin typeface="Arial" charset="0"/>
                  <a:ea typeface="ＭＳ Ｐゴシック" pitchFamily="34" charset="-128"/>
                </a:defRPr>
              </a:lvl2pPr>
              <a:lvl3pPr marL="1143000" indent="-228600">
                <a:defRPr sz="900">
                  <a:latin typeface="Arial" charset="0"/>
                  <a:ea typeface="ＭＳ Ｐゴシック" pitchFamily="34" charset="-128"/>
                </a:defRPr>
              </a:lvl3pPr>
              <a:lvl4pPr marL="1600200" indent="-228600">
                <a:defRPr sz="900">
                  <a:latin typeface="Arial" charset="0"/>
                  <a:ea typeface="ＭＳ Ｐゴシック" pitchFamily="34" charset="-128"/>
                </a:defRPr>
              </a:lvl4pPr>
              <a:lvl5pPr marL="2057400" indent="-228600">
                <a:defRPr sz="900">
                  <a:latin typeface="Arial" charset="0"/>
                  <a:ea typeface="ＭＳ Ｐゴシック" pitchFamily="34" charset="-128"/>
                </a:defRPr>
              </a:lvl5pPr>
              <a:lvl6pPr marL="2514600" indent="-228600" algn="ctr" eaLnBrk="0" fontAlgn="base" hangingPunct="0">
                <a:spcBef>
                  <a:spcPct val="100000"/>
                </a:spcBef>
                <a:spcAft>
                  <a:spcPct val="0"/>
                </a:spcAft>
                <a:buClr>
                  <a:schemeClr val="accent1"/>
                </a:buClr>
                <a:buSzPct val="80000"/>
                <a:buFont typeface="Wingdings" pitchFamily="2" charset="2"/>
                <a:defRPr sz="900">
                  <a:latin typeface="Arial" charset="0"/>
                  <a:ea typeface="ＭＳ Ｐゴシック" pitchFamily="34" charset="-128"/>
                </a:defRPr>
              </a:lvl6pPr>
              <a:lvl7pPr marL="2971800" indent="-228600" algn="ctr" eaLnBrk="0" fontAlgn="base" hangingPunct="0">
                <a:spcBef>
                  <a:spcPct val="100000"/>
                </a:spcBef>
                <a:spcAft>
                  <a:spcPct val="0"/>
                </a:spcAft>
                <a:buClr>
                  <a:schemeClr val="accent1"/>
                </a:buClr>
                <a:buSzPct val="80000"/>
                <a:buFont typeface="Wingdings" pitchFamily="2" charset="2"/>
                <a:defRPr sz="900">
                  <a:latin typeface="Arial" charset="0"/>
                  <a:ea typeface="ＭＳ Ｐゴシック" pitchFamily="34" charset="-128"/>
                </a:defRPr>
              </a:lvl7pPr>
              <a:lvl8pPr marL="3429000" indent="-228600" algn="ctr" eaLnBrk="0" fontAlgn="base" hangingPunct="0">
                <a:spcBef>
                  <a:spcPct val="100000"/>
                </a:spcBef>
                <a:spcAft>
                  <a:spcPct val="0"/>
                </a:spcAft>
                <a:buClr>
                  <a:schemeClr val="accent1"/>
                </a:buClr>
                <a:buSzPct val="80000"/>
                <a:buFont typeface="Wingdings" pitchFamily="2" charset="2"/>
                <a:defRPr sz="900">
                  <a:latin typeface="Arial" charset="0"/>
                  <a:ea typeface="ＭＳ Ｐゴシック" pitchFamily="34" charset="-128"/>
                </a:defRPr>
              </a:lvl8pPr>
              <a:lvl9pPr marL="3886200" indent="-228600" algn="ctr" eaLnBrk="0" fontAlgn="base" hangingPunct="0">
                <a:spcBef>
                  <a:spcPct val="100000"/>
                </a:spcBef>
                <a:spcAft>
                  <a:spcPct val="0"/>
                </a:spcAft>
                <a:buClr>
                  <a:schemeClr val="accent1"/>
                </a:buClr>
                <a:buSzPct val="80000"/>
                <a:buFont typeface="Wingdings" pitchFamily="2" charset="2"/>
                <a:defRPr sz="900">
                  <a:latin typeface="Arial" charset="0"/>
                  <a:ea typeface="ＭＳ Ｐゴシック" pitchFamily="34" charset="-128"/>
                </a:defRPr>
              </a:lvl9pPr>
            </a:lstStyle>
            <a:p>
              <a:pPr marL="0" marR="0" lvl="0" indent="0" algn="ctr" defTabSz="685800" rtl="0" eaLnBrk="0" fontAlgn="base" latinLnBrk="0" hangingPunct="0">
                <a:lnSpc>
                  <a:spcPct val="100000"/>
                </a:lnSpc>
                <a:spcBef>
                  <a:spcPct val="0"/>
                </a:spcBef>
                <a:spcAft>
                  <a:spcPct val="0"/>
                </a:spcAft>
                <a:buClr>
                  <a:srgbClr val="000000"/>
                </a:buClr>
                <a:buSzTx/>
                <a:buFontTx/>
                <a:buNone/>
                <a:tabLst/>
                <a:defRPr/>
              </a:pPr>
              <a:r>
                <a:rPr kumimoji="0" lang="en-US" altLang="zh-TW" sz="1800" b="1" i="0" u="none" strike="noStrike" kern="1200" cap="none" spc="0" normalizeH="0" baseline="0" noProof="0" dirty="0">
                  <a:ln>
                    <a:noFill/>
                  </a:ln>
                  <a:solidFill>
                    <a:srgbClr val="FFFFFF"/>
                  </a:solidFill>
                  <a:effectLst/>
                  <a:uLnTx/>
                  <a:uFillTx/>
                  <a:latin typeface="Avenir Next LT Pro Demi" panose="020B0504020202020204" pitchFamily="34" charset="77"/>
                  <a:ea typeface="Adobe Gothic Std B" pitchFamily="34" charset="-128"/>
                  <a:cs typeface="Arial" panose="020B0604020202020204" pitchFamily="34" charset="0"/>
                </a:rPr>
                <a:t>320+</a:t>
              </a:r>
              <a:r>
                <a:rPr kumimoji="0" lang="en-US" altLang="zh-TW" sz="1200" b="1" i="0" u="none" strike="noStrike" kern="1200" cap="none" spc="0" normalizeH="0" baseline="0" noProof="0" dirty="0">
                  <a:ln>
                    <a:noFill/>
                  </a:ln>
                  <a:solidFill>
                    <a:srgbClr val="FFFFFF"/>
                  </a:solidFill>
                  <a:effectLst/>
                  <a:uLnTx/>
                  <a:uFillTx/>
                  <a:latin typeface="Avenir Next LT Pro" panose="020B0504020202020204" pitchFamily="34" charset="77"/>
                  <a:ea typeface="Adobe Gothic Std B" pitchFamily="34" charset="-128"/>
                  <a:cs typeface="Arial" panose="020B0604020202020204" pitchFamily="34" charset="0"/>
                </a:rPr>
                <a:t> </a:t>
              </a:r>
            </a:p>
            <a:p>
              <a:pPr marL="0" marR="0" lvl="0" indent="0" algn="ctr" defTabSz="685800" rtl="0" eaLnBrk="0" fontAlgn="base" latinLnBrk="0" hangingPunct="0">
                <a:lnSpc>
                  <a:spcPct val="100000"/>
                </a:lnSpc>
                <a:spcBef>
                  <a:spcPct val="0"/>
                </a:spcBef>
                <a:spcAft>
                  <a:spcPct val="0"/>
                </a:spcAft>
                <a:buClr>
                  <a:srgbClr val="000000"/>
                </a:buClr>
                <a:buSzTx/>
                <a:buFontTx/>
                <a:buNone/>
                <a:tabLst/>
                <a:defRPr/>
              </a:pPr>
              <a:r>
                <a:rPr kumimoji="0" lang="en-US" altLang="zh-TW" sz="900" b="0" i="0" u="none" strike="noStrike" kern="1200" cap="none" spc="0" normalizeH="0" baseline="0" noProof="0" dirty="0">
                  <a:ln>
                    <a:noFill/>
                  </a:ln>
                  <a:solidFill>
                    <a:srgbClr val="FFFFFF"/>
                  </a:solidFill>
                  <a:effectLst/>
                  <a:uLnTx/>
                  <a:uFillTx/>
                  <a:latin typeface="Avenir Next LT Pro" panose="020B0504020202020204" pitchFamily="34" charset="77"/>
                  <a:ea typeface="Adobe Gothic Std B" pitchFamily="34" charset="-128"/>
                  <a:cs typeface="Arial" panose="020B0604020202020204" pitchFamily="34" charset="0"/>
                </a:rPr>
                <a:t>CSPs</a:t>
              </a:r>
            </a:p>
          </p:txBody>
        </p:sp>
        <p:sp>
          <p:nvSpPr>
            <p:cNvPr id="24" name="Text Box 4">
              <a:extLst>
                <a:ext uri="{FF2B5EF4-FFF2-40B4-BE49-F238E27FC236}">
                  <a16:creationId xmlns:a16="http://schemas.microsoft.com/office/drawing/2014/main" id="{68F1AAAC-20C4-8646-B69A-4DDCBE9D50F2}"/>
                </a:ext>
              </a:extLst>
            </p:cNvPr>
            <p:cNvSpPr txBox="1">
              <a:spLocks noChangeArrowheads="1"/>
            </p:cNvSpPr>
            <p:nvPr>
              <p:custDataLst>
                <p:tags r:id="rId4"/>
              </p:custDataLst>
            </p:nvPr>
          </p:nvSpPr>
          <p:spPr bwMode="gray">
            <a:xfrm>
              <a:off x="3372231" y="2463011"/>
              <a:ext cx="1205981" cy="775597"/>
            </a:xfrm>
            <a:prstGeom prst="rect">
              <a:avLst/>
            </a:prstGeom>
            <a:noFill/>
          </p:spPr>
          <p:txBody>
            <a:bodyPr wrap="square" lIns="13716" tIns="13716" rIns="13716" bIns="13716" anchor="ctr" anchorCtr="0">
              <a:spAutoFit/>
            </a:bodyPr>
            <a:lstStyle>
              <a:defPPr>
                <a:defRPr lang="en-US"/>
              </a:defPPr>
              <a:lvl1pPr algn="ctr">
                <a:spcBef>
                  <a:spcPct val="20000"/>
                </a:spcBef>
                <a:buClr>
                  <a:srgbClr val="000000"/>
                </a:buClr>
                <a:defRPr sz="1200" b="1">
                  <a:solidFill>
                    <a:srgbClr val="FFFFFF"/>
                  </a:solidFill>
                  <a:ea typeface="MS PMincho" pitchFamily="18" charset="-128"/>
                </a:defRPr>
              </a:lvl1pPr>
              <a:lvl2pPr marL="742950" indent="-285750">
                <a:defRPr sz="900">
                  <a:latin typeface="Arial" charset="0"/>
                  <a:ea typeface="ＭＳ Ｐゴシック" pitchFamily="34" charset="-128"/>
                </a:defRPr>
              </a:lvl2pPr>
              <a:lvl3pPr marL="1143000" indent="-228600">
                <a:defRPr sz="900">
                  <a:latin typeface="Arial" charset="0"/>
                  <a:ea typeface="ＭＳ Ｐゴシック" pitchFamily="34" charset="-128"/>
                </a:defRPr>
              </a:lvl3pPr>
              <a:lvl4pPr marL="1600200" indent="-228600">
                <a:defRPr sz="900">
                  <a:latin typeface="Arial" charset="0"/>
                  <a:ea typeface="ＭＳ Ｐゴシック" pitchFamily="34" charset="-128"/>
                </a:defRPr>
              </a:lvl4pPr>
              <a:lvl5pPr marL="2057400" indent="-228600">
                <a:defRPr sz="900">
                  <a:latin typeface="Arial" charset="0"/>
                  <a:ea typeface="ＭＳ Ｐゴシック" pitchFamily="34" charset="-128"/>
                </a:defRPr>
              </a:lvl5pPr>
              <a:lvl6pPr marL="2514600" indent="-228600" algn="ctr" eaLnBrk="0" fontAlgn="base" hangingPunct="0">
                <a:spcBef>
                  <a:spcPct val="100000"/>
                </a:spcBef>
                <a:spcAft>
                  <a:spcPct val="0"/>
                </a:spcAft>
                <a:buClr>
                  <a:schemeClr val="accent1"/>
                </a:buClr>
                <a:buSzPct val="80000"/>
                <a:buFont typeface="Wingdings" pitchFamily="2" charset="2"/>
                <a:defRPr sz="900">
                  <a:latin typeface="Arial" charset="0"/>
                  <a:ea typeface="ＭＳ Ｐゴシック" pitchFamily="34" charset="-128"/>
                </a:defRPr>
              </a:lvl6pPr>
              <a:lvl7pPr marL="2971800" indent="-228600" algn="ctr" eaLnBrk="0" fontAlgn="base" hangingPunct="0">
                <a:spcBef>
                  <a:spcPct val="100000"/>
                </a:spcBef>
                <a:spcAft>
                  <a:spcPct val="0"/>
                </a:spcAft>
                <a:buClr>
                  <a:schemeClr val="accent1"/>
                </a:buClr>
                <a:buSzPct val="80000"/>
                <a:buFont typeface="Wingdings" pitchFamily="2" charset="2"/>
                <a:defRPr sz="900">
                  <a:latin typeface="Arial" charset="0"/>
                  <a:ea typeface="ＭＳ Ｐゴシック" pitchFamily="34" charset="-128"/>
                </a:defRPr>
              </a:lvl7pPr>
              <a:lvl8pPr marL="3429000" indent="-228600" algn="ctr" eaLnBrk="0" fontAlgn="base" hangingPunct="0">
                <a:spcBef>
                  <a:spcPct val="100000"/>
                </a:spcBef>
                <a:spcAft>
                  <a:spcPct val="0"/>
                </a:spcAft>
                <a:buClr>
                  <a:schemeClr val="accent1"/>
                </a:buClr>
                <a:buSzPct val="80000"/>
                <a:buFont typeface="Wingdings" pitchFamily="2" charset="2"/>
                <a:defRPr sz="900">
                  <a:latin typeface="Arial" charset="0"/>
                  <a:ea typeface="ＭＳ Ｐゴシック" pitchFamily="34" charset="-128"/>
                </a:defRPr>
              </a:lvl8pPr>
              <a:lvl9pPr marL="3886200" indent="-228600" algn="ctr" eaLnBrk="0" fontAlgn="base" hangingPunct="0">
                <a:spcBef>
                  <a:spcPct val="100000"/>
                </a:spcBef>
                <a:spcAft>
                  <a:spcPct val="0"/>
                </a:spcAft>
                <a:buClr>
                  <a:schemeClr val="accent1"/>
                </a:buClr>
                <a:buSzPct val="80000"/>
                <a:buFont typeface="Wingdings" pitchFamily="2" charset="2"/>
                <a:defRPr sz="900">
                  <a:latin typeface="Arial" charset="0"/>
                  <a:ea typeface="ＭＳ Ｐゴシック" pitchFamily="34" charset="-128"/>
                </a:defRPr>
              </a:lvl9pPr>
            </a:lstStyle>
            <a:p>
              <a:pPr marL="0" marR="0" lvl="0" indent="0" algn="ctr" defTabSz="685800" rtl="0" eaLnBrk="0" fontAlgn="base" latinLnBrk="0" hangingPunct="0">
                <a:lnSpc>
                  <a:spcPct val="100000"/>
                </a:lnSpc>
                <a:spcBef>
                  <a:spcPct val="0"/>
                </a:spcBef>
                <a:spcAft>
                  <a:spcPct val="0"/>
                </a:spcAft>
                <a:buClr>
                  <a:srgbClr val="000000"/>
                </a:buClr>
                <a:buSzTx/>
                <a:buFontTx/>
                <a:buNone/>
                <a:tabLst/>
                <a:defRPr/>
              </a:pPr>
              <a:r>
                <a:rPr kumimoji="0" lang="en-US" altLang="zh-TW" sz="1800" b="1" i="0" u="none" strike="noStrike" kern="1200" cap="none" spc="0" normalizeH="0" baseline="0" noProof="0" dirty="0">
                  <a:ln>
                    <a:noFill/>
                  </a:ln>
                  <a:solidFill>
                    <a:srgbClr val="FFFFFF"/>
                  </a:solidFill>
                  <a:effectLst/>
                  <a:uLnTx/>
                  <a:uFillTx/>
                  <a:latin typeface="Avenir Next LT Pro Demi" panose="020B0504020202020204" pitchFamily="34" charset="77"/>
                  <a:ea typeface="Adobe Gothic Std B" pitchFamily="34" charset="-128"/>
                  <a:cs typeface="Arial" panose="020B0604020202020204" pitchFamily="34" charset="0"/>
                </a:rPr>
                <a:t>~300M</a:t>
              </a:r>
              <a:br>
                <a:rPr kumimoji="0" lang="en-US" altLang="zh-TW" sz="1200" b="0" i="0" u="none" strike="noStrike" kern="1200" cap="none" spc="0" normalizeH="0" baseline="0" noProof="0" dirty="0">
                  <a:ln>
                    <a:noFill/>
                  </a:ln>
                  <a:solidFill>
                    <a:srgbClr val="FFFFFF"/>
                  </a:solidFill>
                  <a:effectLst/>
                  <a:uLnTx/>
                  <a:uFillTx/>
                  <a:latin typeface="Avenir Next LT Pro" panose="020B0504020202020204" pitchFamily="34" charset="77"/>
                  <a:ea typeface="Adobe Gothic Std B" pitchFamily="34" charset="-128"/>
                  <a:cs typeface="Arial" panose="020B0604020202020204" pitchFamily="34" charset="0"/>
                </a:rPr>
              </a:br>
              <a:r>
                <a:rPr kumimoji="0" lang="en-US" altLang="zh-TW" sz="900" b="0" i="0" u="none" strike="noStrike" kern="1200" cap="none" spc="0" normalizeH="0" baseline="0" noProof="0" dirty="0">
                  <a:ln>
                    <a:noFill/>
                  </a:ln>
                  <a:solidFill>
                    <a:srgbClr val="FFFFFF"/>
                  </a:solidFill>
                  <a:effectLst/>
                  <a:uLnTx/>
                  <a:uFillTx/>
                  <a:latin typeface="Avenir Next LT Pro" panose="020B0504020202020204" pitchFamily="34" charset="77"/>
                  <a:ea typeface="Adobe Gothic Std B" pitchFamily="34" charset="-128"/>
                  <a:cs typeface="Arial" panose="020B0604020202020204" pitchFamily="34" charset="0"/>
                </a:rPr>
                <a:t>Virtualized Subscribers</a:t>
              </a:r>
            </a:p>
          </p:txBody>
        </p:sp>
        <p:sp>
          <p:nvSpPr>
            <p:cNvPr id="25" name="Text Box 4">
              <a:extLst>
                <a:ext uri="{FF2B5EF4-FFF2-40B4-BE49-F238E27FC236}">
                  <a16:creationId xmlns:a16="http://schemas.microsoft.com/office/drawing/2014/main" id="{4CA73920-E565-B84E-AC73-8611F7DA3010}"/>
                </a:ext>
              </a:extLst>
            </p:cNvPr>
            <p:cNvSpPr txBox="1">
              <a:spLocks noChangeArrowheads="1"/>
            </p:cNvSpPr>
            <p:nvPr>
              <p:custDataLst>
                <p:tags r:id="rId5"/>
              </p:custDataLst>
            </p:nvPr>
          </p:nvSpPr>
          <p:spPr bwMode="gray">
            <a:xfrm>
              <a:off x="958474" y="2463011"/>
              <a:ext cx="1605161" cy="777240"/>
            </a:xfrm>
            <a:prstGeom prst="rect">
              <a:avLst/>
            </a:prstGeom>
            <a:noFill/>
          </p:spPr>
          <p:txBody>
            <a:bodyPr wrap="square" lIns="13716" tIns="13716" rIns="13716" bIns="13716" anchor="ctr" anchorCtr="0">
              <a:noAutofit/>
            </a:bodyPr>
            <a:lstStyle>
              <a:defPPr>
                <a:defRPr lang="en-US"/>
              </a:defPPr>
              <a:lvl1pPr algn="ctr">
                <a:spcBef>
                  <a:spcPct val="20000"/>
                </a:spcBef>
                <a:buClr>
                  <a:srgbClr val="000000"/>
                </a:buClr>
                <a:defRPr sz="1200" b="1">
                  <a:solidFill>
                    <a:srgbClr val="FFFFFF"/>
                  </a:solidFill>
                  <a:ea typeface="MS PMincho" pitchFamily="18" charset="-128"/>
                </a:defRPr>
              </a:lvl1pPr>
              <a:lvl2pPr marL="742950" indent="-285750">
                <a:defRPr sz="900">
                  <a:latin typeface="Arial" charset="0"/>
                  <a:ea typeface="ＭＳ Ｐゴシック" pitchFamily="34" charset="-128"/>
                </a:defRPr>
              </a:lvl2pPr>
              <a:lvl3pPr marL="1143000" indent="-228600">
                <a:defRPr sz="900">
                  <a:latin typeface="Arial" charset="0"/>
                  <a:ea typeface="ＭＳ Ｐゴシック" pitchFamily="34" charset="-128"/>
                </a:defRPr>
              </a:lvl3pPr>
              <a:lvl4pPr marL="1600200" indent="-228600">
                <a:defRPr sz="900">
                  <a:latin typeface="Arial" charset="0"/>
                  <a:ea typeface="ＭＳ Ｐゴシック" pitchFamily="34" charset="-128"/>
                </a:defRPr>
              </a:lvl4pPr>
              <a:lvl5pPr marL="2057400" indent="-228600">
                <a:defRPr sz="900">
                  <a:latin typeface="Arial" charset="0"/>
                  <a:ea typeface="ＭＳ Ｐゴシック" pitchFamily="34" charset="-128"/>
                </a:defRPr>
              </a:lvl5pPr>
              <a:lvl6pPr marL="2514600" indent="-228600" algn="ctr" eaLnBrk="0" fontAlgn="base" hangingPunct="0">
                <a:spcBef>
                  <a:spcPct val="100000"/>
                </a:spcBef>
                <a:spcAft>
                  <a:spcPct val="0"/>
                </a:spcAft>
                <a:buClr>
                  <a:schemeClr val="accent1"/>
                </a:buClr>
                <a:buSzPct val="80000"/>
                <a:buFont typeface="Wingdings" pitchFamily="2" charset="2"/>
                <a:defRPr sz="900">
                  <a:latin typeface="Arial" charset="0"/>
                  <a:ea typeface="ＭＳ Ｐゴシック" pitchFamily="34" charset="-128"/>
                </a:defRPr>
              </a:lvl6pPr>
              <a:lvl7pPr marL="2971800" indent="-228600" algn="ctr" eaLnBrk="0" fontAlgn="base" hangingPunct="0">
                <a:spcBef>
                  <a:spcPct val="100000"/>
                </a:spcBef>
                <a:spcAft>
                  <a:spcPct val="0"/>
                </a:spcAft>
                <a:buClr>
                  <a:schemeClr val="accent1"/>
                </a:buClr>
                <a:buSzPct val="80000"/>
                <a:buFont typeface="Wingdings" pitchFamily="2" charset="2"/>
                <a:defRPr sz="900">
                  <a:latin typeface="Arial" charset="0"/>
                  <a:ea typeface="ＭＳ Ｐゴシック" pitchFamily="34" charset="-128"/>
                </a:defRPr>
              </a:lvl7pPr>
              <a:lvl8pPr marL="3429000" indent="-228600" algn="ctr" eaLnBrk="0" fontAlgn="base" hangingPunct="0">
                <a:spcBef>
                  <a:spcPct val="100000"/>
                </a:spcBef>
                <a:spcAft>
                  <a:spcPct val="0"/>
                </a:spcAft>
                <a:buClr>
                  <a:schemeClr val="accent1"/>
                </a:buClr>
                <a:buSzPct val="80000"/>
                <a:buFont typeface="Wingdings" pitchFamily="2" charset="2"/>
                <a:defRPr sz="900">
                  <a:latin typeface="Arial" charset="0"/>
                  <a:ea typeface="ＭＳ Ｐゴシック" pitchFamily="34" charset="-128"/>
                </a:defRPr>
              </a:lvl8pPr>
              <a:lvl9pPr marL="3886200" indent="-228600" algn="ctr" eaLnBrk="0" fontAlgn="base" hangingPunct="0">
                <a:spcBef>
                  <a:spcPct val="100000"/>
                </a:spcBef>
                <a:spcAft>
                  <a:spcPct val="0"/>
                </a:spcAft>
                <a:buClr>
                  <a:schemeClr val="accent1"/>
                </a:buClr>
                <a:buSzPct val="80000"/>
                <a:buFont typeface="Wingdings" pitchFamily="2" charset="2"/>
                <a:defRPr sz="900">
                  <a:latin typeface="Arial" charset="0"/>
                  <a:ea typeface="ＭＳ Ｐゴシック" pitchFamily="34" charset="-128"/>
                </a:defRPr>
              </a:lvl9pPr>
            </a:lstStyle>
            <a:p>
              <a:pPr marL="0" marR="0" lvl="0" indent="0" algn="ctr" defTabSz="685800" rtl="0" eaLnBrk="0" fontAlgn="base" latinLnBrk="0" hangingPunct="0">
                <a:lnSpc>
                  <a:spcPct val="100000"/>
                </a:lnSpc>
                <a:spcBef>
                  <a:spcPct val="0"/>
                </a:spcBef>
                <a:spcAft>
                  <a:spcPct val="0"/>
                </a:spcAft>
                <a:buClr>
                  <a:srgbClr val="000000"/>
                </a:buClr>
                <a:buSzTx/>
                <a:buFontTx/>
                <a:buNone/>
                <a:tabLst/>
                <a:defRPr/>
              </a:pPr>
              <a:r>
                <a:rPr kumimoji="0" lang="en-US" altLang="zh-TW" sz="900" b="0" i="0" u="none" strike="noStrike" kern="1200" cap="none" spc="0" normalizeH="0" baseline="0" noProof="0" dirty="0">
                  <a:ln>
                    <a:noFill/>
                  </a:ln>
                  <a:solidFill>
                    <a:srgbClr val="FFFFFF"/>
                  </a:solidFill>
                  <a:effectLst/>
                  <a:uLnTx/>
                  <a:uFillTx/>
                  <a:latin typeface="Avenir Next LT Pro" panose="020B0504020202020204" pitchFamily="34" charset="77"/>
                  <a:ea typeface="Adobe Gothic Std B" pitchFamily="34" charset="-128"/>
                  <a:cs typeface="Arial" panose="020B0604020202020204" pitchFamily="34" charset="0"/>
                </a:rPr>
                <a:t>Flexible Deployments Across Clouds and Technologies</a:t>
              </a:r>
            </a:p>
          </p:txBody>
        </p:sp>
        <p:pic>
          <p:nvPicPr>
            <p:cNvPr id="28" name="Picture 3">
              <a:extLst>
                <a:ext uri="{FF2B5EF4-FFF2-40B4-BE49-F238E27FC236}">
                  <a16:creationId xmlns:a16="http://schemas.microsoft.com/office/drawing/2014/main" id="{578583D2-197E-3544-8A71-D5B591AC73D1}"/>
                </a:ext>
              </a:extLst>
            </p:cNvPr>
            <p:cNvPicPr>
              <a:picLocks noChangeAspect="1" noChangeArrowheads="1"/>
            </p:cNvPicPr>
            <p:nvPr/>
          </p:nvPicPr>
          <p:blipFill>
            <a:blip r:embed="rId15">
              <a:biLevel thresh="25000"/>
              <a:extLst>
                <a:ext uri="{28A0092B-C50C-407E-A947-70E740481C1C}">
                  <a14:useLocalDpi xmlns:a14="http://schemas.microsoft.com/office/drawing/2010/main"/>
                </a:ext>
                <a:ext uri="{96DAC541-7B7A-43D3-8B79-37D633B846F1}">
                  <asvg:svgBlip xmlns:asvg="http://schemas.microsoft.com/office/drawing/2016/SVG/main" r:embed="rId16"/>
                </a:ext>
              </a:extLst>
            </a:blip>
            <a:srcRect/>
            <a:stretch/>
          </p:blipFill>
          <p:spPr bwMode="auto">
            <a:xfrm>
              <a:off x="10263482" y="2387558"/>
              <a:ext cx="914400" cy="91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2" name="Google Shape;2166;p252">
              <a:extLst>
                <a:ext uri="{FF2B5EF4-FFF2-40B4-BE49-F238E27FC236}">
                  <a16:creationId xmlns:a16="http://schemas.microsoft.com/office/drawing/2014/main" id="{A5F6E9C1-BB2D-E74E-A9D8-62F50BD90697}"/>
                </a:ext>
              </a:extLst>
            </p:cNvPr>
            <p:cNvSpPr/>
            <p:nvPr/>
          </p:nvSpPr>
          <p:spPr>
            <a:xfrm rot="16200000" flipV="1">
              <a:off x="6133360" y="-2474014"/>
              <a:ext cx="110298" cy="9087594"/>
            </a:xfrm>
            <a:prstGeom prst="rightBracket">
              <a:avLst>
                <a:gd name="adj" fmla="val 8333"/>
              </a:avLst>
            </a:prstGeom>
            <a:noFill/>
            <a:ln w="15875" cap="flat" cmpd="sng">
              <a:solidFill>
                <a:schemeClr val="accent6"/>
              </a:solidFill>
              <a:prstDash val="solid"/>
              <a:round/>
              <a:headEnd type="none" w="sm" len="sm"/>
              <a:tailEnd type="none" w="sm" len="sm"/>
            </a:ln>
          </p:spPr>
          <p:txBody>
            <a:bodyPr spcFirstLastPara="1" wrap="square" lIns="68569" tIns="34275" rIns="68569" bIns="34275" anchor="ctr" anchorCtr="0">
              <a:noAutofit/>
            </a:bodyPr>
            <a:lstStyle/>
            <a:p>
              <a:pPr marL="0" marR="0" lvl="0" indent="0" algn="ctr" defTabSz="685800" rtl="0" eaLnBrk="0" fontAlgn="base" latinLnBrk="0" hangingPunct="0">
                <a:lnSpc>
                  <a:spcPct val="100000"/>
                </a:lnSpc>
                <a:spcBef>
                  <a:spcPts val="0"/>
                </a:spcBef>
                <a:spcAft>
                  <a:spcPts val="0"/>
                </a:spcAft>
                <a:buClr>
                  <a:srgbClr val="000000"/>
                </a:buClr>
                <a:buSzPts val="1200"/>
                <a:buFontTx/>
                <a:buNone/>
                <a:tabLst/>
                <a:defRPr/>
              </a:pPr>
              <a:endParaRPr kumimoji="0" sz="900" b="0" i="0" u="none" strike="noStrike" kern="1200" cap="none" spc="0" normalizeH="0" baseline="0" noProof="0">
                <a:ln>
                  <a:noFill/>
                </a:ln>
                <a:solidFill>
                  <a:srgbClr val="000000"/>
                </a:solidFill>
                <a:effectLst/>
                <a:uLnTx/>
                <a:uFillTx/>
                <a:latin typeface="Avenir Next LT Pro" panose="020B0504020202020204" pitchFamily="34" charset="77"/>
                <a:ea typeface="Open Sans"/>
                <a:cs typeface="Arial" panose="020B0604020202020204" pitchFamily="34" charset="0"/>
                <a:sym typeface="Open Sans"/>
              </a:endParaRPr>
            </a:p>
          </p:txBody>
        </p:sp>
        <p:pic>
          <p:nvPicPr>
            <p:cNvPr id="11" name="Graphic 10">
              <a:extLst>
                <a:ext uri="{FF2B5EF4-FFF2-40B4-BE49-F238E27FC236}">
                  <a16:creationId xmlns:a16="http://schemas.microsoft.com/office/drawing/2014/main" id="{E3529120-63A7-9F29-EDC4-BA28C370AC5C}"/>
                </a:ext>
              </a:extLst>
            </p:cNvPr>
            <p:cNvPicPr>
              <a:picLocks noChangeAspect="1"/>
            </p:cNvPicPr>
            <p:nvPr/>
          </p:nvPicPr>
          <p:blipFill>
            <a:blip r:embed="rId17" cstate="print">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5829509" y="2510854"/>
              <a:ext cx="595071" cy="595071"/>
            </a:xfrm>
            <a:prstGeom prst="rect">
              <a:avLst/>
            </a:prstGeom>
          </p:spPr>
        </p:pic>
        <p:sp>
          <p:nvSpPr>
            <p:cNvPr id="19" name="Text Box 4">
              <a:extLst>
                <a:ext uri="{FF2B5EF4-FFF2-40B4-BE49-F238E27FC236}">
                  <a16:creationId xmlns:a16="http://schemas.microsoft.com/office/drawing/2014/main" id="{3AA1A4E3-6163-A44F-B9DB-659D4D496076}"/>
                </a:ext>
              </a:extLst>
            </p:cNvPr>
            <p:cNvSpPr txBox="1">
              <a:spLocks noChangeArrowheads="1"/>
            </p:cNvSpPr>
            <p:nvPr>
              <p:custDataLst>
                <p:tags r:id="rId6"/>
              </p:custDataLst>
            </p:nvPr>
          </p:nvSpPr>
          <p:spPr bwMode="gray">
            <a:xfrm>
              <a:off x="665042" y="2116421"/>
              <a:ext cx="2192025" cy="312110"/>
            </a:xfrm>
            <a:prstGeom prst="parallelogram">
              <a:avLst/>
            </a:prstGeom>
            <a:solidFill>
              <a:schemeClr val="accent1"/>
            </a:solidFill>
          </p:spPr>
          <p:txBody>
            <a:bodyPr wrap="none" lIns="0" tIns="0" rIns="0" bIns="0" anchor="ctr" anchorCtr="0">
              <a:noAutofit/>
            </a:bodyPr>
            <a:lstStyle>
              <a:defPPr>
                <a:defRPr lang="en-US"/>
              </a:defPPr>
              <a:lvl1pPr algn="ctr">
                <a:spcBef>
                  <a:spcPct val="20000"/>
                </a:spcBef>
                <a:buClr>
                  <a:srgbClr val="000000"/>
                </a:buClr>
                <a:defRPr sz="1200" b="1">
                  <a:solidFill>
                    <a:srgbClr val="FFFFFF"/>
                  </a:solidFill>
                  <a:ea typeface="MS PMincho" pitchFamily="18" charset="-128"/>
                </a:defRPr>
              </a:lvl1pPr>
              <a:lvl2pPr marL="742950" indent="-285750">
                <a:defRPr sz="900">
                  <a:latin typeface="Arial" charset="0"/>
                  <a:ea typeface="ＭＳ Ｐゴシック" pitchFamily="34" charset="-128"/>
                </a:defRPr>
              </a:lvl2pPr>
              <a:lvl3pPr marL="1143000" indent="-228600">
                <a:defRPr sz="900">
                  <a:latin typeface="Arial" charset="0"/>
                  <a:ea typeface="ＭＳ Ｐゴシック" pitchFamily="34" charset="-128"/>
                </a:defRPr>
              </a:lvl3pPr>
              <a:lvl4pPr marL="1600200" indent="-228600">
                <a:defRPr sz="900">
                  <a:latin typeface="Arial" charset="0"/>
                  <a:ea typeface="ＭＳ Ｐゴシック" pitchFamily="34" charset="-128"/>
                </a:defRPr>
              </a:lvl4pPr>
              <a:lvl5pPr marL="2057400" indent="-228600">
                <a:defRPr sz="900">
                  <a:latin typeface="Arial" charset="0"/>
                  <a:ea typeface="ＭＳ Ｐゴシック" pitchFamily="34" charset="-128"/>
                </a:defRPr>
              </a:lvl5pPr>
              <a:lvl6pPr marL="2514600" indent="-228600" algn="ctr" eaLnBrk="0" fontAlgn="base" hangingPunct="0">
                <a:spcBef>
                  <a:spcPct val="100000"/>
                </a:spcBef>
                <a:spcAft>
                  <a:spcPct val="0"/>
                </a:spcAft>
                <a:buClr>
                  <a:schemeClr val="accent1"/>
                </a:buClr>
                <a:buSzPct val="80000"/>
                <a:buFont typeface="Wingdings" pitchFamily="2" charset="2"/>
                <a:defRPr sz="900">
                  <a:latin typeface="Arial" charset="0"/>
                  <a:ea typeface="ＭＳ Ｐゴシック" pitchFamily="34" charset="-128"/>
                </a:defRPr>
              </a:lvl6pPr>
              <a:lvl7pPr marL="2971800" indent="-228600" algn="ctr" eaLnBrk="0" fontAlgn="base" hangingPunct="0">
                <a:spcBef>
                  <a:spcPct val="100000"/>
                </a:spcBef>
                <a:spcAft>
                  <a:spcPct val="0"/>
                </a:spcAft>
                <a:buClr>
                  <a:schemeClr val="accent1"/>
                </a:buClr>
                <a:buSzPct val="80000"/>
                <a:buFont typeface="Wingdings" pitchFamily="2" charset="2"/>
                <a:defRPr sz="900">
                  <a:latin typeface="Arial" charset="0"/>
                  <a:ea typeface="ＭＳ Ｐゴシック" pitchFamily="34" charset="-128"/>
                </a:defRPr>
              </a:lvl7pPr>
              <a:lvl8pPr marL="3429000" indent="-228600" algn="ctr" eaLnBrk="0" fontAlgn="base" hangingPunct="0">
                <a:spcBef>
                  <a:spcPct val="100000"/>
                </a:spcBef>
                <a:spcAft>
                  <a:spcPct val="0"/>
                </a:spcAft>
                <a:buClr>
                  <a:schemeClr val="accent1"/>
                </a:buClr>
                <a:buSzPct val="80000"/>
                <a:buFont typeface="Wingdings" pitchFamily="2" charset="2"/>
                <a:defRPr sz="900">
                  <a:latin typeface="Arial" charset="0"/>
                  <a:ea typeface="ＭＳ Ｐゴシック" pitchFamily="34" charset="-128"/>
                </a:defRPr>
              </a:lvl8pPr>
              <a:lvl9pPr marL="3886200" indent="-228600" algn="ctr" eaLnBrk="0" fontAlgn="base" hangingPunct="0">
                <a:spcBef>
                  <a:spcPct val="100000"/>
                </a:spcBef>
                <a:spcAft>
                  <a:spcPct val="0"/>
                </a:spcAft>
                <a:buClr>
                  <a:schemeClr val="accent1"/>
                </a:buClr>
                <a:buSzPct val="80000"/>
                <a:buFont typeface="Wingdings" pitchFamily="2" charset="2"/>
                <a:defRPr sz="900">
                  <a:latin typeface="Arial" charset="0"/>
                  <a:ea typeface="ＭＳ Ｐゴシック" pitchFamily="34" charset="-128"/>
                </a:defRPr>
              </a:lvl9pPr>
            </a:lstStyle>
            <a:p>
              <a:pPr marL="0" marR="0" lvl="0" indent="0" algn="ctr" defTabSz="685800" rtl="0" eaLnBrk="0" fontAlgn="base" latinLnBrk="0" hangingPunct="0">
                <a:lnSpc>
                  <a:spcPct val="100000"/>
                </a:lnSpc>
                <a:spcBef>
                  <a:spcPct val="0"/>
                </a:spcBef>
                <a:spcAft>
                  <a:spcPct val="0"/>
                </a:spcAft>
                <a:buClr>
                  <a:srgbClr val="000000"/>
                </a:buClr>
                <a:buSzTx/>
                <a:buFontTx/>
                <a:buNone/>
                <a:tabLst/>
                <a:defRPr/>
              </a:pPr>
              <a:r>
                <a:rPr kumimoji="0" lang="en-US" altLang="zh-TW" sz="1125" b="1" i="0" u="none" strike="noStrike" kern="1200" cap="none" spc="0" normalizeH="0" baseline="0" noProof="0" dirty="0">
                  <a:ln>
                    <a:noFill/>
                  </a:ln>
                  <a:solidFill>
                    <a:srgbClr val="FFFFFF"/>
                  </a:solidFill>
                  <a:effectLst/>
                  <a:uLnTx/>
                  <a:uFillTx/>
                  <a:latin typeface="Avenir Next LT Pro Demi" panose="020B0504020202020204" pitchFamily="34" charset="77"/>
                  <a:ea typeface="Adobe Gothic Std B" pitchFamily="34" charset="-128"/>
                  <a:cs typeface="Arial" panose="020B0604020202020204" pitchFamily="34" charset="0"/>
                </a:rPr>
                <a:t>Next-Generation</a:t>
              </a:r>
            </a:p>
          </p:txBody>
        </p:sp>
        <p:sp>
          <p:nvSpPr>
            <p:cNvPr id="20" name="Text Box 4">
              <a:extLst>
                <a:ext uri="{FF2B5EF4-FFF2-40B4-BE49-F238E27FC236}">
                  <a16:creationId xmlns:a16="http://schemas.microsoft.com/office/drawing/2014/main" id="{17BD818F-3729-6840-BD9E-20FB35FA1D76}"/>
                </a:ext>
              </a:extLst>
            </p:cNvPr>
            <p:cNvSpPr txBox="1">
              <a:spLocks noChangeArrowheads="1"/>
            </p:cNvSpPr>
            <p:nvPr>
              <p:custDataLst>
                <p:tags r:id="rId7"/>
              </p:custDataLst>
            </p:nvPr>
          </p:nvSpPr>
          <p:spPr bwMode="gray">
            <a:xfrm>
              <a:off x="2879209" y="2116421"/>
              <a:ext cx="2192025" cy="312110"/>
            </a:xfrm>
            <a:prstGeom prst="parallelogram">
              <a:avLst/>
            </a:prstGeom>
            <a:solidFill>
              <a:schemeClr val="accent2"/>
            </a:solidFill>
          </p:spPr>
          <p:txBody>
            <a:bodyPr wrap="none" lIns="13716" tIns="13716" rIns="13716" bIns="13716" anchor="ctr" anchorCtr="0">
              <a:noAutofit/>
            </a:bodyPr>
            <a:lstStyle>
              <a:defPPr>
                <a:defRPr lang="en-US"/>
              </a:defPPr>
              <a:lvl1pPr algn="ctr">
                <a:spcBef>
                  <a:spcPct val="20000"/>
                </a:spcBef>
                <a:buClr>
                  <a:srgbClr val="000000"/>
                </a:buClr>
                <a:defRPr sz="1200" b="1">
                  <a:solidFill>
                    <a:srgbClr val="FFFFFF"/>
                  </a:solidFill>
                  <a:ea typeface="MS PMincho" pitchFamily="18" charset="-128"/>
                </a:defRPr>
              </a:lvl1pPr>
              <a:lvl2pPr marL="742950" indent="-285750">
                <a:defRPr sz="900">
                  <a:latin typeface="Arial" charset="0"/>
                  <a:ea typeface="ＭＳ Ｐゴシック" pitchFamily="34" charset="-128"/>
                </a:defRPr>
              </a:lvl2pPr>
              <a:lvl3pPr marL="1143000" indent="-228600">
                <a:defRPr sz="900">
                  <a:latin typeface="Arial" charset="0"/>
                  <a:ea typeface="ＭＳ Ｐゴシック" pitchFamily="34" charset="-128"/>
                </a:defRPr>
              </a:lvl3pPr>
              <a:lvl4pPr marL="1600200" indent="-228600">
                <a:defRPr sz="900">
                  <a:latin typeface="Arial" charset="0"/>
                  <a:ea typeface="ＭＳ Ｐゴシック" pitchFamily="34" charset="-128"/>
                </a:defRPr>
              </a:lvl4pPr>
              <a:lvl5pPr marL="2057400" indent="-228600">
                <a:defRPr sz="900">
                  <a:latin typeface="Arial" charset="0"/>
                  <a:ea typeface="ＭＳ Ｐゴシック" pitchFamily="34" charset="-128"/>
                </a:defRPr>
              </a:lvl5pPr>
              <a:lvl6pPr marL="2514600" indent="-228600" algn="ctr" eaLnBrk="0" fontAlgn="base" hangingPunct="0">
                <a:spcBef>
                  <a:spcPct val="100000"/>
                </a:spcBef>
                <a:spcAft>
                  <a:spcPct val="0"/>
                </a:spcAft>
                <a:buClr>
                  <a:schemeClr val="accent1"/>
                </a:buClr>
                <a:buSzPct val="80000"/>
                <a:buFont typeface="Wingdings" pitchFamily="2" charset="2"/>
                <a:defRPr sz="900">
                  <a:latin typeface="Arial" charset="0"/>
                  <a:ea typeface="ＭＳ Ｐゴシック" pitchFamily="34" charset="-128"/>
                </a:defRPr>
              </a:lvl6pPr>
              <a:lvl7pPr marL="2971800" indent="-228600" algn="ctr" eaLnBrk="0" fontAlgn="base" hangingPunct="0">
                <a:spcBef>
                  <a:spcPct val="100000"/>
                </a:spcBef>
                <a:spcAft>
                  <a:spcPct val="0"/>
                </a:spcAft>
                <a:buClr>
                  <a:schemeClr val="accent1"/>
                </a:buClr>
                <a:buSzPct val="80000"/>
                <a:buFont typeface="Wingdings" pitchFamily="2" charset="2"/>
                <a:defRPr sz="900">
                  <a:latin typeface="Arial" charset="0"/>
                  <a:ea typeface="ＭＳ Ｐゴシック" pitchFamily="34" charset="-128"/>
                </a:defRPr>
              </a:lvl7pPr>
              <a:lvl8pPr marL="3429000" indent="-228600" algn="ctr" eaLnBrk="0" fontAlgn="base" hangingPunct="0">
                <a:spcBef>
                  <a:spcPct val="100000"/>
                </a:spcBef>
                <a:spcAft>
                  <a:spcPct val="0"/>
                </a:spcAft>
                <a:buClr>
                  <a:schemeClr val="accent1"/>
                </a:buClr>
                <a:buSzPct val="80000"/>
                <a:buFont typeface="Wingdings" pitchFamily="2" charset="2"/>
                <a:defRPr sz="900">
                  <a:latin typeface="Arial" charset="0"/>
                  <a:ea typeface="ＭＳ Ｐゴシック" pitchFamily="34" charset="-128"/>
                </a:defRPr>
              </a:lvl8pPr>
              <a:lvl9pPr marL="3886200" indent="-228600" algn="ctr" eaLnBrk="0" fontAlgn="base" hangingPunct="0">
                <a:spcBef>
                  <a:spcPct val="100000"/>
                </a:spcBef>
                <a:spcAft>
                  <a:spcPct val="0"/>
                </a:spcAft>
                <a:buClr>
                  <a:schemeClr val="accent1"/>
                </a:buClr>
                <a:buSzPct val="80000"/>
                <a:buFont typeface="Wingdings" pitchFamily="2" charset="2"/>
                <a:defRPr sz="900">
                  <a:latin typeface="Arial" charset="0"/>
                  <a:ea typeface="ＭＳ Ｐゴシック" pitchFamily="34" charset="-128"/>
                </a:defRPr>
              </a:lvl9pPr>
            </a:lstStyle>
            <a:p>
              <a:pPr marL="0" marR="0" lvl="0" indent="0" algn="ctr" defTabSz="685800" rtl="0" eaLnBrk="0" fontAlgn="base" latinLnBrk="0" hangingPunct="0">
                <a:lnSpc>
                  <a:spcPct val="100000"/>
                </a:lnSpc>
                <a:spcBef>
                  <a:spcPct val="0"/>
                </a:spcBef>
                <a:spcAft>
                  <a:spcPct val="0"/>
                </a:spcAft>
                <a:buClr>
                  <a:srgbClr val="000000"/>
                </a:buClr>
                <a:buSzTx/>
                <a:buFontTx/>
                <a:buNone/>
                <a:tabLst/>
                <a:defRPr/>
              </a:pPr>
              <a:r>
                <a:rPr kumimoji="0" lang="en-US" altLang="zh-TW" sz="1125" b="1" i="0" u="none" strike="noStrike" kern="1200" cap="none" spc="0" normalizeH="0" baseline="0" noProof="0" dirty="0">
                  <a:ln>
                    <a:noFill/>
                  </a:ln>
                  <a:solidFill>
                    <a:srgbClr val="FFFFFF"/>
                  </a:solidFill>
                  <a:effectLst/>
                  <a:uLnTx/>
                  <a:uFillTx/>
                  <a:latin typeface="Avenir Next LT Pro Demi" panose="020B0504020202020204" pitchFamily="34" charset="77"/>
                  <a:ea typeface="Adobe Gothic Std B" pitchFamily="34" charset="-128"/>
                  <a:cs typeface="Arial" panose="020B0604020202020204" pitchFamily="34" charset="0"/>
                </a:rPr>
                <a:t>Cloud Native</a:t>
              </a:r>
            </a:p>
          </p:txBody>
        </p:sp>
        <p:sp>
          <p:nvSpPr>
            <p:cNvPr id="21" name="Text Box 4">
              <a:extLst>
                <a:ext uri="{FF2B5EF4-FFF2-40B4-BE49-F238E27FC236}">
                  <a16:creationId xmlns:a16="http://schemas.microsoft.com/office/drawing/2014/main" id="{C0F5995C-109B-A84C-BAFF-F1A3F51547FF}"/>
                </a:ext>
              </a:extLst>
            </p:cNvPr>
            <p:cNvSpPr txBox="1">
              <a:spLocks noChangeArrowheads="1"/>
            </p:cNvSpPr>
            <p:nvPr>
              <p:custDataLst>
                <p:tags r:id="rId8"/>
              </p:custDataLst>
            </p:nvPr>
          </p:nvSpPr>
          <p:spPr bwMode="gray">
            <a:xfrm>
              <a:off x="5093377" y="2116421"/>
              <a:ext cx="2192025" cy="312110"/>
            </a:xfrm>
            <a:prstGeom prst="parallelogram">
              <a:avLst/>
            </a:prstGeom>
            <a:solidFill>
              <a:schemeClr val="accent3"/>
            </a:solidFill>
          </p:spPr>
          <p:txBody>
            <a:bodyPr wrap="none" lIns="13716" tIns="13716" rIns="13716" bIns="13716" anchor="ctr" anchorCtr="0">
              <a:noAutofit/>
            </a:bodyPr>
            <a:lstStyle>
              <a:defPPr>
                <a:defRPr lang="en-US"/>
              </a:defPPr>
              <a:lvl1pPr algn="ctr">
                <a:spcBef>
                  <a:spcPct val="20000"/>
                </a:spcBef>
                <a:buClr>
                  <a:srgbClr val="000000"/>
                </a:buClr>
                <a:defRPr sz="1200" b="1">
                  <a:solidFill>
                    <a:srgbClr val="FFFFFF"/>
                  </a:solidFill>
                  <a:ea typeface="MS PMincho" pitchFamily="18" charset="-128"/>
                </a:defRPr>
              </a:lvl1pPr>
              <a:lvl2pPr marL="742950" indent="-285750">
                <a:defRPr sz="900">
                  <a:latin typeface="Arial" charset="0"/>
                  <a:ea typeface="ＭＳ Ｐゴシック" pitchFamily="34" charset="-128"/>
                </a:defRPr>
              </a:lvl2pPr>
              <a:lvl3pPr marL="1143000" indent="-228600">
                <a:defRPr sz="900">
                  <a:latin typeface="Arial" charset="0"/>
                  <a:ea typeface="ＭＳ Ｐゴシック" pitchFamily="34" charset="-128"/>
                </a:defRPr>
              </a:lvl3pPr>
              <a:lvl4pPr marL="1600200" indent="-228600">
                <a:defRPr sz="900">
                  <a:latin typeface="Arial" charset="0"/>
                  <a:ea typeface="ＭＳ Ｐゴシック" pitchFamily="34" charset="-128"/>
                </a:defRPr>
              </a:lvl4pPr>
              <a:lvl5pPr marL="2057400" indent="-228600">
                <a:defRPr sz="900">
                  <a:latin typeface="Arial" charset="0"/>
                  <a:ea typeface="ＭＳ Ｐゴシック" pitchFamily="34" charset="-128"/>
                </a:defRPr>
              </a:lvl5pPr>
              <a:lvl6pPr marL="2514600" indent="-228600" algn="ctr" eaLnBrk="0" fontAlgn="base" hangingPunct="0">
                <a:spcBef>
                  <a:spcPct val="100000"/>
                </a:spcBef>
                <a:spcAft>
                  <a:spcPct val="0"/>
                </a:spcAft>
                <a:buClr>
                  <a:schemeClr val="accent1"/>
                </a:buClr>
                <a:buSzPct val="80000"/>
                <a:buFont typeface="Wingdings" pitchFamily="2" charset="2"/>
                <a:defRPr sz="900">
                  <a:latin typeface="Arial" charset="0"/>
                  <a:ea typeface="ＭＳ Ｐゴシック" pitchFamily="34" charset="-128"/>
                </a:defRPr>
              </a:lvl6pPr>
              <a:lvl7pPr marL="2971800" indent="-228600" algn="ctr" eaLnBrk="0" fontAlgn="base" hangingPunct="0">
                <a:spcBef>
                  <a:spcPct val="100000"/>
                </a:spcBef>
                <a:spcAft>
                  <a:spcPct val="0"/>
                </a:spcAft>
                <a:buClr>
                  <a:schemeClr val="accent1"/>
                </a:buClr>
                <a:buSzPct val="80000"/>
                <a:buFont typeface="Wingdings" pitchFamily="2" charset="2"/>
                <a:defRPr sz="900">
                  <a:latin typeface="Arial" charset="0"/>
                  <a:ea typeface="ＭＳ Ｐゴシック" pitchFamily="34" charset="-128"/>
                </a:defRPr>
              </a:lvl7pPr>
              <a:lvl8pPr marL="3429000" indent="-228600" algn="ctr" eaLnBrk="0" fontAlgn="base" hangingPunct="0">
                <a:spcBef>
                  <a:spcPct val="100000"/>
                </a:spcBef>
                <a:spcAft>
                  <a:spcPct val="0"/>
                </a:spcAft>
                <a:buClr>
                  <a:schemeClr val="accent1"/>
                </a:buClr>
                <a:buSzPct val="80000"/>
                <a:buFont typeface="Wingdings" pitchFamily="2" charset="2"/>
                <a:defRPr sz="900">
                  <a:latin typeface="Arial" charset="0"/>
                  <a:ea typeface="ＭＳ Ｐゴシック" pitchFamily="34" charset="-128"/>
                </a:defRPr>
              </a:lvl8pPr>
              <a:lvl9pPr marL="3886200" indent="-228600" algn="ctr" eaLnBrk="0" fontAlgn="base" hangingPunct="0">
                <a:spcBef>
                  <a:spcPct val="100000"/>
                </a:spcBef>
                <a:spcAft>
                  <a:spcPct val="0"/>
                </a:spcAft>
                <a:buClr>
                  <a:schemeClr val="accent1"/>
                </a:buClr>
                <a:buSzPct val="80000"/>
                <a:buFont typeface="Wingdings" pitchFamily="2" charset="2"/>
                <a:defRPr sz="900">
                  <a:latin typeface="Arial" charset="0"/>
                  <a:ea typeface="ＭＳ Ｐゴシック" pitchFamily="34" charset="-128"/>
                </a:defRPr>
              </a:lvl9pPr>
            </a:lstStyle>
            <a:p>
              <a:pPr marL="0" marR="0" lvl="0" indent="0" algn="ctr" defTabSz="685800" rtl="0" eaLnBrk="0" fontAlgn="base" latinLnBrk="0" hangingPunct="0">
                <a:lnSpc>
                  <a:spcPct val="100000"/>
                </a:lnSpc>
                <a:spcBef>
                  <a:spcPct val="0"/>
                </a:spcBef>
                <a:spcAft>
                  <a:spcPct val="0"/>
                </a:spcAft>
                <a:buClr>
                  <a:srgbClr val="000000"/>
                </a:buClr>
                <a:buSzTx/>
                <a:buFontTx/>
                <a:buNone/>
                <a:tabLst/>
                <a:defRPr/>
              </a:pPr>
              <a:r>
                <a:rPr kumimoji="0" lang="en-US" altLang="zh-TW" sz="1125" b="1" i="0" u="none" strike="noStrike" kern="1200" cap="none" spc="0" normalizeH="0" baseline="0" noProof="0" dirty="0">
                  <a:ln>
                    <a:noFill/>
                  </a:ln>
                  <a:solidFill>
                    <a:srgbClr val="FFFFFF"/>
                  </a:solidFill>
                  <a:effectLst/>
                  <a:uLnTx/>
                  <a:uFillTx/>
                  <a:latin typeface="Avenir Next LT Pro Demi" panose="020B0504020202020204" pitchFamily="34" charset="77"/>
                  <a:ea typeface="Adobe Gothic Std B" pitchFamily="34" charset="-128"/>
                  <a:cs typeface="Arial" panose="020B0604020202020204" pitchFamily="34" charset="0"/>
                </a:rPr>
                <a:t>End-to-end Solutions</a:t>
              </a:r>
            </a:p>
          </p:txBody>
        </p:sp>
        <p:sp>
          <p:nvSpPr>
            <p:cNvPr id="23" name="Text Box 4">
              <a:extLst>
                <a:ext uri="{FF2B5EF4-FFF2-40B4-BE49-F238E27FC236}">
                  <a16:creationId xmlns:a16="http://schemas.microsoft.com/office/drawing/2014/main" id="{A5DF993B-A0D2-8E4D-AA59-3C279891F9B3}"/>
                </a:ext>
              </a:extLst>
            </p:cNvPr>
            <p:cNvSpPr txBox="1">
              <a:spLocks noChangeArrowheads="1"/>
            </p:cNvSpPr>
            <p:nvPr>
              <p:custDataLst>
                <p:tags r:id="rId9"/>
              </p:custDataLst>
            </p:nvPr>
          </p:nvSpPr>
          <p:spPr bwMode="gray">
            <a:xfrm>
              <a:off x="7307544" y="2116421"/>
              <a:ext cx="2192025" cy="312110"/>
            </a:xfrm>
            <a:prstGeom prst="parallelogram">
              <a:avLst/>
            </a:prstGeom>
            <a:solidFill>
              <a:schemeClr val="accent6"/>
            </a:solidFill>
          </p:spPr>
          <p:txBody>
            <a:bodyPr wrap="none" lIns="13716" tIns="13716" rIns="13716" bIns="13716" anchor="ctr" anchorCtr="0">
              <a:noAutofit/>
            </a:bodyPr>
            <a:lstStyle>
              <a:defPPr>
                <a:defRPr lang="en-US"/>
              </a:defPPr>
              <a:lvl1pPr algn="ctr">
                <a:spcBef>
                  <a:spcPct val="20000"/>
                </a:spcBef>
                <a:buClr>
                  <a:srgbClr val="000000"/>
                </a:buClr>
                <a:defRPr sz="1200" b="1">
                  <a:solidFill>
                    <a:srgbClr val="FFFFFF"/>
                  </a:solidFill>
                  <a:ea typeface="MS PMincho" pitchFamily="18" charset="-128"/>
                </a:defRPr>
              </a:lvl1pPr>
              <a:lvl2pPr marL="742950" indent="-285750">
                <a:defRPr sz="900">
                  <a:latin typeface="Arial" charset="0"/>
                  <a:ea typeface="ＭＳ Ｐゴシック" pitchFamily="34" charset="-128"/>
                </a:defRPr>
              </a:lvl2pPr>
              <a:lvl3pPr marL="1143000" indent="-228600">
                <a:defRPr sz="900">
                  <a:latin typeface="Arial" charset="0"/>
                  <a:ea typeface="ＭＳ Ｐゴシック" pitchFamily="34" charset="-128"/>
                </a:defRPr>
              </a:lvl3pPr>
              <a:lvl4pPr marL="1600200" indent="-228600">
                <a:defRPr sz="900">
                  <a:latin typeface="Arial" charset="0"/>
                  <a:ea typeface="ＭＳ Ｐゴシック" pitchFamily="34" charset="-128"/>
                </a:defRPr>
              </a:lvl4pPr>
              <a:lvl5pPr marL="2057400" indent="-228600">
                <a:defRPr sz="900">
                  <a:latin typeface="Arial" charset="0"/>
                  <a:ea typeface="ＭＳ Ｐゴシック" pitchFamily="34" charset="-128"/>
                </a:defRPr>
              </a:lvl5pPr>
              <a:lvl6pPr marL="2514600" indent="-228600" algn="ctr" eaLnBrk="0" fontAlgn="base" hangingPunct="0">
                <a:spcBef>
                  <a:spcPct val="100000"/>
                </a:spcBef>
                <a:spcAft>
                  <a:spcPct val="0"/>
                </a:spcAft>
                <a:buClr>
                  <a:schemeClr val="accent1"/>
                </a:buClr>
                <a:buSzPct val="80000"/>
                <a:buFont typeface="Wingdings" pitchFamily="2" charset="2"/>
                <a:defRPr sz="900">
                  <a:latin typeface="Arial" charset="0"/>
                  <a:ea typeface="ＭＳ Ｐゴシック" pitchFamily="34" charset="-128"/>
                </a:defRPr>
              </a:lvl6pPr>
              <a:lvl7pPr marL="2971800" indent="-228600" algn="ctr" eaLnBrk="0" fontAlgn="base" hangingPunct="0">
                <a:spcBef>
                  <a:spcPct val="100000"/>
                </a:spcBef>
                <a:spcAft>
                  <a:spcPct val="0"/>
                </a:spcAft>
                <a:buClr>
                  <a:schemeClr val="accent1"/>
                </a:buClr>
                <a:buSzPct val="80000"/>
                <a:buFont typeface="Wingdings" pitchFamily="2" charset="2"/>
                <a:defRPr sz="900">
                  <a:latin typeface="Arial" charset="0"/>
                  <a:ea typeface="ＭＳ Ｐゴシック" pitchFamily="34" charset="-128"/>
                </a:defRPr>
              </a:lvl7pPr>
              <a:lvl8pPr marL="3429000" indent="-228600" algn="ctr" eaLnBrk="0" fontAlgn="base" hangingPunct="0">
                <a:spcBef>
                  <a:spcPct val="100000"/>
                </a:spcBef>
                <a:spcAft>
                  <a:spcPct val="0"/>
                </a:spcAft>
                <a:buClr>
                  <a:schemeClr val="accent1"/>
                </a:buClr>
                <a:buSzPct val="80000"/>
                <a:buFont typeface="Wingdings" pitchFamily="2" charset="2"/>
                <a:defRPr sz="900">
                  <a:latin typeface="Arial" charset="0"/>
                  <a:ea typeface="ＭＳ Ｐゴシック" pitchFamily="34" charset="-128"/>
                </a:defRPr>
              </a:lvl8pPr>
              <a:lvl9pPr marL="3886200" indent="-228600" algn="ctr" eaLnBrk="0" fontAlgn="base" hangingPunct="0">
                <a:spcBef>
                  <a:spcPct val="100000"/>
                </a:spcBef>
                <a:spcAft>
                  <a:spcPct val="0"/>
                </a:spcAft>
                <a:buClr>
                  <a:schemeClr val="accent1"/>
                </a:buClr>
                <a:buSzPct val="80000"/>
                <a:buFont typeface="Wingdings" pitchFamily="2" charset="2"/>
                <a:defRPr sz="900">
                  <a:latin typeface="Arial" charset="0"/>
                  <a:ea typeface="ＭＳ Ｐゴシック" pitchFamily="34" charset="-128"/>
                </a:defRPr>
              </a:lvl9pPr>
            </a:lstStyle>
            <a:p>
              <a:pPr marL="0" marR="0" lvl="0" indent="0" algn="ctr" defTabSz="685800" rtl="0" eaLnBrk="0" fontAlgn="base" latinLnBrk="0" hangingPunct="0">
                <a:lnSpc>
                  <a:spcPct val="100000"/>
                </a:lnSpc>
                <a:spcBef>
                  <a:spcPct val="0"/>
                </a:spcBef>
                <a:spcAft>
                  <a:spcPct val="0"/>
                </a:spcAft>
                <a:buClr>
                  <a:srgbClr val="000000"/>
                </a:buClr>
                <a:buSzTx/>
                <a:buFontTx/>
                <a:buNone/>
                <a:tabLst/>
                <a:defRPr/>
              </a:pPr>
              <a:r>
                <a:rPr kumimoji="0" lang="en-US" altLang="zh-TW" sz="1125" b="1" i="0" u="none" strike="noStrike" kern="1200" cap="none" spc="0" normalizeH="0" baseline="0" noProof="0">
                  <a:ln>
                    <a:noFill/>
                  </a:ln>
                  <a:solidFill>
                    <a:srgbClr val="FFFFFF"/>
                  </a:solidFill>
                  <a:effectLst/>
                  <a:uLnTx/>
                  <a:uFillTx/>
                  <a:latin typeface="Avenir Next LT Pro Demi" panose="020B0504020202020204" pitchFamily="34" charset="77"/>
                  <a:ea typeface="Adobe Gothic Std B" pitchFamily="34" charset="-128"/>
                  <a:cs typeface="Arial" panose="020B0604020202020204" pitchFamily="34" charset="0"/>
                </a:rPr>
                <a:t>Scale</a:t>
              </a:r>
            </a:p>
          </p:txBody>
        </p:sp>
        <p:sp>
          <p:nvSpPr>
            <p:cNvPr id="27" name="Text Box 4">
              <a:extLst>
                <a:ext uri="{FF2B5EF4-FFF2-40B4-BE49-F238E27FC236}">
                  <a16:creationId xmlns:a16="http://schemas.microsoft.com/office/drawing/2014/main" id="{E9E64194-B5F8-C74D-8E66-136E5ECBB809}"/>
                </a:ext>
              </a:extLst>
            </p:cNvPr>
            <p:cNvSpPr txBox="1">
              <a:spLocks noChangeArrowheads="1"/>
            </p:cNvSpPr>
            <p:nvPr>
              <p:custDataLst>
                <p:tags r:id="rId10"/>
              </p:custDataLst>
            </p:nvPr>
          </p:nvSpPr>
          <p:spPr bwMode="gray">
            <a:xfrm>
              <a:off x="9521711" y="2116421"/>
              <a:ext cx="2192025" cy="312110"/>
            </a:xfrm>
            <a:prstGeom prst="parallelogram">
              <a:avLst/>
            </a:prstGeom>
            <a:solidFill>
              <a:schemeClr val="accent5"/>
            </a:solidFill>
          </p:spPr>
          <p:txBody>
            <a:bodyPr wrap="none" lIns="13716" tIns="13716" rIns="13716" bIns="13716" anchor="ctr" anchorCtr="0">
              <a:noAutofit/>
            </a:bodyPr>
            <a:lstStyle>
              <a:defPPr>
                <a:defRPr lang="en-US"/>
              </a:defPPr>
              <a:lvl1pPr algn="ctr">
                <a:spcBef>
                  <a:spcPct val="20000"/>
                </a:spcBef>
                <a:buClr>
                  <a:srgbClr val="000000"/>
                </a:buClr>
                <a:defRPr sz="1200" b="1">
                  <a:solidFill>
                    <a:srgbClr val="FFFFFF"/>
                  </a:solidFill>
                  <a:ea typeface="MS PMincho" pitchFamily="18" charset="-128"/>
                </a:defRPr>
              </a:lvl1pPr>
              <a:lvl2pPr marL="742950" indent="-285750">
                <a:defRPr sz="900">
                  <a:latin typeface="Arial" charset="0"/>
                  <a:ea typeface="ＭＳ Ｐゴシック" pitchFamily="34" charset="-128"/>
                </a:defRPr>
              </a:lvl2pPr>
              <a:lvl3pPr marL="1143000" indent="-228600">
                <a:defRPr sz="900">
                  <a:latin typeface="Arial" charset="0"/>
                  <a:ea typeface="ＭＳ Ｐゴシック" pitchFamily="34" charset="-128"/>
                </a:defRPr>
              </a:lvl3pPr>
              <a:lvl4pPr marL="1600200" indent="-228600">
                <a:defRPr sz="900">
                  <a:latin typeface="Arial" charset="0"/>
                  <a:ea typeface="ＭＳ Ｐゴシック" pitchFamily="34" charset="-128"/>
                </a:defRPr>
              </a:lvl4pPr>
              <a:lvl5pPr marL="2057400" indent="-228600">
                <a:defRPr sz="900">
                  <a:latin typeface="Arial" charset="0"/>
                  <a:ea typeface="ＭＳ Ｐゴシック" pitchFamily="34" charset="-128"/>
                </a:defRPr>
              </a:lvl5pPr>
              <a:lvl6pPr marL="2514600" indent="-228600" algn="ctr" eaLnBrk="0" fontAlgn="base" hangingPunct="0">
                <a:spcBef>
                  <a:spcPct val="100000"/>
                </a:spcBef>
                <a:spcAft>
                  <a:spcPct val="0"/>
                </a:spcAft>
                <a:buClr>
                  <a:schemeClr val="accent1"/>
                </a:buClr>
                <a:buSzPct val="80000"/>
                <a:buFont typeface="Wingdings" pitchFamily="2" charset="2"/>
                <a:defRPr sz="900">
                  <a:latin typeface="Arial" charset="0"/>
                  <a:ea typeface="ＭＳ Ｐゴシック" pitchFamily="34" charset="-128"/>
                </a:defRPr>
              </a:lvl6pPr>
              <a:lvl7pPr marL="2971800" indent="-228600" algn="ctr" eaLnBrk="0" fontAlgn="base" hangingPunct="0">
                <a:spcBef>
                  <a:spcPct val="100000"/>
                </a:spcBef>
                <a:spcAft>
                  <a:spcPct val="0"/>
                </a:spcAft>
                <a:buClr>
                  <a:schemeClr val="accent1"/>
                </a:buClr>
                <a:buSzPct val="80000"/>
                <a:buFont typeface="Wingdings" pitchFamily="2" charset="2"/>
                <a:defRPr sz="900">
                  <a:latin typeface="Arial" charset="0"/>
                  <a:ea typeface="ＭＳ Ｐゴシック" pitchFamily="34" charset="-128"/>
                </a:defRPr>
              </a:lvl7pPr>
              <a:lvl8pPr marL="3429000" indent="-228600" algn="ctr" eaLnBrk="0" fontAlgn="base" hangingPunct="0">
                <a:spcBef>
                  <a:spcPct val="100000"/>
                </a:spcBef>
                <a:spcAft>
                  <a:spcPct val="0"/>
                </a:spcAft>
                <a:buClr>
                  <a:schemeClr val="accent1"/>
                </a:buClr>
                <a:buSzPct val="80000"/>
                <a:buFont typeface="Wingdings" pitchFamily="2" charset="2"/>
                <a:defRPr sz="900">
                  <a:latin typeface="Arial" charset="0"/>
                  <a:ea typeface="ＭＳ Ｐゴシック" pitchFamily="34" charset="-128"/>
                </a:defRPr>
              </a:lvl8pPr>
              <a:lvl9pPr marL="3886200" indent="-228600" algn="ctr" eaLnBrk="0" fontAlgn="base" hangingPunct="0">
                <a:spcBef>
                  <a:spcPct val="100000"/>
                </a:spcBef>
                <a:spcAft>
                  <a:spcPct val="0"/>
                </a:spcAft>
                <a:buClr>
                  <a:schemeClr val="accent1"/>
                </a:buClr>
                <a:buSzPct val="80000"/>
                <a:buFont typeface="Wingdings" pitchFamily="2" charset="2"/>
                <a:defRPr sz="900">
                  <a:latin typeface="Arial" charset="0"/>
                  <a:ea typeface="ＭＳ Ｐゴシック" pitchFamily="34" charset="-128"/>
                </a:defRPr>
              </a:lvl9pPr>
            </a:lstStyle>
            <a:p>
              <a:pPr marL="0" marR="0" lvl="0" indent="0" algn="ctr" defTabSz="685800" rtl="0" eaLnBrk="0" fontAlgn="base" latinLnBrk="0" hangingPunct="0">
                <a:lnSpc>
                  <a:spcPct val="100000"/>
                </a:lnSpc>
                <a:spcBef>
                  <a:spcPct val="0"/>
                </a:spcBef>
                <a:spcAft>
                  <a:spcPct val="0"/>
                </a:spcAft>
                <a:buClr>
                  <a:srgbClr val="000000"/>
                </a:buClr>
                <a:buSzTx/>
                <a:buFontTx/>
                <a:buNone/>
                <a:tabLst/>
                <a:defRPr/>
              </a:pPr>
              <a:r>
                <a:rPr kumimoji="0" lang="en-US" altLang="zh-TW" sz="1125" b="1" i="0" u="none" strike="noStrike" kern="1200" cap="none" spc="0" normalizeH="0" baseline="0" noProof="0">
                  <a:ln>
                    <a:noFill/>
                  </a:ln>
                  <a:solidFill>
                    <a:srgbClr val="FFFFFF"/>
                  </a:solidFill>
                  <a:effectLst/>
                  <a:uLnTx/>
                  <a:uFillTx/>
                  <a:latin typeface="Avenir Next LT Pro Demi" panose="020B0504020202020204" pitchFamily="34" charset="77"/>
                  <a:ea typeface="Adobe Gothic Std B" pitchFamily="34" charset="-128"/>
                  <a:cs typeface="Arial" panose="020B0604020202020204" pitchFamily="34" charset="0"/>
                </a:rPr>
                <a:t>US Headquartered</a:t>
              </a:r>
            </a:p>
          </p:txBody>
        </p:sp>
      </p:grpSp>
      <p:sp>
        <p:nvSpPr>
          <p:cNvPr id="8" name="TextBox 7">
            <a:extLst>
              <a:ext uri="{FF2B5EF4-FFF2-40B4-BE49-F238E27FC236}">
                <a16:creationId xmlns:a16="http://schemas.microsoft.com/office/drawing/2014/main" id="{A9B04B46-BBA3-8FCA-ED79-41571C645A2F}"/>
              </a:ext>
            </a:extLst>
          </p:cNvPr>
          <p:cNvSpPr txBox="1"/>
          <p:nvPr/>
        </p:nvSpPr>
        <p:spPr>
          <a:xfrm>
            <a:off x="450657" y="1893465"/>
            <a:ext cx="3882592" cy="2400337"/>
          </a:xfrm>
          <a:prstGeom prst="rect">
            <a:avLst/>
          </a:prstGeom>
          <a:noFill/>
        </p:spPr>
        <p:txBody>
          <a:bodyPr wrap="square" rtlCol="0">
            <a:spAutoFit/>
          </a:bodyPr>
          <a:lstStyle/>
          <a:p>
            <a:pPr marL="214313" marR="0" lvl="0" indent="-214313" algn="l" defTabSz="685800" rtl="0" eaLnBrk="0" fontAlgn="base" latinLnBrk="0" hangingPunct="0">
              <a:lnSpc>
                <a:spcPct val="150000"/>
              </a:lnSpc>
              <a:spcBef>
                <a:spcPct val="0"/>
              </a:spcBef>
              <a:spcAft>
                <a:spcPct val="0"/>
              </a:spcAft>
              <a:buClrTx/>
              <a:buSzTx/>
              <a:buFontTx/>
              <a:buChar char="&gt;"/>
              <a:tabLst/>
              <a:defRPr/>
            </a:pPr>
            <a:r>
              <a:rPr kumimoji="0" lang="en-US" sz="1125" b="0" i="0" u="none" strike="noStrike" kern="1200" cap="none" spc="0" normalizeH="0" baseline="0" noProof="0" dirty="0">
                <a:ln>
                  <a:noFill/>
                </a:ln>
                <a:solidFill>
                  <a:srgbClr val="FFFFFF"/>
                </a:solidFill>
                <a:effectLst/>
                <a:uLnTx/>
                <a:uFillTx/>
                <a:latin typeface="Avenir Next LT Pro" panose="020B0504020202020204" pitchFamily="34" charset="0"/>
                <a:ea typeface="+mn-ea"/>
                <a:cs typeface="+mn-cs"/>
              </a:rPr>
              <a:t>17 of the top 20 global mobile operators and over 320 customers relying on Mavenir’s solutions in over 120 countries, which serve more than 50% of the world’s subscribers.</a:t>
            </a:r>
          </a:p>
          <a:p>
            <a:pPr marL="214313" marR="0" lvl="0" indent="-214313" algn="l" defTabSz="685800" rtl="0" eaLnBrk="0" fontAlgn="base" latinLnBrk="0" hangingPunct="0">
              <a:lnSpc>
                <a:spcPct val="150000"/>
              </a:lnSpc>
              <a:spcBef>
                <a:spcPct val="0"/>
              </a:spcBef>
              <a:spcAft>
                <a:spcPct val="0"/>
              </a:spcAft>
              <a:buClrTx/>
              <a:buSzTx/>
              <a:buFontTx/>
              <a:buChar char="&gt;"/>
              <a:tabLst/>
              <a:defRPr/>
            </a:pPr>
            <a:r>
              <a:rPr kumimoji="0" lang="en-US" sz="1125" b="0" i="0" u="none" strike="noStrike" kern="1200" cap="none" spc="0" normalizeH="0" baseline="0" noProof="0" dirty="0">
                <a:ln>
                  <a:noFill/>
                </a:ln>
                <a:solidFill>
                  <a:srgbClr val="FFFFFF"/>
                </a:solidFill>
                <a:effectLst/>
                <a:uLnTx/>
                <a:uFillTx/>
                <a:latin typeface="Avenir Next LT Pro" panose="020B0504020202020204" pitchFamily="34" charset="0"/>
                <a:ea typeface="+mn-ea"/>
                <a:cs typeface="+mn-cs"/>
              </a:rPr>
              <a:t>Offers a full range of Open RAN indoor and outdoor small cells, from residential to enterprise and in-building applications, catering to diverse use cases.</a:t>
            </a:r>
          </a:p>
          <a:p>
            <a:pPr marL="214313" marR="0" lvl="0" indent="-214313" algn="l" defTabSz="685800" rtl="0" eaLnBrk="0" fontAlgn="base" latinLnBrk="0" hangingPunct="0">
              <a:lnSpc>
                <a:spcPct val="150000"/>
              </a:lnSpc>
              <a:spcBef>
                <a:spcPct val="0"/>
              </a:spcBef>
              <a:spcAft>
                <a:spcPct val="0"/>
              </a:spcAft>
              <a:buClrTx/>
              <a:buSzTx/>
              <a:buFontTx/>
              <a:buChar char="&gt;"/>
              <a:tabLst/>
              <a:defRPr/>
            </a:pPr>
            <a:r>
              <a:rPr kumimoji="0" lang="en-US" sz="1125" b="0" i="0" u="none" strike="noStrike" kern="1200" cap="none" spc="0" normalizeH="0" baseline="0" noProof="0" dirty="0">
                <a:ln>
                  <a:noFill/>
                </a:ln>
                <a:solidFill>
                  <a:srgbClr val="FFFFFF"/>
                </a:solidFill>
                <a:effectLst/>
                <a:uLnTx/>
                <a:uFillTx/>
                <a:latin typeface="Avenir Next LT Pro" panose="020B0504020202020204" pitchFamily="34" charset="0"/>
                <a:ea typeface="+mn-ea"/>
                <a:cs typeface="+mn-cs"/>
              </a:rPr>
              <a:t>In-Building DAS Solution - </a:t>
            </a:r>
            <a:r>
              <a:rPr kumimoji="0" lang="en-US" sz="1125" b="0" i="0" u="none" strike="noStrike" kern="1200" cap="none" spc="0" normalizeH="0" baseline="0" noProof="0" dirty="0">
                <a:ln>
                  <a:noFill/>
                </a:ln>
                <a:solidFill>
                  <a:srgbClr val="FFFFFF"/>
                </a:solidFill>
                <a:effectLst/>
                <a:uLnTx/>
                <a:uFillTx/>
                <a:latin typeface="Avenir Next LT Pro" panose="020B0504020202020204" pitchFamily="34" charset="77"/>
                <a:ea typeface="+mn-ea"/>
                <a:cs typeface="Arial"/>
              </a:rPr>
              <a:t>Industry’s first </a:t>
            </a:r>
            <a:r>
              <a:rPr kumimoji="0" lang="en-US" sz="1125" b="1" i="0" u="none" strike="noStrike" kern="1200" cap="none" spc="0" normalizeH="0" baseline="0" noProof="0" dirty="0">
                <a:ln>
                  <a:noFill/>
                </a:ln>
                <a:solidFill>
                  <a:srgbClr val="FFFFFF"/>
                </a:solidFill>
                <a:effectLst/>
                <a:uLnTx/>
                <a:uFillTx/>
                <a:latin typeface="Avenir Next LT Pro" panose="020B0504020202020204" pitchFamily="34" charset="77"/>
                <a:ea typeface="+mn-ea"/>
                <a:cs typeface="Arial"/>
              </a:rPr>
              <a:t>O-RAN complaint</a:t>
            </a:r>
            <a:r>
              <a:rPr kumimoji="0" lang="en-US" sz="1125" b="0" i="0" u="none" strike="noStrike" kern="1200" cap="none" spc="0" normalizeH="0" baseline="0" noProof="0" dirty="0">
                <a:ln>
                  <a:noFill/>
                </a:ln>
                <a:solidFill>
                  <a:srgbClr val="FFFFFF"/>
                </a:solidFill>
                <a:effectLst/>
                <a:uLnTx/>
                <a:uFillTx/>
                <a:latin typeface="Avenir Next LT Pro" panose="020B0504020202020204" pitchFamily="34" charset="77"/>
                <a:ea typeface="+mn-ea"/>
                <a:cs typeface="Arial"/>
              </a:rPr>
              <a:t> digital DAS solution</a:t>
            </a:r>
          </a:p>
        </p:txBody>
      </p:sp>
      <p:sp>
        <p:nvSpPr>
          <p:cNvPr id="10" name="Text Box 4">
            <a:extLst>
              <a:ext uri="{FF2B5EF4-FFF2-40B4-BE49-F238E27FC236}">
                <a16:creationId xmlns:a16="http://schemas.microsoft.com/office/drawing/2014/main" id="{3F60E47C-223A-1BC7-C495-ABD8FAB1CB10}"/>
              </a:ext>
            </a:extLst>
          </p:cNvPr>
          <p:cNvSpPr txBox="1">
            <a:spLocks noChangeArrowheads="1"/>
          </p:cNvSpPr>
          <p:nvPr>
            <p:custDataLst>
              <p:tags r:id="rId2"/>
            </p:custDataLst>
          </p:nvPr>
        </p:nvSpPr>
        <p:spPr bwMode="gray">
          <a:xfrm>
            <a:off x="549203" y="4413367"/>
            <a:ext cx="8249516" cy="234083"/>
          </a:xfrm>
          <a:prstGeom prst="parallelogram">
            <a:avLst/>
          </a:prstGeom>
          <a:solidFill>
            <a:schemeClr val="bg1"/>
          </a:solidFill>
        </p:spPr>
        <p:txBody>
          <a:bodyPr wrap="none" lIns="13716" tIns="13716" rIns="13716" bIns="13716" anchor="ctr" anchorCtr="0">
            <a:noAutofit/>
          </a:bodyPr>
          <a:lstStyle>
            <a:defPPr>
              <a:defRPr lang="en-US"/>
            </a:defPPr>
            <a:lvl1pPr algn="ctr">
              <a:spcBef>
                <a:spcPct val="20000"/>
              </a:spcBef>
              <a:buClr>
                <a:srgbClr val="000000"/>
              </a:buClr>
              <a:defRPr sz="1200" b="1">
                <a:solidFill>
                  <a:srgbClr val="FFFFFF"/>
                </a:solidFill>
                <a:ea typeface="MS PMincho" pitchFamily="18" charset="-128"/>
              </a:defRPr>
            </a:lvl1pPr>
            <a:lvl2pPr marL="742950" indent="-285750">
              <a:defRPr sz="900">
                <a:latin typeface="Arial" charset="0"/>
                <a:ea typeface="ＭＳ Ｐゴシック" pitchFamily="34" charset="-128"/>
              </a:defRPr>
            </a:lvl2pPr>
            <a:lvl3pPr marL="1143000" indent="-228600">
              <a:defRPr sz="900">
                <a:latin typeface="Arial" charset="0"/>
                <a:ea typeface="ＭＳ Ｐゴシック" pitchFamily="34" charset="-128"/>
              </a:defRPr>
            </a:lvl3pPr>
            <a:lvl4pPr marL="1600200" indent="-228600">
              <a:defRPr sz="900">
                <a:latin typeface="Arial" charset="0"/>
                <a:ea typeface="ＭＳ Ｐゴシック" pitchFamily="34" charset="-128"/>
              </a:defRPr>
            </a:lvl4pPr>
            <a:lvl5pPr marL="2057400" indent="-228600">
              <a:defRPr sz="900">
                <a:latin typeface="Arial" charset="0"/>
                <a:ea typeface="ＭＳ Ｐゴシック" pitchFamily="34" charset="-128"/>
              </a:defRPr>
            </a:lvl5pPr>
            <a:lvl6pPr marL="2514600" indent="-228600" algn="ctr" eaLnBrk="0" fontAlgn="base" hangingPunct="0">
              <a:spcBef>
                <a:spcPct val="100000"/>
              </a:spcBef>
              <a:spcAft>
                <a:spcPct val="0"/>
              </a:spcAft>
              <a:buClr>
                <a:schemeClr val="accent1"/>
              </a:buClr>
              <a:buSzPct val="80000"/>
              <a:buFont typeface="Wingdings" pitchFamily="2" charset="2"/>
              <a:defRPr sz="900">
                <a:latin typeface="Arial" charset="0"/>
                <a:ea typeface="ＭＳ Ｐゴシック" pitchFamily="34" charset="-128"/>
              </a:defRPr>
            </a:lvl6pPr>
            <a:lvl7pPr marL="2971800" indent="-228600" algn="ctr" eaLnBrk="0" fontAlgn="base" hangingPunct="0">
              <a:spcBef>
                <a:spcPct val="100000"/>
              </a:spcBef>
              <a:spcAft>
                <a:spcPct val="0"/>
              </a:spcAft>
              <a:buClr>
                <a:schemeClr val="accent1"/>
              </a:buClr>
              <a:buSzPct val="80000"/>
              <a:buFont typeface="Wingdings" pitchFamily="2" charset="2"/>
              <a:defRPr sz="900">
                <a:latin typeface="Arial" charset="0"/>
                <a:ea typeface="ＭＳ Ｐゴシック" pitchFamily="34" charset="-128"/>
              </a:defRPr>
            </a:lvl7pPr>
            <a:lvl8pPr marL="3429000" indent="-228600" algn="ctr" eaLnBrk="0" fontAlgn="base" hangingPunct="0">
              <a:spcBef>
                <a:spcPct val="100000"/>
              </a:spcBef>
              <a:spcAft>
                <a:spcPct val="0"/>
              </a:spcAft>
              <a:buClr>
                <a:schemeClr val="accent1"/>
              </a:buClr>
              <a:buSzPct val="80000"/>
              <a:buFont typeface="Wingdings" pitchFamily="2" charset="2"/>
              <a:defRPr sz="900">
                <a:latin typeface="Arial" charset="0"/>
                <a:ea typeface="ＭＳ Ｐゴシック" pitchFamily="34" charset="-128"/>
              </a:defRPr>
            </a:lvl8pPr>
            <a:lvl9pPr marL="3886200" indent="-228600" algn="ctr" eaLnBrk="0" fontAlgn="base" hangingPunct="0">
              <a:spcBef>
                <a:spcPct val="100000"/>
              </a:spcBef>
              <a:spcAft>
                <a:spcPct val="0"/>
              </a:spcAft>
              <a:buClr>
                <a:schemeClr val="accent1"/>
              </a:buClr>
              <a:buSzPct val="80000"/>
              <a:buFont typeface="Wingdings" pitchFamily="2" charset="2"/>
              <a:defRPr sz="900">
                <a:latin typeface="Arial" charset="0"/>
                <a:ea typeface="ＭＳ Ｐゴシック" pitchFamily="34" charset="-128"/>
              </a:defRPr>
            </a:lvl9pPr>
          </a:lstStyle>
          <a:p>
            <a:pPr marL="0" marR="0" lvl="0" indent="0" algn="ctr" defTabSz="685800" rtl="0" eaLnBrk="0" fontAlgn="base" latinLnBrk="0" hangingPunct="0">
              <a:lnSpc>
                <a:spcPct val="150000"/>
              </a:lnSpc>
              <a:spcBef>
                <a:spcPct val="20000"/>
              </a:spcBef>
              <a:spcAft>
                <a:spcPct val="0"/>
              </a:spcAft>
              <a:buClr>
                <a:srgbClr val="000000"/>
              </a:buClr>
              <a:buSzTx/>
              <a:buFontTx/>
              <a:buNone/>
              <a:tabLst/>
              <a:defRPr/>
            </a:pPr>
            <a:r>
              <a:rPr kumimoji="0" lang="en-US" sz="975" b="1" i="0" u="none" strike="noStrike" kern="1200" cap="none" spc="0" normalizeH="0" baseline="0" noProof="0" dirty="0">
                <a:ln>
                  <a:noFill/>
                </a:ln>
                <a:solidFill>
                  <a:srgbClr val="595959"/>
                </a:solidFill>
                <a:effectLst/>
                <a:uLnTx/>
                <a:uFillTx/>
                <a:latin typeface="Avenir Next LT Pro" panose="020B0504020202020204" pitchFamily="34" charset="0"/>
                <a:ea typeface="MS PMincho" pitchFamily="18" charset="-128"/>
                <a:cs typeface="+mn-cs"/>
              </a:rPr>
              <a:t>Building the future of networks with cloud-native, AI-enabled software delivering automation, monetization, and energy efficiencies</a:t>
            </a:r>
          </a:p>
        </p:txBody>
      </p:sp>
      <p:sp>
        <p:nvSpPr>
          <p:cNvPr id="13" name="TextBox 12">
            <a:extLst>
              <a:ext uri="{FF2B5EF4-FFF2-40B4-BE49-F238E27FC236}">
                <a16:creationId xmlns:a16="http://schemas.microsoft.com/office/drawing/2014/main" id="{F0D0253C-28FE-CEF5-42CE-775F60EA9698}"/>
              </a:ext>
            </a:extLst>
          </p:cNvPr>
          <p:cNvSpPr txBox="1"/>
          <p:nvPr/>
        </p:nvSpPr>
        <p:spPr>
          <a:xfrm>
            <a:off x="4856072" y="1893464"/>
            <a:ext cx="4126521" cy="1880964"/>
          </a:xfrm>
          <a:prstGeom prst="rect">
            <a:avLst/>
          </a:prstGeom>
          <a:noFill/>
        </p:spPr>
        <p:txBody>
          <a:bodyPr wrap="square">
            <a:spAutoFit/>
          </a:bodyPr>
          <a:lstStyle/>
          <a:p>
            <a:pPr marL="0" marR="0" lvl="0" indent="0" algn="l" defTabSz="685800" rtl="0" eaLnBrk="0" fontAlgn="base" latinLnBrk="0" hangingPunct="0">
              <a:lnSpc>
                <a:spcPct val="150000"/>
              </a:lnSpc>
              <a:spcBef>
                <a:spcPct val="0"/>
              </a:spcBef>
              <a:spcAft>
                <a:spcPct val="0"/>
              </a:spcAft>
              <a:buClrTx/>
              <a:buSzTx/>
              <a:buFontTx/>
              <a:buNone/>
              <a:tabLst/>
              <a:defRPr/>
            </a:pPr>
            <a:r>
              <a:rPr kumimoji="0" lang="en-US" sz="1125" b="1" i="0" u="none" strike="noStrike" kern="1200" cap="none" spc="0" normalizeH="0" baseline="0" noProof="0" dirty="0">
                <a:ln>
                  <a:noFill/>
                </a:ln>
                <a:solidFill>
                  <a:srgbClr val="FFFFFF"/>
                </a:solidFill>
                <a:effectLst/>
                <a:uLnTx/>
                <a:uFillTx/>
                <a:latin typeface="Avenir Next LT Pro" panose="020B0504020202020204" pitchFamily="34" charset="0"/>
                <a:ea typeface="+mn-ea"/>
                <a:cs typeface="+mn-cs"/>
              </a:rPr>
              <a:t>Mavenir leading the market rankings in Open RAN:</a:t>
            </a:r>
          </a:p>
          <a:p>
            <a:pPr marL="214313" marR="0" lvl="0" indent="-214313" algn="l" defTabSz="685800" rtl="0" eaLnBrk="0" fontAlgn="base" latinLnBrk="0" hangingPunct="0">
              <a:lnSpc>
                <a:spcPct val="150000"/>
              </a:lnSpc>
              <a:spcBef>
                <a:spcPct val="0"/>
              </a:spcBef>
              <a:spcAft>
                <a:spcPct val="0"/>
              </a:spcAft>
              <a:buClrTx/>
              <a:buSzTx/>
              <a:buFont typeface="Avenir Next LT Pro" panose="020B0504020202020204" pitchFamily="34" charset="0"/>
              <a:buChar char="&gt;"/>
              <a:tabLst/>
              <a:defRPr/>
            </a:pPr>
            <a:r>
              <a:rPr kumimoji="0" lang="en-US" sz="1125" b="0" i="0" u="none" strike="noStrike" kern="1200" cap="none" spc="0" normalizeH="0" baseline="0" noProof="0" dirty="0">
                <a:ln>
                  <a:noFill/>
                </a:ln>
                <a:solidFill>
                  <a:srgbClr val="00B0F0"/>
                </a:solidFill>
                <a:effectLst/>
                <a:uLnTx/>
                <a:uFillTx/>
                <a:latin typeface="Avenir Next LT Pro" panose="020B0504020202020204" pitchFamily="34" charset="0"/>
                <a:ea typeface="+mn-ea"/>
                <a:cs typeface="+mn-cs"/>
                <a:hlinkClick r:id="rId19">
                  <a:extLst>
                    <a:ext uri="{A12FA001-AC4F-418D-AE19-62706E023703}">
                      <ahyp:hlinkClr xmlns:ahyp="http://schemas.microsoft.com/office/drawing/2018/hyperlinkcolor" val="tx"/>
                    </a:ext>
                  </a:extLst>
                </a:hlinkClick>
              </a:rPr>
              <a:t>Secures top spot in the new Partner Ecosystem category   </a:t>
            </a:r>
            <a:r>
              <a:rPr kumimoji="0" lang="en-US" sz="1125" b="0" i="0" u="none" strike="noStrike" kern="1200" cap="none" spc="0" normalizeH="0" baseline="0" noProof="0" dirty="0">
                <a:ln>
                  <a:noFill/>
                </a:ln>
                <a:solidFill>
                  <a:srgbClr val="FFFFFF"/>
                </a:solidFill>
                <a:effectLst/>
                <a:uLnTx/>
                <a:uFillTx/>
                <a:latin typeface="Avenir Next LT Pro" panose="020B0504020202020204" pitchFamily="34" charset="0"/>
                <a:ea typeface="+mn-ea"/>
                <a:cs typeface="+mn-cs"/>
              </a:rPr>
              <a:t>- </a:t>
            </a:r>
            <a:r>
              <a:rPr kumimoji="0" lang="en-US" sz="1125" b="0" i="0" u="none" strike="noStrike" kern="1200" cap="none" spc="0" normalizeH="0" baseline="0" noProof="0" dirty="0" err="1">
                <a:ln>
                  <a:noFill/>
                </a:ln>
                <a:solidFill>
                  <a:srgbClr val="FFFFFF"/>
                </a:solidFill>
                <a:effectLst/>
                <a:uLnTx/>
                <a:uFillTx/>
                <a:latin typeface="Avenir Next LT Pro" panose="020B0504020202020204" pitchFamily="34" charset="0"/>
                <a:ea typeface="+mn-ea"/>
                <a:cs typeface="+mn-cs"/>
              </a:rPr>
              <a:t>Omdia</a:t>
            </a:r>
            <a:r>
              <a:rPr kumimoji="0" lang="en-US" sz="1125" b="0" i="0" u="none" strike="noStrike" kern="1200" cap="none" spc="0" normalizeH="0" baseline="0" noProof="0" dirty="0">
                <a:ln>
                  <a:noFill/>
                </a:ln>
                <a:solidFill>
                  <a:srgbClr val="FFFFFF"/>
                </a:solidFill>
                <a:effectLst/>
                <a:uLnTx/>
                <a:uFillTx/>
                <a:latin typeface="Avenir Next LT Pro" panose="020B0504020202020204" pitchFamily="34" charset="0"/>
                <a:ea typeface="+mn-ea"/>
                <a:cs typeface="+mn-cs"/>
              </a:rPr>
              <a:t> Report: May 2024</a:t>
            </a:r>
          </a:p>
          <a:p>
            <a:pPr marL="214313" marR="0" lvl="0" indent="-214313" algn="l" defTabSz="685800" rtl="0" eaLnBrk="0" fontAlgn="base" latinLnBrk="0" hangingPunct="0">
              <a:lnSpc>
                <a:spcPct val="150000"/>
              </a:lnSpc>
              <a:spcBef>
                <a:spcPct val="0"/>
              </a:spcBef>
              <a:spcAft>
                <a:spcPct val="0"/>
              </a:spcAft>
              <a:buClrTx/>
              <a:buSzTx/>
              <a:buFont typeface="Avenir Next LT Pro" panose="020B0504020202020204" pitchFamily="34" charset="0"/>
              <a:buChar char="&gt;"/>
              <a:tabLst/>
              <a:defRPr/>
            </a:pPr>
            <a:r>
              <a:rPr kumimoji="0" lang="en-US" sz="1125" b="0" i="0" u="none" strike="noStrike" kern="1200" cap="none" spc="0" normalizeH="0" baseline="0" noProof="0" dirty="0">
                <a:ln>
                  <a:noFill/>
                </a:ln>
                <a:solidFill>
                  <a:srgbClr val="00B0F0"/>
                </a:solidFill>
                <a:effectLst/>
                <a:uLnTx/>
                <a:uFillTx/>
                <a:latin typeface="Avenir Next LT Pro" panose="020B0504020202020204" pitchFamily="34" charset="0"/>
                <a:ea typeface="+mn-ea"/>
                <a:cs typeface="+mn-cs"/>
                <a:hlinkClick r:id="rId20">
                  <a:extLst>
                    <a:ext uri="{A12FA001-AC4F-418D-AE19-62706E023703}">
                      <ahyp:hlinkClr xmlns:ahyp="http://schemas.microsoft.com/office/drawing/2018/hyperlinkcolor" val="tx"/>
                    </a:ext>
                  </a:extLst>
                </a:hlinkClick>
              </a:rPr>
              <a:t>Identified as the Open RAN vendor market leader              </a:t>
            </a:r>
            <a:r>
              <a:rPr kumimoji="0" lang="en-US" sz="1125" b="0" i="0" u="none" strike="noStrike" kern="1200" cap="none" spc="0" normalizeH="0" baseline="0" noProof="0" dirty="0">
                <a:ln>
                  <a:noFill/>
                </a:ln>
                <a:solidFill>
                  <a:srgbClr val="FFFFFF"/>
                </a:solidFill>
                <a:effectLst/>
                <a:uLnTx/>
                <a:uFillTx/>
                <a:latin typeface="Avenir Next LT Pro" panose="020B0504020202020204" pitchFamily="34" charset="0"/>
                <a:ea typeface="+mn-ea"/>
                <a:cs typeface="+mn-cs"/>
              </a:rPr>
              <a:t>- Telecom TV: April 2024 </a:t>
            </a:r>
          </a:p>
          <a:p>
            <a:pPr marL="214313" marR="0" lvl="0" indent="-214313" algn="l" defTabSz="685800" rtl="0" eaLnBrk="0" fontAlgn="base" latinLnBrk="0" hangingPunct="0">
              <a:lnSpc>
                <a:spcPct val="150000"/>
              </a:lnSpc>
              <a:spcBef>
                <a:spcPct val="0"/>
              </a:spcBef>
              <a:spcAft>
                <a:spcPct val="0"/>
              </a:spcAft>
              <a:buClrTx/>
              <a:buSzTx/>
              <a:buFont typeface="Avenir Next LT Pro" panose="020B0504020202020204" pitchFamily="34" charset="0"/>
              <a:buChar char="&gt;"/>
              <a:tabLst/>
              <a:defRPr/>
            </a:pPr>
            <a:r>
              <a:rPr kumimoji="0" lang="en-US" sz="1125" b="0" i="0" u="none" strike="noStrike" kern="1200" cap="none" spc="0" normalizeH="0" baseline="0" noProof="0" dirty="0">
                <a:ln>
                  <a:noFill/>
                </a:ln>
                <a:solidFill>
                  <a:srgbClr val="00B0F0"/>
                </a:solidFill>
                <a:effectLst/>
                <a:uLnTx/>
                <a:uFillTx/>
                <a:latin typeface="Avenir Next LT Pro" panose="020B0504020202020204" pitchFamily="34" charset="0"/>
                <a:ea typeface="+mn-ea"/>
                <a:cs typeface="+mn-cs"/>
                <a:hlinkClick r:id="rId21">
                  <a:extLst>
                    <a:ext uri="{A12FA001-AC4F-418D-AE19-62706E023703}">
                      <ahyp:hlinkClr xmlns:ahyp="http://schemas.microsoft.com/office/drawing/2018/hyperlinkcolor" val="tx"/>
                    </a:ext>
                  </a:extLst>
                </a:hlinkClick>
              </a:rPr>
              <a:t>Classed as the leading innovator in the Open RAN space  </a:t>
            </a:r>
            <a:r>
              <a:rPr kumimoji="0" lang="en-US" sz="1125" b="0" i="0" u="none" strike="noStrike" kern="1200" cap="none" spc="0" normalizeH="0" baseline="0" noProof="0" dirty="0">
                <a:ln>
                  <a:noFill/>
                </a:ln>
                <a:solidFill>
                  <a:srgbClr val="FFFFFF"/>
                </a:solidFill>
                <a:effectLst/>
                <a:uLnTx/>
                <a:uFillTx/>
                <a:latin typeface="Avenir Next LT Pro" panose="020B0504020202020204" pitchFamily="34" charset="0"/>
                <a:ea typeface="+mn-ea"/>
                <a:cs typeface="+mn-cs"/>
              </a:rPr>
              <a:t>- ABI Research: Dec 2023 </a:t>
            </a:r>
          </a:p>
        </p:txBody>
      </p:sp>
    </p:spTree>
    <p:extLst>
      <p:ext uri="{BB962C8B-B14F-4D97-AF65-F5344CB8AC3E}">
        <p14:creationId xmlns:p14="http://schemas.microsoft.com/office/powerpoint/2010/main" val="4105504657"/>
      </p:ext>
    </p:extLst>
  </p:cSld>
  <p:clrMapOvr>
    <a:masterClrMapping/>
  </p:clrMapOvr>
  <p:transition spd="slow">
    <p:push dir="u"/>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9F925A53-0F77-AC08-E8A4-CCE0B9F0B8E3}"/>
              </a:ext>
            </a:extLst>
          </p:cNvPr>
          <p:cNvSpPr>
            <a:spLocks noGrp="1"/>
          </p:cNvSpPr>
          <p:nvPr>
            <p:ph type="title"/>
          </p:nvPr>
        </p:nvSpPr>
        <p:spPr>
          <a:xfrm>
            <a:off x="4038600" y="2286146"/>
            <a:ext cx="4418788" cy="806450"/>
          </a:xfrm>
        </p:spPr>
        <p:txBody>
          <a:bodyPr/>
          <a:lstStyle/>
          <a:p>
            <a:r>
              <a:rPr lang="en-US" sz="2400" b="1" dirty="0">
                <a:solidFill>
                  <a:schemeClr val="tx2"/>
                </a:solidFill>
                <a:ea typeface="+mj-ea"/>
                <a:cs typeface="+mj-cs"/>
              </a:rPr>
              <a:t>Thanks</a:t>
            </a:r>
            <a:br>
              <a:rPr lang="en-US" sz="2400" b="1" dirty="0">
                <a:solidFill>
                  <a:schemeClr val="tx2"/>
                </a:solidFill>
                <a:ea typeface="+mj-ea"/>
                <a:cs typeface="+mj-cs"/>
              </a:rPr>
            </a:br>
            <a:endParaRPr lang="en-US" dirty="0"/>
          </a:p>
        </p:txBody>
      </p:sp>
      <p:sp>
        <p:nvSpPr>
          <p:cNvPr id="4" name="Footer Placeholder 3">
            <a:extLst>
              <a:ext uri="{FF2B5EF4-FFF2-40B4-BE49-F238E27FC236}">
                <a16:creationId xmlns:a16="http://schemas.microsoft.com/office/drawing/2014/main" id="{4F2E0F04-B6AC-7A93-2F31-D4FBF4E4BB83}"/>
              </a:ext>
            </a:extLst>
          </p:cNvPr>
          <p:cNvSpPr>
            <a:spLocks noGrp="1"/>
          </p:cNvSpPr>
          <p:nvPr>
            <p:ph type="ftr" sz="quarter" idx="10"/>
          </p:nvPr>
        </p:nvSpPr>
        <p:spPr/>
        <p:txBody>
          <a:bodyPr/>
          <a:lstStyle/>
          <a:p>
            <a:pPr>
              <a:defRPr/>
            </a:pPr>
            <a:r>
              <a:rPr lang="en-US"/>
              <a:t>© Small Cell Forum Ltd 2024</a:t>
            </a:r>
            <a:endParaRPr lang="en-US" dirty="0"/>
          </a:p>
        </p:txBody>
      </p:sp>
    </p:spTree>
    <p:extLst>
      <p:ext uri="{BB962C8B-B14F-4D97-AF65-F5344CB8AC3E}">
        <p14:creationId xmlns:p14="http://schemas.microsoft.com/office/powerpoint/2010/main" val="2963344105"/>
      </p:ext>
    </p:extLst>
  </p:cSld>
  <p:clrMapOvr>
    <a:masterClrMapping/>
  </p:clrMapOvr>
  <p:transition spd="slow">
    <p:push dir="u"/>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F57CA1-AE0A-9B7B-C41B-10C7E0C9DAEE}"/>
              </a:ext>
            </a:extLst>
          </p:cNvPr>
          <p:cNvSpPr>
            <a:spLocks noGrp="1"/>
          </p:cNvSpPr>
          <p:nvPr>
            <p:ph type="title"/>
          </p:nvPr>
        </p:nvSpPr>
        <p:spPr>
          <a:xfrm>
            <a:off x="442911" y="323996"/>
            <a:ext cx="7290577" cy="380854"/>
          </a:xfrm>
        </p:spPr>
        <p:txBody>
          <a:bodyPr/>
          <a:lstStyle/>
          <a:p>
            <a:r>
              <a:rPr lang="en-US" dirty="0"/>
              <a:t>Introduction</a:t>
            </a:r>
          </a:p>
        </p:txBody>
      </p:sp>
      <p:sp>
        <p:nvSpPr>
          <p:cNvPr id="3" name="Content Placeholder 2">
            <a:extLst>
              <a:ext uri="{FF2B5EF4-FFF2-40B4-BE49-F238E27FC236}">
                <a16:creationId xmlns:a16="http://schemas.microsoft.com/office/drawing/2014/main" id="{51439A3E-A739-F115-4A6F-86F7F227C9B0}"/>
              </a:ext>
            </a:extLst>
          </p:cNvPr>
          <p:cNvSpPr>
            <a:spLocks noGrp="1"/>
          </p:cNvSpPr>
          <p:nvPr>
            <p:ph sz="half" idx="1"/>
          </p:nvPr>
        </p:nvSpPr>
        <p:spPr>
          <a:xfrm>
            <a:off x="442913" y="920750"/>
            <a:ext cx="3886200" cy="3680963"/>
          </a:xfrm>
        </p:spPr>
        <p:txBody>
          <a:bodyPr>
            <a:normAutofit fontScale="92500"/>
          </a:bodyPr>
          <a:lstStyle/>
          <a:p>
            <a:r>
              <a:rPr lang="en-US" dirty="0"/>
              <a:t>5G enabled applications are attracting the consumer base at unprecedented rate</a:t>
            </a:r>
          </a:p>
          <a:p>
            <a:r>
              <a:rPr lang="en-US" dirty="0"/>
              <a:t>Global revenue of the 5G mobile services is projected to reach $540 billion by next two years.</a:t>
            </a:r>
          </a:p>
          <a:p>
            <a:r>
              <a:rPr lang="en-US" dirty="0"/>
              <a:t>5G plays pivotal role to provide seamless connectivity tailored to specific requirements of various applications</a:t>
            </a:r>
          </a:p>
          <a:p>
            <a:r>
              <a:rPr lang="en-US" dirty="0"/>
              <a:t>Regulations and recommendation are extremely important to facilitate implementation, adoption, and proliferation of robust 5G ecosystem </a:t>
            </a:r>
          </a:p>
          <a:p>
            <a:endParaRPr lang="en-US" dirty="0"/>
          </a:p>
        </p:txBody>
      </p:sp>
      <p:sp>
        <p:nvSpPr>
          <p:cNvPr id="4" name="Footer Placeholder 3">
            <a:extLst>
              <a:ext uri="{FF2B5EF4-FFF2-40B4-BE49-F238E27FC236}">
                <a16:creationId xmlns:a16="http://schemas.microsoft.com/office/drawing/2014/main" id="{FD828B4A-B759-4F38-EB5B-CAE601555E01}"/>
              </a:ext>
            </a:extLst>
          </p:cNvPr>
          <p:cNvSpPr>
            <a:spLocks noGrp="1"/>
          </p:cNvSpPr>
          <p:nvPr>
            <p:ph type="ftr" sz="quarter" idx="10"/>
          </p:nvPr>
        </p:nvSpPr>
        <p:spPr/>
        <p:txBody>
          <a:bodyPr/>
          <a:lstStyle/>
          <a:p>
            <a:pPr>
              <a:defRPr/>
            </a:pPr>
            <a:r>
              <a:rPr lang="en-US" dirty="0"/>
              <a:t>© Small Cell Forum Ltd 2024</a:t>
            </a:r>
          </a:p>
        </p:txBody>
      </p:sp>
      <p:pic>
        <p:nvPicPr>
          <p:cNvPr id="6" name="Picture 5">
            <a:extLst>
              <a:ext uri="{FF2B5EF4-FFF2-40B4-BE49-F238E27FC236}">
                <a16:creationId xmlns:a16="http://schemas.microsoft.com/office/drawing/2014/main" id="{630DCF57-51D6-BE7A-3019-1B099C752614}"/>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814889" y="415008"/>
            <a:ext cx="2866553" cy="2373323"/>
          </a:xfrm>
          <a:prstGeom prst="rect">
            <a:avLst/>
          </a:prstGeom>
          <a:noFill/>
          <a:ln>
            <a:noFill/>
          </a:ln>
        </p:spPr>
      </p:pic>
      <p:pic>
        <p:nvPicPr>
          <p:cNvPr id="7" name="Picture 6">
            <a:extLst>
              <a:ext uri="{FF2B5EF4-FFF2-40B4-BE49-F238E27FC236}">
                <a16:creationId xmlns:a16="http://schemas.microsoft.com/office/drawing/2014/main" id="{1F0096BB-F9FB-C632-6C93-2B169801E21E}"/>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794514" y="2879343"/>
            <a:ext cx="2919646" cy="1956695"/>
          </a:xfrm>
          <a:prstGeom prst="rect">
            <a:avLst/>
          </a:prstGeom>
          <a:noFill/>
          <a:ln>
            <a:noFill/>
          </a:ln>
        </p:spPr>
      </p:pic>
    </p:spTree>
    <p:extLst>
      <p:ext uri="{BB962C8B-B14F-4D97-AF65-F5344CB8AC3E}">
        <p14:creationId xmlns:p14="http://schemas.microsoft.com/office/powerpoint/2010/main" val="1425675688"/>
      </p:ext>
    </p:extLst>
  </p:cSld>
  <p:clrMapOvr>
    <a:masterClrMapping/>
  </p:clrMapOvr>
  <p:transition spd="slow">
    <p:push dir="u"/>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C06FBF4A-F5B5-9412-EF39-48C546C169C7}"/>
              </a:ext>
            </a:extLst>
          </p:cNvPr>
          <p:cNvSpPr>
            <a:spLocks noGrp="1"/>
          </p:cNvSpPr>
          <p:nvPr>
            <p:ph type="title"/>
          </p:nvPr>
        </p:nvSpPr>
        <p:spPr/>
        <p:txBody>
          <a:bodyPr/>
          <a:lstStyle/>
          <a:p>
            <a:r>
              <a:rPr lang="en-US" dirty="0"/>
              <a:t>Overview of Small Cells in 5G networks</a:t>
            </a:r>
          </a:p>
        </p:txBody>
      </p:sp>
      <p:sp>
        <p:nvSpPr>
          <p:cNvPr id="7" name="Content Placeholder 6">
            <a:extLst>
              <a:ext uri="{FF2B5EF4-FFF2-40B4-BE49-F238E27FC236}">
                <a16:creationId xmlns:a16="http://schemas.microsoft.com/office/drawing/2014/main" id="{A9FDCAD7-0061-A371-D3D6-B3623999AB9F}"/>
              </a:ext>
            </a:extLst>
          </p:cNvPr>
          <p:cNvSpPr>
            <a:spLocks noGrp="1"/>
          </p:cNvSpPr>
          <p:nvPr>
            <p:ph idx="1"/>
          </p:nvPr>
        </p:nvSpPr>
        <p:spPr/>
        <p:txBody>
          <a:bodyPr/>
          <a:lstStyle/>
          <a:p>
            <a:r>
              <a:rPr lang="en-US" dirty="0"/>
              <a:t>Small cells play a crucial role in supporting 4G and 5G networks.</a:t>
            </a:r>
          </a:p>
          <a:p>
            <a:r>
              <a:rPr lang="en-US" dirty="0"/>
              <a:t>Alleviate congestion on macro networks by offloading traffic in densely populated regions.</a:t>
            </a:r>
          </a:p>
          <a:p>
            <a:endParaRPr lang="en-US" dirty="0"/>
          </a:p>
        </p:txBody>
      </p:sp>
      <p:sp>
        <p:nvSpPr>
          <p:cNvPr id="4" name="Footer Placeholder 3">
            <a:extLst>
              <a:ext uri="{FF2B5EF4-FFF2-40B4-BE49-F238E27FC236}">
                <a16:creationId xmlns:a16="http://schemas.microsoft.com/office/drawing/2014/main" id="{AF9499E9-4947-047F-6A31-BE5346BF2423}"/>
              </a:ext>
            </a:extLst>
          </p:cNvPr>
          <p:cNvSpPr>
            <a:spLocks noGrp="1"/>
          </p:cNvSpPr>
          <p:nvPr>
            <p:ph type="ftr" sz="quarter" idx="10"/>
          </p:nvPr>
        </p:nvSpPr>
        <p:spPr/>
        <p:txBody>
          <a:bodyPr/>
          <a:lstStyle/>
          <a:p>
            <a:pPr>
              <a:defRPr/>
            </a:pPr>
            <a:r>
              <a:rPr lang="en-US"/>
              <a:t>© Small Cell Forum Ltd 2021</a:t>
            </a:r>
            <a:endParaRPr lang="en-US" dirty="0"/>
          </a:p>
        </p:txBody>
      </p:sp>
      <p:grpSp>
        <p:nvGrpSpPr>
          <p:cNvPr id="8" name="Group 7">
            <a:extLst>
              <a:ext uri="{FF2B5EF4-FFF2-40B4-BE49-F238E27FC236}">
                <a16:creationId xmlns:a16="http://schemas.microsoft.com/office/drawing/2014/main" id="{04CB548E-EE76-9E12-94F4-F585C1144B00}"/>
              </a:ext>
            </a:extLst>
          </p:cNvPr>
          <p:cNvGrpSpPr/>
          <p:nvPr/>
        </p:nvGrpSpPr>
        <p:grpSpPr>
          <a:xfrm>
            <a:off x="1971547" y="2571750"/>
            <a:ext cx="5197531" cy="1844945"/>
            <a:chOff x="1358764" y="4260994"/>
            <a:chExt cx="5197531" cy="1844945"/>
          </a:xfrm>
        </p:grpSpPr>
        <p:graphicFrame>
          <p:nvGraphicFramePr>
            <p:cNvPr id="9" name="Diagram 8">
              <a:extLst>
                <a:ext uri="{FF2B5EF4-FFF2-40B4-BE49-F238E27FC236}">
                  <a16:creationId xmlns:a16="http://schemas.microsoft.com/office/drawing/2014/main" id="{788CF919-383C-1BF5-2B3D-E07B5B45587F}"/>
                </a:ext>
              </a:extLst>
            </p:cNvPr>
            <p:cNvGraphicFramePr/>
            <p:nvPr>
              <p:extLst>
                <p:ext uri="{D42A27DB-BD31-4B8C-83A1-F6EECF244321}">
                  <p14:modId xmlns:p14="http://schemas.microsoft.com/office/powerpoint/2010/main" val="1380425341"/>
                </p:ext>
              </p:extLst>
            </p:nvPr>
          </p:nvGraphicFramePr>
          <p:xfrm>
            <a:off x="1358764" y="4260994"/>
            <a:ext cx="5197531" cy="184494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10" name="Picture 2" descr="Battery Lightning Bolt Icon PNG Images | PSD Free Download - Pikbest">
              <a:extLst>
                <a:ext uri="{FF2B5EF4-FFF2-40B4-BE49-F238E27FC236}">
                  <a16:creationId xmlns:a16="http://schemas.microsoft.com/office/drawing/2014/main" id="{12AFA7D9-1845-B2DB-2ABC-C67BDAE0DC8E}"/>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515749" y="4310743"/>
              <a:ext cx="816674" cy="816674"/>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4" descr="Cost - Free business icons">
              <a:extLst>
                <a:ext uri="{FF2B5EF4-FFF2-40B4-BE49-F238E27FC236}">
                  <a16:creationId xmlns:a16="http://schemas.microsoft.com/office/drawing/2014/main" id="{D06987E0-2EE6-1410-BC7D-015652D30D54}"/>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5550125" y="4360493"/>
              <a:ext cx="717174" cy="717174"/>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6" descr="Lightweight - Free miscellaneous icons">
              <a:extLst>
                <a:ext uri="{FF2B5EF4-FFF2-40B4-BE49-F238E27FC236}">
                  <a16:creationId xmlns:a16="http://schemas.microsoft.com/office/drawing/2014/main" id="{DAAA7C43-67F3-ABEF-E6A9-DAC0E7995EBC}"/>
                </a:ext>
              </a:extLst>
            </p:cNvPr>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1560445" y="5314668"/>
              <a:ext cx="727282" cy="727282"/>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8" descr="Easy installation - Free interface icons">
              <a:extLst>
                <a:ext uri="{FF2B5EF4-FFF2-40B4-BE49-F238E27FC236}">
                  <a16:creationId xmlns:a16="http://schemas.microsoft.com/office/drawing/2014/main" id="{729057C5-439D-2F29-FB67-0F9DD5206EAD}"/>
                </a:ext>
              </a:extLst>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5552126" y="5253019"/>
              <a:ext cx="727282" cy="727282"/>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2537153701"/>
      </p:ext>
    </p:extLst>
  </p:cSld>
  <p:clrMapOvr>
    <a:masterClrMapping/>
  </p:clrMapOvr>
  <p:transition spd="slow">
    <p:push dir="u"/>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025A35-509A-5A0A-ED1F-33309503937C}"/>
              </a:ext>
            </a:extLst>
          </p:cNvPr>
          <p:cNvSpPr>
            <a:spLocks noGrp="1"/>
          </p:cNvSpPr>
          <p:nvPr>
            <p:ph type="title"/>
          </p:nvPr>
        </p:nvSpPr>
        <p:spPr/>
        <p:txBody>
          <a:bodyPr/>
          <a:lstStyle/>
          <a:p>
            <a:r>
              <a:rPr lang="en-US" dirty="0"/>
              <a:t>Overview of Small Cells in 5G networks</a:t>
            </a:r>
          </a:p>
        </p:txBody>
      </p:sp>
      <p:sp>
        <p:nvSpPr>
          <p:cNvPr id="4" name="Footer Placeholder 3">
            <a:extLst>
              <a:ext uri="{FF2B5EF4-FFF2-40B4-BE49-F238E27FC236}">
                <a16:creationId xmlns:a16="http://schemas.microsoft.com/office/drawing/2014/main" id="{C8F92FC6-794F-72B8-42AF-A1F4D54E25F3}"/>
              </a:ext>
            </a:extLst>
          </p:cNvPr>
          <p:cNvSpPr>
            <a:spLocks noGrp="1"/>
          </p:cNvSpPr>
          <p:nvPr>
            <p:ph type="ftr"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srgbClr val="807F83"/>
                </a:solidFill>
                <a:effectLst/>
                <a:uLnTx/>
                <a:uFillTx/>
                <a:latin typeface="Gill Sans MT" panose="020B0502020104020203"/>
                <a:ea typeface="+mn-ea"/>
              </a:rPr>
              <a:t>© Small Cell Forum Ltd 2024</a:t>
            </a:r>
            <a:endParaRPr kumimoji="0" lang="en-US" sz="800" b="0" i="0" u="none" strike="noStrike" kern="1200" cap="none" spc="0" normalizeH="0" baseline="0" noProof="0" dirty="0">
              <a:ln>
                <a:noFill/>
              </a:ln>
              <a:solidFill>
                <a:srgbClr val="807F83"/>
              </a:solidFill>
              <a:effectLst/>
              <a:uLnTx/>
              <a:uFillTx/>
              <a:latin typeface="Gill Sans MT" panose="020B0502020104020203"/>
              <a:ea typeface="+mn-ea"/>
            </a:endParaRPr>
          </a:p>
        </p:txBody>
      </p:sp>
      <p:pic>
        <p:nvPicPr>
          <p:cNvPr id="5" name="Picture 6" descr="Small Cell Densification | CommScope">
            <a:extLst>
              <a:ext uri="{FF2B5EF4-FFF2-40B4-BE49-F238E27FC236}">
                <a16:creationId xmlns:a16="http://schemas.microsoft.com/office/drawing/2014/main" id="{8F758BB7-E7E6-9B45-8F85-A308C393F77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1587" y="1245389"/>
            <a:ext cx="1159493" cy="3445224"/>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graphicFrame>
        <p:nvGraphicFramePr>
          <p:cNvPr id="6" name="Table 5">
            <a:extLst>
              <a:ext uri="{FF2B5EF4-FFF2-40B4-BE49-F238E27FC236}">
                <a16:creationId xmlns:a16="http://schemas.microsoft.com/office/drawing/2014/main" id="{AD0463C0-3A44-B4FD-8793-B22404543ED8}"/>
              </a:ext>
            </a:extLst>
          </p:cNvPr>
          <p:cNvGraphicFramePr>
            <a:graphicFrameLocks noGrp="1"/>
          </p:cNvGraphicFramePr>
          <p:nvPr/>
        </p:nvGraphicFramePr>
        <p:xfrm>
          <a:off x="1680609" y="1245389"/>
          <a:ext cx="7106633" cy="1846767"/>
        </p:xfrm>
        <a:graphic>
          <a:graphicData uri="http://schemas.openxmlformats.org/drawingml/2006/table">
            <a:tbl>
              <a:tblPr firstRow="1" firstCol="1" bandRow="1">
                <a:tableStyleId>{5C22544A-7EE6-4342-B048-85BDC9FD1C3A}</a:tableStyleId>
              </a:tblPr>
              <a:tblGrid>
                <a:gridCol w="2234120">
                  <a:extLst>
                    <a:ext uri="{9D8B030D-6E8A-4147-A177-3AD203B41FA5}">
                      <a16:colId xmlns:a16="http://schemas.microsoft.com/office/drawing/2014/main" val="1018324992"/>
                    </a:ext>
                  </a:extLst>
                </a:gridCol>
                <a:gridCol w="2546189">
                  <a:extLst>
                    <a:ext uri="{9D8B030D-6E8A-4147-A177-3AD203B41FA5}">
                      <a16:colId xmlns:a16="http://schemas.microsoft.com/office/drawing/2014/main" val="1891387809"/>
                    </a:ext>
                  </a:extLst>
                </a:gridCol>
                <a:gridCol w="2326324">
                  <a:extLst>
                    <a:ext uri="{9D8B030D-6E8A-4147-A177-3AD203B41FA5}">
                      <a16:colId xmlns:a16="http://schemas.microsoft.com/office/drawing/2014/main" val="881364919"/>
                    </a:ext>
                  </a:extLst>
                </a:gridCol>
              </a:tblGrid>
              <a:tr h="231520">
                <a:tc>
                  <a:txBody>
                    <a:bodyPr/>
                    <a:lstStyle/>
                    <a:p>
                      <a:pPr marL="0" marR="0" algn="ctr">
                        <a:lnSpc>
                          <a:spcPct val="107000"/>
                        </a:lnSpc>
                        <a:spcBef>
                          <a:spcPts val="0"/>
                        </a:spcBef>
                        <a:spcAft>
                          <a:spcPts val="0"/>
                        </a:spcAft>
                      </a:pPr>
                      <a:r>
                        <a:rPr lang="en-US" sz="1600" kern="100" dirty="0">
                          <a:effectLst/>
                        </a:rPr>
                        <a:t> </a:t>
                      </a:r>
                      <a:endParaRPr lang="en-US" sz="1600" kern="1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solidFill>
                      <a:schemeClr val="accent1"/>
                    </a:solidFill>
                  </a:tcPr>
                </a:tc>
                <a:tc>
                  <a:txBody>
                    <a:bodyPr/>
                    <a:lstStyle/>
                    <a:p>
                      <a:pPr marL="0" marR="0" algn="ctr">
                        <a:lnSpc>
                          <a:spcPct val="107000"/>
                        </a:lnSpc>
                        <a:spcBef>
                          <a:spcPts val="0"/>
                        </a:spcBef>
                        <a:spcAft>
                          <a:spcPts val="0"/>
                        </a:spcAft>
                      </a:pPr>
                      <a:r>
                        <a:rPr lang="en-US" sz="1600" kern="100" dirty="0">
                          <a:effectLst/>
                        </a:rPr>
                        <a:t>Macro cells</a:t>
                      </a:r>
                      <a:endParaRPr lang="en-US" sz="1600" kern="1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solidFill>
                      <a:schemeClr val="accent1"/>
                    </a:solidFill>
                  </a:tcPr>
                </a:tc>
                <a:tc>
                  <a:txBody>
                    <a:bodyPr/>
                    <a:lstStyle/>
                    <a:p>
                      <a:pPr marL="0" marR="0" algn="ctr">
                        <a:lnSpc>
                          <a:spcPct val="107000"/>
                        </a:lnSpc>
                        <a:spcBef>
                          <a:spcPts val="0"/>
                        </a:spcBef>
                        <a:spcAft>
                          <a:spcPts val="0"/>
                        </a:spcAft>
                      </a:pPr>
                      <a:r>
                        <a:rPr lang="en-US" sz="1600" kern="100" dirty="0">
                          <a:effectLst/>
                        </a:rPr>
                        <a:t>Small Cells</a:t>
                      </a:r>
                      <a:endParaRPr lang="en-US" sz="1600" kern="1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solidFill>
                      <a:schemeClr val="accent1"/>
                    </a:solidFill>
                  </a:tcPr>
                </a:tc>
                <a:extLst>
                  <a:ext uri="{0D108BD9-81ED-4DB2-BD59-A6C34878D82A}">
                    <a16:rowId xmlns:a16="http://schemas.microsoft.com/office/drawing/2014/main" val="2857166833"/>
                  </a:ext>
                </a:extLst>
              </a:tr>
              <a:tr h="364499">
                <a:tc>
                  <a:txBody>
                    <a:bodyPr/>
                    <a:lstStyle/>
                    <a:p>
                      <a:pPr marL="0" marR="0" algn="ctr">
                        <a:lnSpc>
                          <a:spcPct val="150000"/>
                        </a:lnSpc>
                        <a:spcBef>
                          <a:spcPts val="0"/>
                        </a:spcBef>
                        <a:spcAft>
                          <a:spcPts val="0"/>
                        </a:spcAft>
                      </a:pPr>
                      <a:r>
                        <a:rPr lang="en-US" sz="1600" kern="100" dirty="0">
                          <a:effectLst/>
                        </a:rPr>
                        <a:t>Average Size cabinet</a:t>
                      </a:r>
                      <a:endParaRPr lang="en-US" sz="1600" kern="1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solidFill>
                      <a:schemeClr val="accent2"/>
                    </a:solidFill>
                  </a:tcPr>
                </a:tc>
                <a:tc>
                  <a:txBody>
                    <a:bodyPr/>
                    <a:lstStyle/>
                    <a:p>
                      <a:pPr marL="0" marR="0" algn="ctr">
                        <a:lnSpc>
                          <a:spcPct val="100000"/>
                        </a:lnSpc>
                        <a:spcBef>
                          <a:spcPts val="0"/>
                        </a:spcBef>
                        <a:spcAft>
                          <a:spcPts val="0"/>
                        </a:spcAft>
                      </a:pPr>
                      <a:r>
                        <a:rPr lang="en-US" sz="1600" kern="100" dirty="0">
                          <a:effectLst/>
                          <a:latin typeface="Calibri" panose="020F0502020204030204" pitchFamily="34" charset="0"/>
                          <a:ea typeface="Calibri" panose="020F0502020204030204" pitchFamily="34" charset="0"/>
                          <a:cs typeface="Arial" panose="020B0604020202020204" pitchFamily="34" charset="0"/>
                        </a:rPr>
                        <a:t>~54 cubic feet</a:t>
                      </a:r>
                    </a:p>
                  </a:txBody>
                  <a:tcPr marL="68580" marR="68580" marT="0" marB="0" anchor="ct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US" sz="1600" kern="100" dirty="0">
                          <a:effectLst/>
                          <a:latin typeface="Calibri" panose="020F0502020204030204" pitchFamily="34" charset="0"/>
                          <a:ea typeface="Calibri" panose="020F0502020204030204" pitchFamily="34" charset="0"/>
                          <a:cs typeface="Arial" panose="020B0604020202020204" pitchFamily="34" charset="0"/>
                        </a:rPr>
                        <a:t>~4 cubic feet</a:t>
                      </a:r>
                    </a:p>
                  </a:txBody>
                  <a:tcPr marL="68580" marR="68580" marT="0" marB="0" anchor="ctr">
                    <a:solidFill>
                      <a:srgbClr val="92D050"/>
                    </a:solidFill>
                  </a:tcPr>
                </a:tc>
                <a:extLst>
                  <a:ext uri="{0D108BD9-81ED-4DB2-BD59-A6C34878D82A}">
                    <a16:rowId xmlns:a16="http://schemas.microsoft.com/office/drawing/2014/main" val="1800136972"/>
                  </a:ext>
                </a:extLst>
              </a:tr>
              <a:tr h="516278">
                <a:tc>
                  <a:txBody>
                    <a:bodyPr/>
                    <a:lstStyle/>
                    <a:p>
                      <a:pPr marL="0" marR="0" algn="ctr">
                        <a:lnSpc>
                          <a:spcPct val="150000"/>
                        </a:lnSpc>
                        <a:spcBef>
                          <a:spcPts val="0"/>
                        </a:spcBef>
                        <a:spcAft>
                          <a:spcPts val="0"/>
                        </a:spcAft>
                      </a:pPr>
                      <a:r>
                        <a:rPr lang="en-US" sz="1600" kern="100" dirty="0">
                          <a:effectLst/>
                        </a:rPr>
                        <a:t>Average Height</a:t>
                      </a:r>
                      <a:endParaRPr lang="en-US" sz="1600" kern="1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solidFill>
                      <a:schemeClr val="accent2"/>
                    </a:solidFill>
                  </a:tcPr>
                </a:tc>
                <a:tc>
                  <a:txBody>
                    <a:bodyPr/>
                    <a:lstStyle/>
                    <a:p>
                      <a:pPr marL="0" marR="0" algn="ctr">
                        <a:lnSpc>
                          <a:spcPct val="100000"/>
                        </a:lnSpc>
                        <a:spcBef>
                          <a:spcPts val="0"/>
                        </a:spcBef>
                        <a:spcAft>
                          <a:spcPts val="0"/>
                        </a:spcAft>
                      </a:pPr>
                      <a:r>
                        <a:rPr lang="en-US" sz="1600" kern="100" dirty="0">
                          <a:effectLst/>
                        </a:rPr>
                        <a:t>~20-35 m height</a:t>
                      </a:r>
                    </a:p>
                  </a:txBody>
                  <a:tcPr marL="68580" marR="68580" marT="0" marB="0" anchor="ctr"/>
                </a:tc>
                <a:tc>
                  <a:txBody>
                    <a:bodyPr/>
                    <a:lstStyle/>
                    <a:p>
                      <a:pPr marL="0" marR="0" algn="ctr">
                        <a:lnSpc>
                          <a:spcPct val="100000"/>
                        </a:lnSpc>
                        <a:spcBef>
                          <a:spcPts val="0"/>
                        </a:spcBef>
                        <a:spcAft>
                          <a:spcPts val="0"/>
                        </a:spcAft>
                      </a:pPr>
                      <a:r>
                        <a:rPr lang="en-US" sz="1600" u="sng" kern="100" dirty="0">
                          <a:effectLst/>
                        </a:rPr>
                        <a:t>&lt;</a:t>
                      </a:r>
                      <a:r>
                        <a:rPr lang="en-US" sz="1600" kern="100" dirty="0">
                          <a:effectLst/>
                        </a:rPr>
                        <a:t> 15 m height (outdoor)</a:t>
                      </a:r>
                    </a:p>
                  </a:txBody>
                  <a:tcPr marL="68580" marR="68580" marT="0" marB="0" anchor="ctr">
                    <a:solidFill>
                      <a:srgbClr val="92D050"/>
                    </a:solidFill>
                  </a:tcPr>
                </a:tc>
                <a:extLst>
                  <a:ext uri="{0D108BD9-81ED-4DB2-BD59-A6C34878D82A}">
                    <a16:rowId xmlns:a16="http://schemas.microsoft.com/office/drawing/2014/main" val="483827618"/>
                  </a:ext>
                </a:extLst>
              </a:tr>
              <a:tr h="358884">
                <a:tc>
                  <a:txBody>
                    <a:bodyPr/>
                    <a:lstStyle/>
                    <a:p>
                      <a:pPr marL="0" marR="0" algn="ctr">
                        <a:lnSpc>
                          <a:spcPct val="150000"/>
                        </a:lnSpc>
                        <a:spcBef>
                          <a:spcPts val="0"/>
                        </a:spcBef>
                        <a:spcAft>
                          <a:spcPts val="0"/>
                        </a:spcAft>
                      </a:pPr>
                      <a:r>
                        <a:rPr lang="en-US" sz="1600" kern="100" dirty="0">
                          <a:effectLst/>
                        </a:rPr>
                        <a:t>Average Range</a:t>
                      </a:r>
                      <a:endParaRPr lang="en-US" sz="1600" kern="1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solidFill>
                      <a:schemeClr val="accent2"/>
                    </a:solidFill>
                  </a:tcPr>
                </a:tc>
                <a:tc>
                  <a:txBody>
                    <a:bodyPr/>
                    <a:lstStyle/>
                    <a:p>
                      <a:pPr marL="0" marR="0" algn="ctr">
                        <a:lnSpc>
                          <a:spcPct val="100000"/>
                        </a:lnSpc>
                        <a:spcBef>
                          <a:spcPts val="0"/>
                        </a:spcBef>
                        <a:spcAft>
                          <a:spcPts val="0"/>
                        </a:spcAft>
                      </a:pPr>
                      <a:r>
                        <a:rPr lang="en-US" sz="1600" kern="100" dirty="0">
                          <a:effectLst/>
                        </a:rPr>
                        <a:t>2-3 Kilometers (max)</a:t>
                      </a:r>
                      <a:endParaRPr lang="en-US" sz="1600" kern="1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tc>
                <a:tc>
                  <a:txBody>
                    <a:bodyPr/>
                    <a:lstStyle/>
                    <a:p>
                      <a:pPr marL="0" marR="0" algn="ctr">
                        <a:lnSpc>
                          <a:spcPct val="100000"/>
                        </a:lnSpc>
                        <a:spcBef>
                          <a:spcPts val="0"/>
                        </a:spcBef>
                        <a:spcAft>
                          <a:spcPts val="0"/>
                        </a:spcAft>
                      </a:pPr>
                      <a:r>
                        <a:rPr lang="en-US" sz="1600" kern="100" dirty="0">
                          <a:effectLst/>
                        </a:rPr>
                        <a:t>200 meters to 500 meters</a:t>
                      </a:r>
                      <a:endParaRPr lang="en-US" sz="1600" kern="1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solidFill>
                      <a:srgbClr val="92D050"/>
                    </a:solidFill>
                  </a:tcPr>
                </a:tc>
                <a:extLst>
                  <a:ext uri="{0D108BD9-81ED-4DB2-BD59-A6C34878D82A}">
                    <a16:rowId xmlns:a16="http://schemas.microsoft.com/office/drawing/2014/main" val="1945377621"/>
                  </a:ext>
                </a:extLst>
              </a:tr>
              <a:tr h="358884">
                <a:tc>
                  <a:txBody>
                    <a:bodyPr/>
                    <a:lstStyle/>
                    <a:p>
                      <a:pPr marL="0" marR="0" algn="ctr">
                        <a:lnSpc>
                          <a:spcPct val="150000"/>
                        </a:lnSpc>
                        <a:spcBef>
                          <a:spcPts val="0"/>
                        </a:spcBef>
                        <a:spcAft>
                          <a:spcPts val="0"/>
                        </a:spcAft>
                      </a:pPr>
                      <a:r>
                        <a:rPr lang="en-US" sz="1600" kern="100" dirty="0">
                          <a:effectLst/>
                        </a:rPr>
                        <a:t>Output power</a:t>
                      </a:r>
                      <a:endParaRPr lang="en-US" sz="1600" kern="1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solidFill>
                      <a:schemeClr val="accent2"/>
                    </a:solidFill>
                  </a:tcPr>
                </a:tc>
                <a:tc>
                  <a:txBody>
                    <a:bodyPr/>
                    <a:lstStyle/>
                    <a:p>
                      <a:pPr marL="0" marR="0" algn="ctr">
                        <a:lnSpc>
                          <a:spcPct val="100000"/>
                        </a:lnSpc>
                        <a:spcBef>
                          <a:spcPts val="0"/>
                        </a:spcBef>
                        <a:spcAft>
                          <a:spcPts val="0"/>
                        </a:spcAft>
                      </a:pPr>
                      <a:r>
                        <a:rPr lang="en-US" sz="1600" kern="100" dirty="0">
                          <a:effectLst/>
                        </a:rPr>
                        <a:t>~120 Watts</a:t>
                      </a:r>
                      <a:endParaRPr lang="en-US" sz="1600" kern="1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tc>
                <a:tc>
                  <a:txBody>
                    <a:bodyPr/>
                    <a:lstStyle/>
                    <a:p>
                      <a:pPr marL="0" marR="0" algn="ctr">
                        <a:lnSpc>
                          <a:spcPct val="100000"/>
                        </a:lnSpc>
                        <a:spcBef>
                          <a:spcPts val="0"/>
                        </a:spcBef>
                        <a:spcAft>
                          <a:spcPts val="0"/>
                        </a:spcAft>
                      </a:pPr>
                      <a:r>
                        <a:rPr lang="en-US" sz="1600" kern="100" dirty="0">
                          <a:effectLst/>
                        </a:rPr>
                        <a:t>~0.5 to 1 Watts</a:t>
                      </a:r>
                      <a:endParaRPr lang="en-US" sz="1600" kern="1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solidFill>
                      <a:srgbClr val="92D050"/>
                    </a:solidFill>
                  </a:tcPr>
                </a:tc>
                <a:extLst>
                  <a:ext uri="{0D108BD9-81ED-4DB2-BD59-A6C34878D82A}">
                    <a16:rowId xmlns:a16="http://schemas.microsoft.com/office/drawing/2014/main" val="536617165"/>
                  </a:ext>
                </a:extLst>
              </a:tr>
            </a:tbl>
          </a:graphicData>
        </a:graphic>
      </p:graphicFrame>
      <p:pic>
        <p:nvPicPr>
          <p:cNvPr id="7" name="Picture 2" descr="2,743 5g Small Cell Images, Stock Photos, 3D objects ...">
            <a:extLst>
              <a:ext uri="{FF2B5EF4-FFF2-40B4-BE49-F238E27FC236}">
                <a16:creationId xmlns:a16="http://schemas.microsoft.com/office/drawing/2014/main" id="{4832433B-9D44-7619-8F32-10CF385C1FFC}"/>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b="8087"/>
          <a:stretch/>
        </p:blipFill>
        <p:spPr bwMode="auto">
          <a:xfrm>
            <a:off x="5179570" y="3260075"/>
            <a:ext cx="2768072" cy="147941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8" name="Picture 4" descr="Samsung Brings 5G Indoors with New Commercial 5G mmWave ...">
            <a:extLst>
              <a:ext uri="{FF2B5EF4-FFF2-40B4-BE49-F238E27FC236}">
                <a16:creationId xmlns:a16="http://schemas.microsoft.com/office/drawing/2014/main" id="{3C38F74F-CBFA-E5CF-2FDB-25C98ED8683F}"/>
              </a:ext>
            </a:extLst>
          </p:cNvPr>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14679" b="29052"/>
          <a:stretch/>
        </p:blipFill>
        <p:spPr bwMode="auto">
          <a:xfrm>
            <a:off x="2046088" y="3260075"/>
            <a:ext cx="2920380" cy="147941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35188861"/>
      </p:ext>
    </p:extLst>
  </p:cSld>
  <p:clrMapOvr>
    <a:masterClrMapping/>
  </p:clrMapOvr>
  <p:transition spd="slow">
    <p:push dir="u"/>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 name="Content Placeholder 10">
            <a:extLst>
              <a:ext uri="{FF2B5EF4-FFF2-40B4-BE49-F238E27FC236}">
                <a16:creationId xmlns:a16="http://schemas.microsoft.com/office/drawing/2014/main" id="{E34F7B39-05E6-3C4F-26B6-A8D4C7437036}"/>
              </a:ext>
            </a:extLst>
          </p:cNvPr>
          <p:cNvGraphicFramePr>
            <a:graphicFrameLocks noGrp="1"/>
          </p:cNvGraphicFramePr>
          <p:nvPr>
            <p:ph idx="1"/>
            <p:extLst>
              <p:ext uri="{D42A27DB-BD31-4B8C-83A1-F6EECF244321}">
                <p14:modId xmlns:p14="http://schemas.microsoft.com/office/powerpoint/2010/main" val="190234303"/>
              </p:ext>
            </p:extLst>
          </p:nvPr>
        </p:nvGraphicFramePr>
        <p:xfrm>
          <a:off x="266653" y="479433"/>
          <a:ext cx="8759916" cy="4643120"/>
        </p:xfrm>
        <a:graphic>
          <a:graphicData uri="http://schemas.openxmlformats.org/drawingml/2006/table">
            <a:tbl>
              <a:tblPr firstRow="1" bandRow="1">
                <a:tableStyleId>{8A107856-5554-42FB-B03E-39F5DBC370BA}</a:tableStyleId>
              </a:tblPr>
              <a:tblGrid>
                <a:gridCol w="871321">
                  <a:extLst>
                    <a:ext uri="{9D8B030D-6E8A-4147-A177-3AD203B41FA5}">
                      <a16:colId xmlns:a16="http://schemas.microsoft.com/office/drawing/2014/main" val="3548599046"/>
                    </a:ext>
                  </a:extLst>
                </a:gridCol>
                <a:gridCol w="2033927">
                  <a:extLst>
                    <a:ext uri="{9D8B030D-6E8A-4147-A177-3AD203B41FA5}">
                      <a16:colId xmlns:a16="http://schemas.microsoft.com/office/drawing/2014/main" val="3234493689"/>
                    </a:ext>
                  </a:extLst>
                </a:gridCol>
                <a:gridCol w="1932548">
                  <a:extLst>
                    <a:ext uri="{9D8B030D-6E8A-4147-A177-3AD203B41FA5}">
                      <a16:colId xmlns:a16="http://schemas.microsoft.com/office/drawing/2014/main" val="238613975"/>
                    </a:ext>
                  </a:extLst>
                </a:gridCol>
                <a:gridCol w="1877419">
                  <a:extLst>
                    <a:ext uri="{9D8B030D-6E8A-4147-A177-3AD203B41FA5}">
                      <a16:colId xmlns:a16="http://schemas.microsoft.com/office/drawing/2014/main" val="11736601"/>
                    </a:ext>
                  </a:extLst>
                </a:gridCol>
                <a:gridCol w="2044701">
                  <a:extLst>
                    <a:ext uri="{9D8B030D-6E8A-4147-A177-3AD203B41FA5}">
                      <a16:colId xmlns:a16="http://schemas.microsoft.com/office/drawing/2014/main" val="3187060515"/>
                    </a:ext>
                  </a:extLst>
                </a:gridCol>
              </a:tblGrid>
              <a:tr h="370840">
                <a:tc>
                  <a:txBody>
                    <a:bodyPr/>
                    <a:lstStyle/>
                    <a:p>
                      <a:endParaRPr lang="en-US" dirty="0"/>
                    </a:p>
                  </a:txBody>
                  <a:tcPr>
                    <a:solidFill>
                      <a:srgbClr val="FFC000"/>
                    </a:solidFill>
                  </a:tcPr>
                </a:tc>
                <a:tc>
                  <a:txBody>
                    <a:bodyPr/>
                    <a:lstStyle/>
                    <a:p>
                      <a:pPr algn="ctr"/>
                      <a:r>
                        <a:rPr lang="en-US" b="0" cap="none" spc="0" dirty="0">
                          <a:ln w="0"/>
                          <a:solidFill>
                            <a:schemeClr val="tx1"/>
                          </a:solidFill>
                          <a:effectLst>
                            <a:outerShdw blurRad="38100" dist="19050" dir="2700000" algn="tl" rotWithShape="0">
                              <a:schemeClr val="dk1">
                                <a:alpha val="40000"/>
                              </a:schemeClr>
                            </a:outerShdw>
                          </a:effectLst>
                        </a:rPr>
                        <a:t>USA</a:t>
                      </a:r>
                    </a:p>
                  </a:txBody>
                  <a:tcPr>
                    <a:solidFill>
                      <a:srgbClr val="99CCFF"/>
                    </a:solidFill>
                  </a:tcPr>
                </a:tc>
                <a:tc>
                  <a:txBody>
                    <a:bodyPr/>
                    <a:lstStyle/>
                    <a:p>
                      <a:pPr algn="ctr"/>
                      <a:r>
                        <a:rPr lang="en-US" b="0" cap="none" spc="0" dirty="0">
                          <a:ln w="0"/>
                          <a:solidFill>
                            <a:schemeClr val="tx1"/>
                          </a:solidFill>
                          <a:effectLst>
                            <a:outerShdw blurRad="38100" dist="19050" dir="2700000" algn="tl" rotWithShape="0">
                              <a:schemeClr val="dk1">
                                <a:alpha val="40000"/>
                              </a:schemeClr>
                            </a:outerShdw>
                          </a:effectLst>
                        </a:rPr>
                        <a:t>EU</a:t>
                      </a:r>
                    </a:p>
                  </a:txBody>
                  <a:tcPr>
                    <a:solidFill>
                      <a:srgbClr val="99CCFF"/>
                    </a:solidFill>
                  </a:tcPr>
                </a:tc>
                <a:tc>
                  <a:txBody>
                    <a:bodyPr/>
                    <a:lstStyle/>
                    <a:p>
                      <a:pPr algn="ctr"/>
                      <a:r>
                        <a:rPr lang="en-US" b="0" cap="none" spc="0" dirty="0">
                          <a:ln w="0"/>
                          <a:solidFill>
                            <a:schemeClr val="tx1"/>
                          </a:solidFill>
                          <a:effectLst>
                            <a:outerShdw blurRad="38100" dist="19050" dir="2700000" algn="tl" rotWithShape="0">
                              <a:schemeClr val="dk1">
                                <a:alpha val="40000"/>
                              </a:schemeClr>
                            </a:outerShdw>
                          </a:effectLst>
                        </a:rPr>
                        <a:t>Australia</a:t>
                      </a:r>
                    </a:p>
                  </a:txBody>
                  <a:tcPr>
                    <a:solidFill>
                      <a:srgbClr val="99CCFF"/>
                    </a:solidFill>
                  </a:tcPr>
                </a:tc>
                <a:tc>
                  <a:txBody>
                    <a:bodyPr/>
                    <a:lstStyle/>
                    <a:p>
                      <a:pPr algn="ctr"/>
                      <a:r>
                        <a:rPr lang="en-US" b="0" cap="none" spc="0" dirty="0">
                          <a:ln w="0"/>
                          <a:solidFill>
                            <a:schemeClr val="tx1"/>
                          </a:solidFill>
                          <a:effectLst>
                            <a:outerShdw blurRad="38100" dist="19050" dir="2700000" algn="tl" rotWithShape="0">
                              <a:schemeClr val="dk1">
                                <a:alpha val="40000"/>
                              </a:schemeClr>
                            </a:outerShdw>
                          </a:effectLst>
                        </a:rPr>
                        <a:t>Hong Kong</a:t>
                      </a:r>
                    </a:p>
                  </a:txBody>
                  <a:tcPr>
                    <a:solidFill>
                      <a:srgbClr val="99CCFF"/>
                    </a:solidFill>
                  </a:tcPr>
                </a:tc>
                <a:extLst>
                  <a:ext uri="{0D108BD9-81ED-4DB2-BD59-A6C34878D82A}">
                    <a16:rowId xmlns:a16="http://schemas.microsoft.com/office/drawing/2014/main" val="2651288556"/>
                  </a:ext>
                </a:extLst>
              </a:tr>
              <a:tr h="370840">
                <a:tc>
                  <a:txBody>
                    <a:bodyPr/>
                    <a:lstStyle/>
                    <a:p>
                      <a:pPr algn="ctr"/>
                      <a:r>
                        <a:rPr lang="en-US" sz="900" dirty="0"/>
                        <a:t>Term used for Small Cells</a:t>
                      </a:r>
                    </a:p>
                  </a:txBody>
                  <a:tcPr anchor="ctr">
                    <a:solidFill>
                      <a:srgbClr val="FFC000"/>
                    </a:solidFill>
                  </a:tcPr>
                </a:tc>
                <a:tc>
                  <a:txBody>
                    <a:bodyPr/>
                    <a:lstStyle/>
                    <a:p>
                      <a:pPr algn="ctr"/>
                      <a:r>
                        <a:rPr lang="en-US" sz="1200" dirty="0"/>
                        <a:t>Small area wireless facilities</a:t>
                      </a:r>
                    </a:p>
                  </a:txBody>
                  <a:tcPr anchor="ctr">
                    <a:solidFill>
                      <a:schemeClr val="bg1">
                        <a:lumMod val="95000"/>
                      </a:schemeClr>
                    </a:solidFill>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US" sz="800" dirty="0"/>
                        <a:t>Small area wireless access points (SAWAP)</a:t>
                      </a:r>
                    </a:p>
                  </a:txBody>
                  <a:tcPr anchor="ctr">
                    <a:solidFill>
                      <a:schemeClr val="bg1">
                        <a:lumMod val="95000"/>
                      </a:schemeClr>
                    </a:solidFill>
                  </a:tcPr>
                </a:tc>
                <a:tc>
                  <a:txBody>
                    <a:bodyPr/>
                    <a:lstStyle/>
                    <a:p>
                      <a:pPr algn="ctr"/>
                      <a:r>
                        <a:rPr lang="en-US" sz="1200" dirty="0"/>
                        <a:t>Small cells </a:t>
                      </a:r>
                    </a:p>
                  </a:txBody>
                  <a:tcPr anchor="ctr">
                    <a:solidFill>
                      <a:schemeClr val="bg1">
                        <a:lumMod val="95000"/>
                      </a:schemeClr>
                    </a:solidFill>
                  </a:tcPr>
                </a:tc>
                <a:tc>
                  <a:txBody>
                    <a:bodyPr/>
                    <a:lstStyle/>
                    <a:p>
                      <a:pPr algn="ctr"/>
                      <a:r>
                        <a:rPr lang="en-US" sz="1200" dirty="0"/>
                        <a:t>Radio base station (RBS)</a:t>
                      </a:r>
                    </a:p>
                  </a:txBody>
                  <a:tcPr anchor="ctr">
                    <a:solidFill>
                      <a:schemeClr val="bg1">
                        <a:lumMod val="95000"/>
                      </a:schemeClr>
                    </a:solidFill>
                  </a:tcPr>
                </a:tc>
                <a:extLst>
                  <a:ext uri="{0D108BD9-81ED-4DB2-BD59-A6C34878D82A}">
                    <a16:rowId xmlns:a16="http://schemas.microsoft.com/office/drawing/2014/main" val="2687001778"/>
                  </a:ext>
                </a:extLst>
              </a:tr>
              <a:tr h="288189">
                <a:tc>
                  <a:txBody>
                    <a:bodyPr/>
                    <a:lstStyle/>
                    <a:p>
                      <a:pPr algn="ctr"/>
                      <a:r>
                        <a:rPr lang="en-US" sz="800" kern="1200" dirty="0" err="1">
                          <a:solidFill>
                            <a:schemeClr val="dk1"/>
                          </a:solidFill>
                          <a:latin typeface="+mn-lt"/>
                          <a:ea typeface="+mn-ea"/>
                          <a:cs typeface="+mn-cs"/>
                        </a:rPr>
                        <a:t>RoW</a:t>
                      </a:r>
                      <a:r>
                        <a:rPr lang="en-US" sz="800" kern="1200" dirty="0">
                          <a:solidFill>
                            <a:schemeClr val="dk1"/>
                          </a:solidFill>
                          <a:latin typeface="+mn-lt"/>
                          <a:ea typeface="+mn-ea"/>
                          <a:cs typeface="+mn-cs"/>
                        </a:rPr>
                        <a:t> (Rights of Way) for Small Cells</a:t>
                      </a:r>
                    </a:p>
                  </a:txBody>
                  <a:tcPr anchor="ctr">
                    <a:solidFill>
                      <a:srgbClr val="FFC000"/>
                    </a:solidFill>
                  </a:tcPr>
                </a:tc>
                <a:tc>
                  <a:txBody>
                    <a:bodyPr/>
                    <a:lstStyle/>
                    <a:p>
                      <a:pPr algn="ctr"/>
                      <a:r>
                        <a:rPr lang="en-US" sz="800" kern="1200" dirty="0">
                          <a:solidFill>
                            <a:schemeClr val="dk1"/>
                          </a:solidFill>
                          <a:latin typeface="+mn-lt"/>
                          <a:ea typeface="+mn-ea"/>
                          <a:cs typeface="+mn-cs"/>
                        </a:rPr>
                        <a:t>ROW for small wireless facilities is provisioned in the Declaratory ruling and third report and order released in 2018 by the FCC for Accelerating Wireless Broadband Deployment by Removing Barriers to Infrastructure Investment.</a:t>
                      </a:r>
                    </a:p>
                  </a:txBody>
                  <a:tcPr>
                    <a:solidFill>
                      <a:schemeClr val="bg1">
                        <a:lumMod val="95000"/>
                      </a:schemeClr>
                    </a:solidFill>
                  </a:tcPr>
                </a:tc>
                <a:tc>
                  <a:txBody>
                    <a:bodyPr/>
                    <a:lstStyle/>
                    <a:p>
                      <a:pPr marL="0" algn="ctr" defTabSz="685800" rtl="0" eaLnBrk="1" latinLnBrk="0" hangingPunct="1"/>
                      <a:r>
                        <a:rPr lang="en-US" sz="800" kern="1200" dirty="0">
                          <a:solidFill>
                            <a:schemeClr val="dk1"/>
                          </a:solidFill>
                          <a:latin typeface="+mn-lt"/>
                          <a:ea typeface="+mn-ea"/>
                          <a:cs typeface="+mn-cs"/>
                        </a:rPr>
                        <a:t>Article 57 of the European Electronic Communications Code (2018) states the terms for deployment and operation of SAWAP.</a:t>
                      </a:r>
                    </a:p>
                  </a:txBody>
                  <a:tcPr>
                    <a:solidFill>
                      <a:schemeClr val="bg1">
                        <a:lumMod val="95000"/>
                      </a:schemeClr>
                    </a:solidFill>
                  </a:tcPr>
                </a:tc>
                <a:tc>
                  <a:txBody>
                    <a:bodyPr/>
                    <a:lstStyle/>
                    <a:p>
                      <a:pPr algn="ctr"/>
                      <a:r>
                        <a:rPr lang="en-US" sz="800" dirty="0"/>
                        <a:t>As per the Australian Communications and Media Authority (ACMA), Telcos would install and maintain small cells and they don't need a local council or other government to approve their work. But telcos must follow the Mobile Phone Base Station Deployment Code (C564:2020) if the small cell is to be used for mobile services</a:t>
                      </a:r>
                    </a:p>
                  </a:txBody>
                  <a:tcPr>
                    <a:solidFill>
                      <a:schemeClr val="bg1">
                        <a:lumMod val="95000"/>
                      </a:schemeClr>
                    </a:solidFill>
                  </a:tcPr>
                </a:tc>
                <a:tc>
                  <a:txBody>
                    <a:bodyPr/>
                    <a:lstStyle/>
                    <a:p>
                      <a:pPr marL="0" algn="ctr" defTabSz="685800" rtl="0" eaLnBrk="1" latinLnBrk="0" hangingPunct="1"/>
                      <a:r>
                        <a:rPr lang="en-US" sz="800" kern="1200" dirty="0">
                          <a:solidFill>
                            <a:schemeClr val="dk1"/>
                          </a:solidFill>
                          <a:latin typeface="+mn-lt"/>
                          <a:ea typeface="+mn-ea"/>
                          <a:cs typeface="+mn-cs"/>
                        </a:rPr>
                        <a:t>No Right of Way has been provided for the use of Radio base stations (RBS) for 5G rollout specifically, but guidelines and a One-stop Application Procedure (OSAP) has been provided for the installation of RBS </a:t>
                      </a:r>
                      <a:r>
                        <a:rPr lang="en-US" sz="800" kern="1200" dirty="0" err="1">
                          <a:solidFill>
                            <a:schemeClr val="dk1"/>
                          </a:solidFill>
                          <a:latin typeface="+mn-lt"/>
                          <a:ea typeface="+mn-ea"/>
                          <a:cs typeface="+mn-cs"/>
                        </a:rPr>
                        <a:t>RBS</a:t>
                      </a:r>
                      <a:r>
                        <a:rPr lang="en-US" sz="800" kern="1200" dirty="0">
                          <a:solidFill>
                            <a:schemeClr val="dk1"/>
                          </a:solidFill>
                          <a:latin typeface="+mn-lt"/>
                          <a:ea typeface="+mn-ea"/>
                          <a:cs typeface="+mn-cs"/>
                        </a:rPr>
                        <a:t> at rooftops, buildings and restricted areas for serving all generations of services.</a:t>
                      </a:r>
                    </a:p>
                  </a:txBody>
                  <a:tcPr>
                    <a:solidFill>
                      <a:schemeClr val="bg1">
                        <a:lumMod val="95000"/>
                      </a:schemeClr>
                    </a:solidFill>
                  </a:tcPr>
                </a:tc>
                <a:extLst>
                  <a:ext uri="{0D108BD9-81ED-4DB2-BD59-A6C34878D82A}">
                    <a16:rowId xmlns:a16="http://schemas.microsoft.com/office/drawing/2014/main" val="1978913232"/>
                  </a:ext>
                </a:extLst>
              </a:tr>
              <a:tr h="370840">
                <a:tc>
                  <a:txBody>
                    <a:bodyPr/>
                    <a:lstStyle/>
                    <a:p>
                      <a:pPr algn="ctr"/>
                      <a:r>
                        <a:rPr lang="en-US" sz="900" dirty="0"/>
                        <a:t>National/State/Local laws</a:t>
                      </a:r>
                    </a:p>
                  </a:txBody>
                  <a:tcPr anchor="ctr">
                    <a:solidFill>
                      <a:srgbClr val="FFC000"/>
                    </a:solidFill>
                  </a:tcPr>
                </a:tc>
                <a:tc>
                  <a:txBody>
                    <a:bodyPr/>
                    <a:lstStyle/>
                    <a:p>
                      <a:pPr algn="ctr"/>
                      <a:r>
                        <a:rPr lang="en-US" sz="800" kern="1200" dirty="0">
                          <a:solidFill>
                            <a:schemeClr val="dk1"/>
                          </a:solidFill>
                          <a:latin typeface="+mn-lt"/>
                          <a:ea typeface="+mn-ea"/>
                          <a:cs typeface="+mn-cs"/>
                        </a:rPr>
                        <a:t>As per the 2021 state legislation, more than 30 state legislatures have enacted small cell legislation that streamlines regulations to facilitate the deployment of 5G small cells</a:t>
                      </a:r>
                    </a:p>
                  </a:txBody>
                  <a:tcPr>
                    <a:solidFill>
                      <a:schemeClr val="bg1">
                        <a:lumMod val="95000"/>
                      </a:schemeClr>
                    </a:solidFill>
                  </a:tcPr>
                </a:tc>
                <a:tc>
                  <a:txBody>
                    <a:bodyPr/>
                    <a:lstStyle/>
                    <a:p>
                      <a:pPr marL="0" algn="ctr" defTabSz="685800" rtl="0" eaLnBrk="1" latinLnBrk="0" hangingPunct="1"/>
                      <a:r>
                        <a:rPr lang="en-US" sz="800" kern="1200" dirty="0">
                          <a:solidFill>
                            <a:schemeClr val="dk1"/>
                          </a:solidFill>
                          <a:latin typeface="+mn-lt"/>
                          <a:ea typeface="+mn-ea"/>
                          <a:cs typeface="+mn-cs"/>
                        </a:rPr>
                        <a:t>Competent authorities shall not unduly restrict the deployment of SAWAP, and that member States shall seek to ensure that any rules governing the deployment of the same are nationally consistent.</a:t>
                      </a:r>
                    </a:p>
                  </a:txBody>
                  <a:tcPr>
                    <a:solidFill>
                      <a:schemeClr val="bg1">
                        <a:lumMod val="95000"/>
                      </a:schemeClr>
                    </a:solidFill>
                  </a:tcPr>
                </a:tc>
                <a:tc>
                  <a:txBody>
                    <a:bodyPr/>
                    <a:lstStyle/>
                    <a:p>
                      <a:pPr marL="0" algn="ctr" defTabSz="685800" rtl="0" eaLnBrk="1" latinLnBrk="0" hangingPunct="1"/>
                      <a:r>
                        <a:rPr lang="en-US" sz="800" kern="1200" dirty="0">
                          <a:solidFill>
                            <a:schemeClr val="dk1"/>
                          </a:solidFill>
                          <a:latin typeface="+mn-lt"/>
                          <a:ea typeface="+mn-ea"/>
                          <a:cs typeface="+mn-cs"/>
                        </a:rPr>
                        <a:t>Deployment of Low impact facilities are exempt from state and territory laws and council approval.</a:t>
                      </a:r>
                    </a:p>
                  </a:txBody>
                  <a:tcPr>
                    <a:solidFill>
                      <a:schemeClr val="bg1">
                        <a:lumMod val="95000"/>
                      </a:schemeClr>
                    </a:solidFill>
                  </a:tcPr>
                </a:tc>
                <a:tc>
                  <a:txBody>
                    <a:bodyPr/>
                    <a:lstStyle/>
                    <a:p>
                      <a:pPr algn="ctr"/>
                      <a:endParaRPr lang="en-US" sz="1100" dirty="0"/>
                    </a:p>
                  </a:txBody>
                  <a:tcPr>
                    <a:solidFill>
                      <a:schemeClr val="bg1">
                        <a:lumMod val="95000"/>
                      </a:schemeClr>
                    </a:solidFill>
                  </a:tcPr>
                </a:tc>
                <a:extLst>
                  <a:ext uri="{0D108BD9-81ED-4DB2-BD59-A6C34878D82A}">
                    <a16:rowId xmlns:a16="http://schemas.microsoft.com/office/drawing/2014/main" val="631178060"/>
                  </a:ext>
                </a:extLst>
              </a:tr>
              <a:tr h="372009">
                <a:tc>
                  <a:txBody>
                    <a:bodyPr/>
                    <a:lstStyle/>
                    <a:p>
                      <a:pPr algn="ctr"/>
                      <a:r>
                        <a:rPr lang="en-US" sz="900" dirty="0"/>
                        <a:t>Rooftop/Building related provisions</a:t>
                      </a:r>
                    </a:p>
                  </a:txBody>
                  <a:tcPr anchor="ctr">
                    <a:solidFill>
                      <a:srgbClr val="FFC000"/>
                    </a:solidFill>
                  </a:tcPr>
                </a:tc>
                <a:tc>
                  <a:txBody>
                    <a:bodyPr/>
                    <a:lstStyle/>
                    <a:p>
                      <a:pPr algn="ctr"/>
                      <a:r>
                        <a:rPr lang="en-US" sz="800" kern="1200" dirty="0">
                          <a:solidFill>
                            <a:schemeClr val="dk1"/>
                          </a:solidFill>
                          <a:latin typeface="+mn-lt"/>
                          <a:ea typeface="+mn-ea"/>
                          <a:cs typeface="+mn-cs"/>
                        </a:rPr>
                        <a:t>Building permits are required for personal wireless facilities and small wireless facilities and carries the fee based on the cost to the  Government of processing that application. Associating small wireless facilities with structures (building, pole, PowerStation) requires meeting further specified conditions consistent with section 1.1312(e)(2)</a:t>
                      </a:r>
                    </a:p>
                  </a:txBody>
                  <a:tcPr>
                    <a:solidFill>
                      <a:schemeClr val="bg1">
                        <a:lumMod val="95000"/>
                      </a:schemeClr>
                    </a:solidFill>
                  </a:tcPr>
                </a:tc>
                <a:tc>
                  <a:txBody>
                    <a:bodyPr/>
                    <a:lstStyle/>
                    <a:p>
                      <a:pPr algn="ctr"/>
                      <a:r>
                        <a:rPr lang="en-US" sz="800" kern="1200" dirty="0">
                          <a:solidFill>
                            <a:schemeClr val="dk1"/>
                          </a:solidFill>
                          <a:latin typeface="+mn-lt"/>
                          <a:ea typeface="+mn-ea"/>
                          <a:cs typeface="+mn-cs"/>
                        </a:rPr>
                        <a:t>Article 57 of the EECC,2018 mentions that deployment of SAWAP on buildings does not require individual permits as long as the physical and technical characteristics are complied with.</a:t>
                      </a:r>
                    </a:p>
                  </a:txBody>
                  <a:tcPr>
                    <a:solidFill>
                      <a:schemeClr val="bg1">
                        <a:lumMod val="95000"/>
                      </a:schemeClr>
                    </a:solidFill>
                  </a:tcPr>
                </a:tc>
                <a:tc>
                  <a:txBody>
                    <a:bodyPr/>
                    <a:lstStyle/>
                    <a:p>
                      <a:pPr marL="0" algn="ctr" defTabSz="685800" rtl="0" eaLnBrk="1" latinLnBrk="0" hangingPunct="1"/>
                      <a:r>
                        <a:rPr lang="en-US" sz="800" kern="1200" dirty="0">
                          <a:solidFill>
                            <a:schemeClr val="dk1"/>
                          </a:solidFill>
                          <a:latin typeface="+mn-lt"/>
                          <a:ea typeface="+mn-ea"/>
                          <a:cs typeface="+mn-cs"/>
                        </a:rPr>
                        <a:t>The Telecommunications (Low Impact Facilities) Determination 1997 deals with the mounting of antennas on existing buildings and structures without the scrutiny of State and Territory laws and Council approval if the facility satisfies the physical and locational characteristics laid in clause 5.2 to be called low impact.</a:t>
                      </a:r>
                    </a:p>
                  </a:txBody>
                  <a:tcPr>
                    <a:solidFill>
                      <a:schemeClr val="bg1">
                        <a:lumMod val="95000"/>
                      </a:schemeClr>
                    </a:solidFill>
                  </a:tcPr>
                </a:tc>
                <a:tc>
                  <a:txBody>
                    <a:bodyPr/>
                    <a:lstStyle/>
                    <a:p>
                      <a:pPr marL="0" algn="ctr" defTabSz="685800" rtl="0" eaLnBrk="1" latinLnBrk="0" hangingPunct="1"/>
                      <a:r>
                        <a:rPr lang="en-US" sz="800" kern="1200" dirty="0">
                          <a:solidFill>
                            <a:schemeClr val="dk1"/>
                          </a:solidFill>
                          <a:latin typeface="+mn-lt"/>
                          <a:ea typeface="+mn-ea"/>
                          <a:cs typeface="+mn-cs"/>
                        </a:rPr>
                        <a:t>Guidelines have been issued and a one stop application procedure has been set up in 2010 for the submission of applications by public telecommunications operators for the installation of radio base stations for public telecommunications services in buildings and on rooftops</a:t>
                      </a:r>
                    </a:p>
                  </a:txBody>
                  <a:tcPr>
                    <a:solidFill>
                      <a:schemeClr val="bg1">
                        <a:lumMod val="95000"/>
                      </a:schemeClr>
                    </a:solidFill>
                  </a:tcPr>
                </a:tc>
                <a:extLst>
                  <a:ext uri="{0D108BD9-81ED-4DB2-BD59-A6C34878D82A}">
                    <a16:rowId xmlns:a16="http://schemas.microsoft.com/office/drawing/2014/main" val="4151099566"/>
                  </a:ext>
                </a:extLst>
              </a:tr>
              <a:tr h="370840">
                <a:tc>
                  <a:txBody>
                    <a:bodyPr/>
                    <a:lstStyle/>
                    <a:p>
                      <a:pPr algn="ctr"/>
                      <a:r>
                        <a:rPr lang="en-US" sz="900" dirty="0"/>
                        <a:t>Restrictions on Locations</a:t>
                      </a:r>
                    </a:p>
                  </a:txBody>
                  <a:tcPr anchor="ctr">
                    <a:solidFill>
                      <a:srgbClr val="FFC000"/>
                    </a:solidFill>
                  </a:tcPr>
                </a:tc>
                <a:tc>
                  <a:txBody>
                    <a:bodyPr/>
                    <a:lstStyle/>
                    <a:p>
                      <a:pPr algn="ctr"/>
                      <a:r>
                        <a:rPr lang="en-US" sz="800" kern="1200" dirty="0">
                          <a:solidFill>
                            <a:schemeClr val="dk1"/>
                          </a:solidFill>
                          <a:latin typeface="+mn-lt"/>
                          <a:ea typeface="+mn-ea"/>
                          <a:cs typeface="+mn-cs"/>
                        </a:rPr>
                        <a:t>Tribal areas </a:t>
                      </a:r>
                    </a:p>
                    <a:p>
                      <a:pPr algn="ctr"/>
                      <a:endParaRPr lang="en-US" sz="1100" dirty="0"/>
                    </a:p>
                  </a:txBody>
                  <a:tcPr>
                    <a:solidFill>
                      <a:schemeClr val="bg1">
                        <a:lumMod val="95000"/>
                      </a:schemeClr>
                    </a:solidFill>
                  </a:tcPr>
                </a:tc>
                <a:tc>
                  <a:txBody>
                    <a:bodyPr/>
                    <a:lstStyle/>
                    <a:p>
                      <a:pPr algn="ctr"/>
                      <a:r>
                        <a:rPr lang="en-US" sz="800" kern="1200" dirty="0">
                          <a:solidFill>
                            <a:schemeClr val="dk1"/>
                          </a:solidFill>
                          <a:latin typeface="+mn-lt"/>
                          <a:ea typeface="+mn-ea"/>
                          <a:cs typeface="+mn-cs"/>
                        </a:rPr>
                        <a:t>Buildings or sites of architectural, historical, or natural value or where necessary for public safety reasons would require permits.</a:t>
                      </a:r>
                    </a:p>
                  </a:txBody>
                  <a:tcPr>
                    <a:solidFill>
                      <a:schemeClr val="bg1">
                        <a:lumMod val="95000"/>
                      </a:schemeClr>
                    </a:solidFill>
                  </a:tcPr>
                </a:tc>
                <a:tc>
                  <a:txBody>
                    <a:bodyPr/>
                    <a:lstStyle/>
                    <a:p>
                      <a:pPr algn="ctr"/>
                      <a:r>
                        <a:rPr lang="en-US" sz="800" dirty="0"/>
                        <a:t>Deployment in Area of</a:t>
                      </a:r>
                    </a:p>
                    <a:p>
                      <a:pPr algn="ctr"/>
                      <a:r>
                        <a:rPr lang="en-US" sz="800" dirty="0"/>
                        <a:t>Environmental significance is under the scrutiny of state laws /council approval</a:t>
                      </a:r>
                    </a:p>
                  </a:txBody>
                  <a:tcPr>
                    <a:solidFill>
                      <a:schemeClr val="bg1">
                        <a:lumMod val="95000"/>
                      </a:schemeClr>
                    </a:solidFill>
                  </a:tcPr>
                </a:tc>
                <a:tc>
                  <a:txBody>
                    <a:bodyPr/>
                    <a:lstStyle/>
                    <a:p>
                      <a:pPr algn="ctr"/>
                      <a:r>
                        <a:rPr lang="en-US" sz="800" kern="1200" dirty="0">
                          <a:solidFill>
                            <a:schemeClr val="dk1"/>
                          </a:solidFill>
                          <a:latin typeface="+mn-lt"/>
                          <a:ea typeface="+mn-ea"/>
                          <a:cs typeface="+mn-cs"/>
                        </a:rPr>
                        <a:t>Not permitted in conservation zones such as “Conservation Area,” “Coastal Protection Area,” “Site of Special Scientific Interest,” “Other Specified Uses” annotated “Comprehensive Development and Wetland Enhancement Area.”</a:t>
                      </a:r>
                    </a:p>
                  </a:txBody>
                  <a:tcPr>
                    <a:solidFill>
                      <a:schemeClr val="bg1">
                        <a:lumMod val="95000"/>
                      </a:schemeClr>
                    </a:solidFill>
                  </a:tcPr>
                </a:tc>
                <a:extLst>
                  <a:ext uri="{0D108BD9-81ED-4DB2-BD59-A6C34878D82A}">
                    <a16:rowId xmlns:a16="http://schemas.microsoft.com/office/drawing/2014/main" val="1739051640"/>
                  </a:ext>
                </a:extLst>
              </a:tr>
            </a:tbl>
          </a:graphicData>
        </a:graphic>
      </p:graphicFrame>
      <p:pic>
        <p:nvPicPr>
          <p:cNvPr id="12" name="Picture 4" descr="cdn.britannica.com/33/4833-004-828A9A84/Flag-Unite...">
            <a:extLst>
              <a:ext uri="{FF2B5EF4-FFF2-40B4-BE49-F238E27FC236}">
                <a16:creationId xmlns:a16="http://schemas.microsoft.com/office/drawing/2014/main" id="{944F4B8C-F898-0B0A-211A-D97CAF5FAF2C}"/>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605033" y="519726"/>
            <a:ext cx="277963" cy="261677"/>
          </a:xfrm>
          <a:prstGeom prst="ellipse">
            <a:avLst/>
          </a:prstGeom>
          <a:ln w="63500" cap="rnd">
            <a:no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1FCFEEC9-3EC5-4292-9C53-3652742A1D99}"/>
              </a:ext>
            </a:extLst>
          </p:cNvPr>
          <p:cNvSpPr>
            <a:spLocks noGrp="1"/>
          </p:cNvSpPr>
          <p:nvPr>
            <p:ph type="title"/>
          </p:nvPr>
        </p:nvSpPr>
        <p:spPr>
          <a:xfrm>
            <a:off x="176211" y="63393"/>
            <a:ext cx="7290577" cy="330054"/>
          </a:xfrm>
        </p:spPr>
        <p:txBody>
          <a:bodyPr>
            <a:normAutofit fontScale="90000"/>
          </a:bodyPr>
          <a:lstStyle/>
          <a:p>
            <a:r>
              <a:rPr lang="en-US" dirty="0"/>
              <a:t>Some Regional SC Regulations around the world</a:t>
            </a:r>
          </a:p>
        </p:txBody>
      </p:sp>
      <p:sp>
        <p:nvSpPr>
          <p:cNvPr id="4" name="Footer Placeholder 3">
            <a:extLst>
              <a:ext uri="{FF2B5EF4-FFF2-40B4-BE49-F238E27FC236}">
                <a16:creationId xmlns:a16="http://schemas.microsoft.com/office/drawing/2014/main" id="{D3E4304E-0E9A-A394-D239-9991EBA358ED}"/>
              </a:ext>
            </a:extLst>
          </p:cNvPr>
          <p:cNvSpPr>
            <a:spLocks noGrp="1"/>
          </p:cNvSpPr>
          <p:nvPr>
            <p:ph type="ftr" sz="quarter" idx="10"/>
          </p:nvPr>
        </p:nvSpPr>
        <p:spPr/>
        <p:txBody>
          <a:bodyPr/>
          <a:lstStyle/>
          <a:p>
            <a:pPr>
              <a:defRPr/>
            </a:pPr>
            <a:r>
              <a:rPr lang="en-US"/>
              <a:t>© Small Cell Forum Ltd 2024</a:t>
            </a:r>
            <a:endParaRPr lang="en-US" dirty="0"/>
          </a:p>
        </p:txBody>
      </p:sp>
      <p:pic>
        <p:nvPicPr>
          <p:cNvPr id="1028" name="Picture 4" descr="Printable Country Flag of the European Union - Circle | Vector Country  Flags of the World">
            <a:extLst>
              <a:ext uri="{FF2B5EF4-FFF2-40B4-BE49-F238E27FC236}">
                <a16:creationId xmlns:a16="http://schemas.microsoft.com/office/drawing/2014/main" id="{BDD630A6-0861-9B51-5EF7-FDE31812B239}"/>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636412" y="500676"/>
            <a:ext cx="277963" cy="277963"/>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990+ Australia Flag Circle Stock Photos, Pictures &amp; Royalty-Free Images -  iStock">
            <a:extLst>
              <a:ext uri="{FF2B5EF4-FFF2-40B4-BE49-F238E27FC236}">
                <a16:creationId xmlns:a16="http://schemas.microsoft.com/office/drawing/2014/main" id="{B793580F-CD25-6929-0BA2-96DBC99F2851}"/>
              </a:ext>
            </a:extLst>
          </p:cNvPr>
          <p:cNvPicPr>
            <a:picLocks noChangeAspect="1" noChangeArrowheads="1"/>
          </p:cNvPicPr>
          <p:nvPr/>
        </p:nvPicPr>
        <p:blipFill rotWithShape="1">
          <a:blip r:embed="rId4" cstate="print">
            <a:extLst>
              <a:ext uri="{BEBA8EAE-BF5A-486C-A8C5-ECC9F3942E4B}">
                <a14:imgProps xmlns:a14="http://schemas.microsoft.com/office/drawing/2010/main">
                  <a14:imgLayer r:embed="rId5">
                    <a14:imgEffect>
                      <a14:backgroundRemoval t="10000" b="90000" l="10000" r="90000">
                        <a14:foregroundMark x1="42320" y1="24346" x2="23856" y2="42647"/>
                        <a14:foregroundMark x1="29412" y1="30719" x2="29412" y2="31536"/>
                        <a14:foregroundMark x1="27614" y1="43791" x2="24020" y2="54412"/>
                        <a14:foregroundMark x1="26471" y1="50327" x2="46895" y2="61275"/>
                        <a14:foregroundMark x1="37582" y1="59967" x2="42974" y2="59967"/>
                        <a14:foregroundMark x1="34804" y1="35458" x2="45588" y2="40686"/>
                        <a14:foregroundMark x1="45261" y1="31536" x2="37418" y2="43791"/>
                        <a14:foregroundMark x1="30065" y1="43627" x2="35621" y2="41993"/>
                        <a14:foregroundMark x1="31863" y1="39216" x2="31046" y2="46405"/>
                        <a14:foregroundMark x1="30719" y1="39216" x2="27451" y2="41176"/>
                        <a14:foregroundMark x1="37418" y1="31863" x2="41176" y2="30719"/>
                        <a14:foregroundMark x1="44118" y1="28758" x2="46732" y2="27451"/>
                        <a14:foregroundMark x1="47549" y1="30392" x2="52288" y2="29085"/>
                        <a14:foregroundMark x1="49673" y1="27124" x2="52614" y2="24183"/>
                        <a14:foregroundMark x1="46078" y1="35131" x2="50817" y2="33824"/>
                        <a14:foregroundMark x1="51471" y1="35621" x2="56209" y2="33660"/>
                        <a14:foregroundMark x1="51144" y1="36601" x2="53758" y2="36275"/>
                        <a14:foregroundMark x1="50163" y1="38889" x2="52941" y2="38725"/>
                        <a14:foregroundMark x1="48039" y1="39052" x2="50490" y2="41176"/>
                        <a14:foregroundMark x1="48203" y1="42810" x2="49020" y2="45261"/>
                        <a14:foregroundMark x1="43464" y1="43301" x2="45261" y2="44771"/>
                        <a14:foregroundMark x1="47712" y1="44118" x2="48856" y2="47712"/>
                        <a14:foregroundMark x1="51144" y1="47712" x2="53268" y2="49183"/>
                        <a14:foregroundMark x1="59150" y1="44935" x2="61111" y2="45752"/>
                        <a14:foregroundMark x1="63725" y1="34641" x2="66340" y2="36438"/>
                        <a14:foregroundMark x1="72549" y1="42647" x2="74346" y2="45425"/>
                        <a14:foregroundMark x1="63399" y1="64869" x2="60784" y2="66013"/>
                        <a14:foregroundMark x1="29248" y1="30556" x2="30556" y2="29739"/>
                        <a14:foregroundMark x1="29085" y1="31046" x2="30229" y2="31699"/>
                        <a14:foregroundMark x1="34150" y1="28595" x2="31536" y2="32680"/>
                        <a14:foregroundMark x1="28595" y1="34804" x2="27124" y2="36928"/>
                        <a14:foregroundMark x1="24020" y1="46242" x2="22712" y2="49673"/>
                      </a14:backgroundRemoval>
                    </a14:imgEffect>
                  </a14:imgLayer>
                </a14:imgProps>
              </a:ext>
              <a:ext uri="{28A0092B-C50C-407E-A947-70E740481C1C}">
                <a14:useLocalDpi xmlns:a14="http://schemas.microsoft.com/office/drawing/2010/main" val="0"/>
              </a:ext>
            </a:extLst>
          </a:blip>
          <a:srcRect l="19382" t="19630" r="20000" b="20124"/>
          <a:stretch/>
        </p:blipFill>
        <p:spPr bwMode="auto">
          <a:xfrm>
            <a:off x="5389828" y="512431"/>
            <a:ext cx="277963" cy="276265"/>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Printable Country Flag of Hong Kong - Circle | Vector Country Flags of the  World">
            <a:extLst>
              <a:ext uri="{FF2B5EF4-FFF2-40B4-BE49-F238E27FC236}">
                <a16:creationId xmlns:a16="http://schemas.microsoft.com/office/drawing/2014/main" id="{65BE03B4-5F73-E29A-2FCC-5E1FF65B3CF7}"/>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267354" y="513376"/>
            <a:ext cx="277963" cy="2779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11231742"/>
      </p:ext>
    </p:extLst>
  </p:cSld>
  <p:clrMapOvr>
    <a:masterClrMapping/>
  </p:clrMapOvr>
  <p:transition spd="slow">
    <p:push dir="u"/>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AA0BC7-937E-C92B-BA4C-F27D7F3DA2BD}"/>
              </a:ext>
            </a:extLst>
          </p:cNvPr>
          <p:cNvSpPr>
            <a:spLocks noGrp="1"/>
          </p:cNvSpPr>
          <p:nvPr>
            <p:ph type="title"/>
          </p:nvPr>
        </p:nvSpPr>
        <p:spPr/>
        <p:txBody>
          <a:bodyPr>
            <a:normAutofit fontScale="90000"/>
          </a:bodyPr>
          <a:lstStyle/>
          <a:p>
            <a:br>
              <a:rPr lang="en-US" dirty="0"/>
            </a:br>
            <a:endParaRPr lang="en-US" dirty="0"/>
          </a:p>
        </p:txBody>
      </p:sp>
      <p:sp>
        <p:nvSpPr>
          <p:cNvPr id="3" name="Content Placeholder 2">
            <a:extLst>
              <a:ext uri="{FF2B5EF4-FFF2-40B4-BE49-F238E27FC236}">
                <a16:creationId xmlns:a16="http://schemas.microsoft.com/office/drawing/2014/main" id="{722E51DF-9AF8-7EEE-AC48-7C75AC80F165}"/>
              </a:ext>
            </a:extLst>
          </p:cNvPr>
          <p:cNvSpPr>
            <a:spLocks noGrp="1"/>
          </p:cNvSpPr>
          <p:nvPr>
            <p:ph idx="1"/>
          </p:nvPr>
        </p:nvSpPr>
        <p:spPr/>
        <p:txBody>
          <a:bodyPr/>
          <a:lstStyle/>
          <a:p>
            <a:endParaRPr lang="en-US" dirty="0"/>
          </a:p>
        </p:txBody>
      </p:sp>
      <p:sp>
        <p:nvSpPr>
          <p:cNvPr id="4" name="Footer Placeholder 3">
            <a:extLst>
              <a:ext uri="{FF2B5EF4-FFF2-40B4-BE49-F238E27FC236}">
                <a16:creationId xmlns:a16="http://schemas.microsoft.com/office/drawing/2014/main" id="{C1EF02FD-6190-19EB-0F68-4456E8638BF7}"/>
              </a:ext>
            </a:extLst>
          </p:cNvPr>
          <p:cNvSpPr>
            <a:spLocks noGrp="1"/>
          </p:cNvSpPr>
          <p:nvPr>
            <p:ph type="ftr" sz="quarter" idx="10"/>
          </p:nvPr>
        </p:nvSpPr>
        <p:spPr/>
        <p:txBody>
          <a:bodyPr/>
          <a:lstStyle/>
          <a:p>
            <a:pPr>
              <a:defRPr/>
            </a:pPr>
            <a:r>
              <a:rPr lang="en-US"/>
              <a:t>© Small Cell Forum Ltd 2024</a:t>
            </a:r>
            <a:endParaRPr lang="en-US" dirty="0"/>
          </a:p>
        </p:txBody>
      </p:sp>
      <p:pic>
        <p:nvPicPr>
          <p:cNvPr id="6" name="Picture 5">
            <a:extLst>
              <a:ext uri="{FF2B5EF4-FFF2-40B4-BE49-F238E27FC236}">
                <a16:creationId xmlns:a16="http://schemas.microsoft.com/office/drawing/2014/main" id="{4F379F08-7047-8EA3-7E9A-D3C078F74697}"/>
              </a:ext>
            </a:extLst>
          </p:cNvPr>
          <p:cNvPicPr>
            <a:picLocks noChangeAspect="1"/>
          </p:cNvPicPr>
          <p:nvPr/>
        </p:nvPicPr>
        <p:blipFill>
          <a:blip r:embed="rId2"/>
          <a:stretch>
            <a:fillRect/>
          </a:stretch>
        </p:blipFill>
        <p:spPr>
          <a:xfrm>
            <a:off x="213255" y="1019930"/>
            <a:ext cx="5735861" cy="2095354"/>
          </a:xfrm>
          <a:prstGeom prst="rect">
            <a:avLst/>
          </a:prstGeom>
        </p:spPr>
      </p:pic>
      <p:pic>
        <p:nvPicPr>
          <p:cNvPr id="8" name="Picture 7">
            <a:extLst>
              <a:ext uri="{FF2B5EF4-FFF2-40B4-BE49-F238E27FC236}">
                <a16:creationId xmlns:a16="http://schemas.microsoft.com/office/drawing/2014/main" id="{2B2C96AB-597C-023C-76C4-5DB5D9D6BEED}"/>
              </a:ext>
            </a:extLst>
          </p:cNvPr>
          <p:cNvPicPr>
            <a:picLocks noChangeAspect="1"/>
          </p:cNvPicPr>
          <p:nvPr/>
        </p:nvPicPr>
        <p:blipFill>
          <a:blip r:embed="rId3"/>
          <a:stretch>
            <a:fillRect/>
          </a:stretch>
        </p:blipFill>
        <p:spPr>
          <a:xfrm>
            <a:off x="5901756" y="1064303"/>
            <a:ext cx="3076397" cy="1978067"/>
          </a:xfrm>
          <a:prstGeom prst="rect">
            <a:avLst/>
          </a:prstGeom>
        </p:spPr>
      </p:pic>
      <p:sp>
        <p:nvSpPr>
          <p:cNvPr id="10" name="Title 1">
            <a:extLst>
              <a:ext uri="{FF2B5EF4-FFF2-40B4-BE49-F238E27FC236}">
                <a16:creationId xmlns:a16="http://schemas.microsoft.com/office/drawing/2014/main" id="{336B5507-4CB7-1886-C83D-3DB7251FE411}"/>
              </a:ext>
            </a:extLst>
          </p:cNvPr>
          <p:cNvSpPr txBox="1">
            <a:spLocks/>
          </p:cNvSpPr>
          <p:nvPr/>
        </p:nvSpPr>
        <p:spPr>
          <a:xfrm>
            <a:off x="442911" y="323996"/>
            <a:ext cx="7290577" cy="380854"/>
          </a:xfrm>
          <a:prstGeom prst="rect">
            <a:avLst/>
          </a:prstGeom>
        </p:spPr>
        <p:txBody>
          <a:bodyPr vert="horz" lIns="0" tIns="0" rIns="0" bIns="0" rtlCol="0" anchor="b" anchorCtr="0">
            <a:normAutofit/>
          </a:bodyPr>
          <a:lstStyle>
            <a:lvl1pPr algn="l" defTabSz="685800" rtl="0" eaLnBrk="1" latinLnBrk="0" hangingPunct="1">
              <a:lnSpc>
                <a:spcPts val="2600"/>
              </a:lnSpc>
              <a:spcBef>
                <a:spcPct val="0"/>
              </a:spcBef>
              <a:buNone/>
              <a:defRPr sz="2200" b="1" kern="1200">
                <a:solidFill>
                  <a:schemeClr val="tx1"/>
                </a:solidFill>
                <a:latin typeface="+mj-lt"/>
                <a:ea typeface="+mj-ea"/>
                <a:cs typeface="+mj-cs"/>
              </a:defRPr>
            </a:lvl1pPr>
          </a:lstStyle>
          <a:p>
            <a:r>
              <a:rPr lang="en-US" dirty="0"/>
              <a:t>IMT Frequency Bands in ITU Regions</a:t>
            </a:r>
          </a:p>
        </p:txBody>
      </p:sp>
      <p:graphicFrame>
        <p:nvGraphicFramePr>
          <p:cNvPr id="11" name="Table 10">
            <a:extLst>
              <a:ext uri="{FF2B5EF4-FFF2-40B4-BE49-F238E27FC236}">
                <a16:creationId xmlns:a16="http://schemas.microsoft.com/office/drawing/2014/main" id="{AD8EC501-849D-D2DB-23A6-9F93404D913E}"/>
              </a:ext>
            </a:extLst>
          </p:cNvPr>
          <p:cNvGraphicFramePr>
            <a:graphicFrameLocks noGrp="1"/>
          </p:cNvGraphicFramePr>
          <p:nvPr>
            <p:extLst>
              <p:ext uri="{D42A27DB-BD31-4B8C-83A1-F6EECF244321}">
                <p14:modId xmlns:p14="http://schemas.microsoft.com/office/powerpoint/2010/main" val="3076837417"/>
              </p:ext>
            </p:extLst>
          </p:nvPr>
        </p:nvGraphicFramePr>
        <p:xfrm>
          <a:off x="442911" y="3115284"/>
          <a:ext cx="4857749" cy="1589152"/>
        </p:xfrm>
        <a:graphic>
          <a:graphicData uri="http://schemas.openxmlformats.org/drawingml/2006/table">
            <a:tbl>
              <a:tblPr firstRow="1" firstCol="1" bandRow="1"/>
              <a:tblGrid>
                <a:gridCol w="931853">
                  <a:extLst>
                    <a:ext uri="{9D8B030D-6E8A-4147-A177-3AD203B41FA5}">
                      <a16:colId xmlns:a16="http://schemas.microsoft.com/office/drawing/2014/main" val="3759076066"/>
                    </a:ext>
                  </a:extLst>
                </a:gridCol>
                <a:gridCol w="763952">
                  <a:extLst>
                    <a:ext uri="{9D8B030D-6E8A-4147-A177-3AD203B41FA5}">
                      <a16:colId xmlns:a16="http://schemas.microsoft.com/office/drawing/2014/main" val="995688457"/>
                    </a:ext>
                  </a:extLst>
                </a:gridCol>
                <a:gridCol w="763952">
                  <a:extLst>
                    <a:ext uri="{9D8B030D-6E8A-4147-A177-3AD203B41FA5}">
                      <a16:colId xmlns:a16="http://schemas.microsoft.com/office/drawing/2014/main" val="3645667293"/>
                    </a:ext>
                  </a:extLst>
                </a:gridCol>
                <a:gridCol w="711782">
                  <a:extLst>
                    <a:ext uri="{9D8B030D-6E8A-4147-A177-3AD203B41FA5}">
                      <a16:colId xmlns:a16="http://schemas.microsoft.com/office/drawing/2014/main" val="1635481928"/>
                    </a:ext>
                  </a:extLst>
                </a:gridCol>
                <a:gridCol w="843105">
                  <a:extLst>
                    <a:ext uri="{9D8B030D-6E8A-4147-A177-3AD203B41FA5}">
                      <a16:colId xmlns:a16="http://schemas.microsoft.com/office/drawing/2014/main" val="3218657437"/>
                    </a:ext>
                  </a:extLst>
                </a:gridCol>
                <a:gridCol w="843105">
                  <a:extLst>
                    <a:ext uri="{9D8B030D-6E8A-4147-A177-3AD203B41FA5}">
                      <a16:colId xmlns:a16="http://schemas.microsoft.com/office/drawing/2014/main" val="1663998294"/>
                    </a:ext>
                  </a:extLst>
                </a:gridCol>
              </a:tblGrid>
              <a:tr h="0">
                <a:tc rowSpan="2">
                  <a:txBody>
                    <a:bodyPr/>
                    <a:lstStyle/>
                    <a:p>
                      <a:pPr algn="ctr">
                        <a:lnSpc>
                          <a:spcPct val="107000"/>
                        </a:lnSpc>
                      </a:pPr>
                      <a:r>
                        <a:rPr lang="en-GB" sz="900" b="1" kern="100">
                          <a:solidFill>
                            <a:srgbClr val="000000"/>
                          </a:solidFill>
                          <a:effectLst/>
                          <a:latin typeface="Aptos" panose="020B0004020202020204" pitchFamily="34" charset="0"/>
                          <a:ea typeface="Aptos" panose="020B0004020202020204" pitchFamily="34" charset="0"/>
                          <a:cs typeface="Times New Roman" panose="02020603050405020304" pitchFamily="18" charset="0"/>
                        </a:rPr>
                        <a:t>Frequency Bands identified for IMT (MHz)</a:t>
                      </a:r>
                      <a:endParaRPr lang="en-IN" sz="12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gridSpan="3">
                  <a:txBody>
                    <a:bodyPr/>
                    <a:lstStyle/>
                    <a:p>
                      <a:pPr algn="ctr">
                        <a:lnSpc>
                          <a:spcPct val="107000"/>
                        </a:lnSpc>
                      </a:pPr>
                      <a:r>
                        <a:rPr lang="en-GB" sz="900" b="1" kern="100">
                          <a:solidFill>
                            <a:srgbClr val="000000"/>
                          </a:solidFill>
                          <a:effectLst/>
                          <a:latin typeface="Aptos" panose="020B0004020202020204" pitchFamily="34" charset="0"/>
                          <a:ea typeface="Aptos" panose="020B0004020202020204" pitchFamily="34" charset="0"/>
                          <a:cs typeface="Times New Roman" panose="02020603050405020304" pitchFamily="18" charset="0"/>
                        </a:rPr>
                        <a:t>Footnotes identifying the band for IMT in the Radio Regulations</a:t>
                      </a:r>
                      <a:endParaRPr lang="en-IN" sz="12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hMerge="1">
                  <a:txBody>
                    <a:bodyPr/>
                    <a:lstStyle/>
                    <a:p>
                      <a:endParaRPr lang="en-IN"/>
                    </a:p>
                  </a:txBody>
                  <a:tcPr/>
                </a:tc>
                <a:tc hMerge="1">
                  <a:txBody>
                    <a:bodyPr/>
                    <a:lstStyle/>
                    <a:p>
                      <a:endParaRPr lang="en-IN"/>
                    </a:p>
                  </a:txBody>
                  <a:tcPr/>
                </a:tc>
                <a:tc>
                  <a:txBody>
                    <a:bodyPr/>
                    <a:lstStyle/>
                    <a:p>
                      <a:pPr algn="ctr">
                        <a:lnSpc>
                          <a:spcPct val="107000"/>
                        </a:lnSpc>
                      </a:pPr>
                      <a:r>
                        <a:rPr lang="en-GB" sz="900" b="1" kern="100">
                          <a:solidFill>
                            <a:srgbClr val="000000"/>
                          </a:solidFill>
                          <a:effectLst/>
                          <a:latin typeface="Aptos" panose="020B0004020202020204" pitchFamily="34" charset="0"/>
                          <a:ea typeface="Aptos" panose="020B0004020202020204" pitchFamily="34" charset="0"/>
                          <a:cs typeface="Times New Roman" panose="02020603050405020304" pitchFamily="18" charset="0"/>
                        </a:rPr>
                        <a:t>Available Bandwidth (MHz)</a:t>
                      </a:r>
                      <a:endParaRPr lang="en-IN" sz="12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FFFFF"/>
                    </a:solidFill>
                  </a:tcPr>
                </a:tc>
                <a:tc>
                  <a:txBody>
                    <a:bodyPr/>
                    <a:lstStyle/>
                    <a:p>
                      <a:pPr algn="ctr">
                        <a:lnSpc>
                          <a:spcPct val="107000"/>
                        </a:lnSpc>
                      </a:pPr>
                      <a:r>
                        <a:rPr lang="en-GB" sz="900" b="1" kern="100">
                          <a:solidFill>
                            <a:srgbClr val="000000"/>
                          </a:solidFill>
                          <a:effectLst/>
                          <a:latin typeface="Aptos" panose="020B0004020202020204" pitchFamily="34" charset="0"/>
                          <a:ea typeface="Aptos" panose="020B0004020202020204" pitchFamily="34" charset="0"/>
                          <a:cs typeface="Times New Roman" panose="02020603050405020304" pitchFamily="18" charset="0"/>
                        </a:rPr>
                        <a:t>Timing</a:t>
                      </a:r>
                      <a:endParaRPr lang="en-IN" sz="12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FFFFF"/>
                    </a:solidFill>
                  </a:tcPr>
                </a:tc>
                <a:extLst>
                  <a:ext uri="{0D108BD9-81ED-4DB2-BD59-A6C34878D82A}">
                    <a16:rowId xmlns:a16="http://schemas.microsoft.com/office/drawing/2014/main" val="3321924768"/>
                  </a:ext>
                </a:extLst>
              </a:tr>
              <a:tr h="0">
                <a:tc vMerge="1">
                  <a:txBody>
                    <a:bodyPr/>
                    <a:lstStyle/>
                    <a:p>
                      <a:endParaRPr lang="en-IN"/>
                    </a:p>
                  </a:txBody>
                  <a:tcPr/>
                </a:tc>
                <a:tc>
                  <a:txBody>
                    <a:bodyPr/>
                    <a:lstStyle/>
                    <a:p>
                      <a:pPr algn="ctr">
                        <a:lnSpc>
                          <a:spcPct val="107000"/>
                        </a:lnSpc>
                      </a:pPr>
                      <a:r>
                        <a:rPr lang="en-GB" sz="900" kern="100">
                          <a:solidFill>
                            <a:srgbClr val="000000"/>
                          </a:solidFill>
                          <a:effectLst/>
                          <a:latin typeface="Aptos" panose="020B0004020202020204" pitchFamily="34" charset="0"/>
                          <a:ea typeface="Aptos" panose="020B0004020202020204" pitchFamily="34" charset="0"/>
                          <a:cs typeface="Times New Roman" panose="02020603050405020304" pitchFamily="18" charset="0"/>
                        </a:rPr>
                        <a:t>Region 1</a:t>
                      </a:r>
                      <a:endParaRPr lang="en-IN" sz="12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lnSpc>
                          <a:spcPct val="107000"/>
                        </a:lnSpc>
                      </a:pPr>
                      <a:r>
                        <a:rPr lang="en-GB" sz="900" kern="100">
                          <a:solidFill>
                            <a:srgbClr val="000000"/>
                          </a:solidFill>
                          <a:effectLst/>
                          <a:latin typeface="Aptos" panose="020B0004020202020204" pitchFamily="34" charset="0"/>
                          <a:ea typeface="Aptos" panose="020B0004020202020204" pitchFamily="34" charset="0"/>
                          <a:cs typeface="Times New Roman" panose="02020603050405020304" pitchFamily="18" charset="0"/>
                        </a:rPr>
                        <a:t>Region 2</a:t>
                      </a:r>
                      <a:endParaRPr lang="en-IN" sz="12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lnSpc>
                          <a:spcPct val="107000"/>
                        </a:lnSpc>
                      </a:pPr>
                      <a:r>
                        <a:rPr lang="en-GB" sz="900" kern="100">
                          <a:solidFill>
                            <a:srgbClr val="000000"/>
                          </a:solidFill>
                          <a:effectLst/>
                          <a:latin typeface="Aptos" panose="020B0004020202020204" pitchFamily="34" charset="0"/>
                          <a:ea typeface="Aptos" panose="020B0004020202020204" pitchFamily="34" charset="0"/>
                          <a:cs typeface="Times New Roman" panose="02020603050405020304" pitchFamily="18" charset="0"/>
                        </a:rPr>
                        <a:t>Region 3</a:t>
                      </a:r>
                      <a:endParaRPr lang="en-IN" sz="12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lnSpc>
                          <a:spcPct val="107000"/>
                        </a:lnSpc>
                      </a:pPr>
                      <a:r>
                        <a:rPr lang="en-GB" sz="900" b="1" kern="100">
                          <a:effectLst/>
                          <a:latin typeface="Aptos" panose="020B0004020202020204" pitchFamily="34" charset="0"/>
                          <a:ea typeface="Aptos" panose="020B0004020202020204" pitchFamily="34" charset="0"/>
                          <a:cs typeface="Times New Roman" panose="02020603050405020304" pitchFamily="18" charset="0"/>
                        </a:rPr>
                        <a:t> </a:t>
                      </a:r>
                      <a:endParaRPr lang="en-IN" sz="12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FFFFFF"/>
                    </a:solidFill>
                  </a:tcPr>
                </a:tc>
                <a:tc>
                  <a:txBody>
                    <a:bodyPr/>
                    <a:lstStyle/>
                    <a:p>
                      <a:pPr algn="ctr">
                        <a:lnSpc>
                          <a:spcPct val="107000"/>
                        </a:lnSpc>
                      </a:pPr>
                      <a:r>
                        <a:rPr lang="en-GB" sz="900" b="1" kern="100">
                          <a:effectLst/>
                          <a:latin typeface="Aptos" panose="020B0004020202020204" pitchFamily="34" charset="0"/>
                          <a:ea typeface="Aptos" panose="020B0004020202020204" pitchFamily="34" charset="0"/>
                          <a:cs typeface="Times New Roman" panose="02020603050405020304" pitchFamily="18" charset="0"/>
                        </a:rPr>
                        <a:t> </a:t>
                      </a:r>
                      <a:endParaRPr lang="en-IN" sz="12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869926601"/>
                  </a:ext>
                </a:extLst>
              </a:tr>
              <a:tr h="0">
                <a:tc>
                  <a:txBody>
                    <a:bodyPr/>
                    <a:lstStyle/>
                    <a:p>
                      <a:pPr algn="ctr">
                        <a:lnSpc>
                          <a:spcPct val="107000"/>
                        </a:lnSpc>
                      </a:pPr>
                      <a:r>
                        <a:rPr lang="en-GB" sz="900" kern="100">
                          <a:solidFill>
                            <a:srgbClr val="000000"/>
                          </a:solidFill>
                          <a:effectLst/>
                          <a:latin typeface="Aptos" panose="020B0004020202020204" pitchFamily="34" charset="0"/>
                          <a:ea typeface="Aptos" panose="020B0004020202020204" pitchFamily="34" charset="0"/>
                          <a:cs typeface="Times New Roman" panose="02020603050405020304" pitchFamily="18" charset="0"/>
                        </a:rPr>
                        <a:t>3 300-3 400</a:t>
                      </a:r>
                      <a:endParaRPr lang="en-IN" sz="12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lnSpc>
                          <a:spcPct val="107000"/>
                        </a:lnSpc>
                      </a:pPr>
                      <a:r>
                        <a:rPr lang="en-GB" sz="900" kern="100">
                          <a:solidFill>
                            <a:srgbClr val="000000"/>
                          </a:solidFill>
                          <a:effectLst/>
                          <a:latin typeface="Aptos" panose="020B0004020202020204" pitchFamily="34" charset="0"/>
                          <a:ea typeface="Aptos" panose="020B0004020202020204" pitchFamily="34" charset="0"/>
                          <a:cs typeface="Times New Roman" panose="02020603050405020304" pitchFamily="18" charset="0"/>
                        </a:rPr>
                        <a:t>5.429B**</a:t>
                      </a:r>
                      <a:endParaRPr lang="en-IN" sz="12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lnSpc>
                          <a:spcPct val="107000"/>
                        </a:lnSpc>
                      </a:pPr>
                      <a:r>
                        <a:rPr lang="en-GB" sz="900" kern="100">
                          <a:solidFill>
                            <a:srgbClr val="000000"/>
                          </a:solidFill>
                          <a:effectLst/>
                          <a:latin typeface="Aptos" panose="020B0004020202020204" pitchFamily="34" charset="0"/>
                          <a:ea typeface="Aptos" panose="020B0004020202020204" pitchFamily="34" charset="0"/>
                          <a:cs typeface="Times New Roman" panose="02020603050405020304" pitchFamily="18" charset="0"/>
                        </a:rPr>
                        <a:t>5.429D</a:t>
                      </a:r>
                      <a:endParaRPr lang="en-IN" sz="12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lnSpc>
                          <a:spcPct val="107000"/>
                        </a:lnSpc>
                      </a:pPr>
                      <a:r>
                        <a:rPr lang="en-GB" sz="900" kern="100">
                          <a:solidFill>
                            <a:srgbClr val="000000"/>
                          </a:solidFill>
                          <a:effectLst/>
                          <a:latin typeface="Aptos" panose="020B0004020202020204" pitchFamily="34" charset="0"/>
                          <a:ea typeface="Aptos" panose="020B0004020202020204" pitchFamily="34" charset="0"/>
                          <a:cs typeface="Times New Roman" panose="02020603050405020304" pitchFamily="18" charset="0"/>
                        </a:rPr>
                        <a:t>5.429F**</a:t>
                      </a:r>
                      <a:endParaRPr lang="en-IN" sz="12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lnSpc>
                          <a:spcPct val="107000"/>
                        </a:lnSpc>
                      </a:pPr>
                      <a:r>
                        <a:rPr lang="en-GB" sz="900" kern="100">
                          <a:solidFill>
                            <a:srgbClr val="000000"/>
                          </a:solidFill>
                          <a:effectLst/>
                          <a:latin typeface="Aptos" panose="020B0004020202020204" pitchFamily="34" charset="0"/>
                          <a:ea typeface="Aptos" panose="020B0004020202020204" pitchFamily="34" charset="0"/>
                          <a:cs typeface="Times New Roman" panose="02020603050405020304" pitchFamily="18" charset="0"/>
                        </a:rPr>
                        <a:t>100</a:t>
                      </a:r>
                      <a:endParaRPr lang="en-IN" sz="12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lnSpc>
                          <a:spcPct val="107000"/>
                        </a:lnSpc>
                      </a:pPr>
                      <a:r>
                        <a:rPr lang="en-GB" sz="900" kern="100">
                          <a:solidFill>
                            <a:srgbClr val="000000"/>
                          </a:solidFill>
                          <a:effectLst/>
                          <a:latin typeface="Aptos" panose="020B0004020202020204" pitchFamily="34" charset="0"/>
                          <a:ea typeface="Aptos" panose="020B0004020202020204" pitchFamily="34" charset="0"/>
                          <a:cs typeface="Times New Roman" panose="02020603050405020304" pitchFamily="18" charset="0"/>
                        </a:rPr>
                        <a:t>WRC-15/23</a:t>
                      </a:r>
                      <a:endParaRPr lang="en-IN" sz="12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126117864"/>
                  </a:ext>
                </a:extLst>
              </a:tr>
              <a:tr h="0">
                <a:tc>
                  <a:txBody>
                    <a:bodyPr/>
                    <a:lstStyle/>
                    <a:p>
                      <a:pPr algn="ctr">
                        <a:lnSpc>
                          <a:spcPct val="107000"/>
                        </a:lnSpc>
                      </a:pPr>
                      <a:r>
                        <a:rPr lang="en-GB" sz="900" kern="100">
                          <a:solidFill>
                            <a:srgbClr val="000000"/>
                          </a:solidFill>
                          <a:effectLst/>
                          <a:latin typeface="Aptos" panose="020B0004020202020204" pitchFamily="34" charset="0"/>
                          <a:ea typeface="Aptos" panose="020B0004020202020204" pitchFamily="34" charset="0"/>
                          <a:cs typeface="Times New Roman" panose="02020603050405020304" pitchFamily="18" charset="0"/>
                        </a:rPr>
                        <a:t>3 400-3 600</a:t>
                      </a:r>
                      <a:endParaRPr lang="en-IN" sz="12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lnSpc>
                          <a:spcPct val="107000"/>
                        </a:lnSpc>
                      </a:pPr>
                      <a:r>
                        <a:rPr lang="en-GB" sz="900" kern="100">
                          <a:solidFill>
                            <a:srgbClr val="000000"/>
                          </a:solidFill>
                          <a:effectLst/>
                          <a:latin typeface="Aptos" panose="020B0004020202020204" pitchFamily="34" charset="0"/>
                          <a:ea typeface="Aptos" panose="020B0004020202020204" pitchFamily="34" charset="0"/>
                          <a:cs typeface="Times New Roman" panose="02020603050405020304" pitchFamily="18" charset="0"/>
                        </a:rPr>
                        <a:t>5.430A</a:t>
                      </a:r>
                      <a:endParaRPr lang="en-IN" sz="12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lnSpc>
                          <a:spcPct val="107000"/>
                        </a:lnSpc>
                      </a:pPr>
                      <a:r>
                        <a:rPr lang="en-GB" sz="900" kern="100" dirty="0">
                          <a:solidFill>
                            <a:srgbClr val="000000"/>
                          </a:solidFill>
                          <a:effectLst/>
                          <a:latin typeface="Aptos" panose="020B0004020202020204" pitchFamily="34" charset="0"/>
                          <a:ea typeface="Aptos" panose="020B0004020202020204" pitchFamily="34" charset="0"/>
                          <a:cs typeface="Times New Roman" panose="02020603050405020304" pitchFamily="18" charset="0"/>
                        </a:rPr>
                        <a:t>5.431B</a:t>
                      </a:r>
                      <a:endParaRPr lang="en-IN" sz="1200"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lnSpc>
                          <a:spcPct val="107000"/>
                        </a:lnSpc>
                      </a:pPr>
                      <a:r>
                        <a:rPr lang="en-GB" sz="900" kern="100">
                          <a:solidFill>
                            <a:srgbClr val="000000"/>
                          </a:solidFill>
                          <a:effectLst/>
                          <a:latin typeface="Aptos" panose="020B0004020202020204" pitchFamily="34" charset="0"/>
                          <a:ea typeface="Aptos" panose="020B0004020202020204" pitchFamily="34" charset="0"/>
                          <a:cs typeface="Times New Roman" panose="02020603050405020304" pitchFamily="18" charset="0"/>
                        </a:rPr>
                        <a:t>5.432A**</a:t>
                      </a:r>
                      <a:endParaRPr lang="en-IN" sz="1200" kern="100">
                        <a:effectLst/>
                        <a:latin typeface="Aptos" panose="020B0004020202020204" pitchFamily="34" charset="0"/>
                        <a:ea typeface="Aptos" panose="020B0004020202020204" pitchFamily="34" charset="0"/>
                        <a:cs typeface="Times New Roman" panose="02020603050405020304" pitchFamily="18" charset="0"/>
                      </a:endParaRPr>
                    </a:p>
                    <a:p>
                      <a:pPr algn="ctr">
                        <a:lnSpc>
                          <a:spcPct val="107000"/>
                        </a:lnSpc>
                      </a:pPr>
                      <a:r>
                        <a:rPr lang="en-GB" sz="900" kern="100">
                          <a:solidFill>
                            <a:srgbClr val="000000"/>
                          </a:solidFill>
                          <a:effectLst/>
                          <a:latin typeface="Aptos" panose="020B0004020202020204" pitchFamily="34" charset="0"/>
                          <a:ea typeface="Aptos" panose="020B0004020202020204" pitchFamily="34" charset="0"/>
                          <a:cs typeface="Times New Roman" panose="02020603050405020304" pitchFamily="18" charset="0"/>
                        </a:rPr>
                        <a:t>5.432B**</a:t>
                      </a:r>
                      <a:endParaRPr lang="en-IN" sz="1200" kern="100">
                        <a:effectLst/>
                        <a:latin typeface="Aptos" panose="020B0004020202020204" pitchFamily="34" charset="0"/>
                        <a:ea typeface="Aptos" panose="020B0004020202020204" pitchFamily="34" charset="0"/>
                        <a:cs typeface="Times New Roman" panose="02020603050405020304" pitchFamily="18" charset="0"/>
                      </a:endParaRPr>
                    </a:p>
                    <a:p>
                      <a:pPr algn="ctr">
                        <a:lnSpc>
                          <a:spcPct val="107000"/>
                        </a:lnSpc>
                      </a:pPr>
                      <a:r>
                        <a:rPr lang="en-GB" sz="900" kern="100">
                          <a:solidFill>
                            <a:srgbClr val="000000"/>
                          </a:solidFill>
                          <a:effectLst/>
                          <a:latin typeface="Aptos" panose="020B0004020202020204" pitchFamily="34" charset="0"/>
                          <a:ea typeface="Aptos" panose="020B0004020202020204" pitchFamily="34" charset="0"/>
                          <a:cs typeface="Times New Roman" panose="02020603050405020304" pitchFamily="18" charset="0"/>
                        </a:rPr>
                        <a:t>5.433A**</a:t>
                      </a:r>
                      <a:endParaRPr lang="en-IN" sz="12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lnSpc>
                          <a:spcPct val="107000"/>
                        </a:lnSpc>
                      </a:pPr>
                      <a:r>
                        <a:rPr lang="en-GB" sz="900" kern="100">
                          <a:solidFill>
                            <a:srgbClr val="000000"/>
                          </a:solidFill>
                          <a:effectLst/>
                          <a:latin typeface="Aptos" panose="020B0004020202020204" pitchFamily="34" charset="0"/>
                          <a:ea typeface="Aptos" panose="020B0004020202020204" pitchFamily="34" charset="0"/>
                          <a:cs typeface="Times New Roman" panose="02020603050405020304" pitchFamily="18" charset="0"/>
                        </a:rPr>
                        <a:t>200</a:t>
                      </a:r>
                      <a:endParaRPr lang="en-IN" sz="12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lnSpc>
                          <a:spcPct val="107000"/>
                        </a:lnSpc>
                      </a:pPr>
                      <a:r>
                        <a:rPr lang="en-GB" sz="900" kern="100">
                          <a:solidFill>
                            <a:srgbClr val="000000"/>
                          </a:solidFill>
                          <a:effectLst/>
                          <a:latin typeface="Aptos" panose="020B0004020202020204" pitchFamily="34" charset="0"/>
                          <a:ea typeface="Aptos" panose="020B0004020202020204" pitchFamily="34" charset="0"/>
                          <a:cs typeface="Times New Roman" panose="02020603050405020304" pitchFamily="18" charset="0"/>
                        </a:rPr>
                        <a:t>WRC-07</a:t>
                      </a:r>
                      <a:endParaRPr lang="en-IN" sz="12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912210759"/>
                  </a:ext>
                </a:extLst>
              </a:tr>
              <a:tr h="0">
                <a:tc>
                  <a:txBody>
                    <a:bodyPr/>
                    <a:lstStyle/>
                    <a:p>
                      <a:pPr algn="ctr">
                        <a:lnSpc>
                          <a:spcPct val="107000"/>
                        </a:lnSpc>
                      </a:pPr>
                      <a:r>
                        <a:rPr lang="en-GB" sz="900" kern="100">
                          <a:solidFill>
                            <a:srgbClr val="000000"/>
                          </a:solidFill>
                          <a:effectLst/>
                          <a:latin typeface="Aptos" panose="020B0004020202020204" pitchFamily="34" charset="0"/>
                          <a:ea typeface="Aptos" panose="020B0004020202020204" pitchFamily="34" charset="0"/>
                          <a:cs typeface="Times New Roman" panose="02020603050405020304" pitchFamily="18" charset="0"/>
                        </a:rPr>
                        <a:t>3 600-3 700</a:t>
                      </a:r>
                      <a:endParaRPr lang="en-IN" sz="12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lnSpc>
                          <a:spcPct val="107000"/>
                        </a:lnSpc>
                      </a:pPr>
                      <a:r>
                        <a:rPr lang="en-GB" sz="900" kern="100">
                          <a:solidFill>
                            <a:srgbClr val="000000"/>
                          </a:solidFill>
                          <a:effectLst/>
                          <a:latin typeface="Aptos" panose="020B0004020202020204" pitchFamily="34" charset="0"/>
                          <a:ea typeface="Aptos" panose="020B0004020202020204" pitchFamily="34" charset="0"/>
                          <a:cs typeface="Times New Roman" panose="02020603050405020304" pitchFamily="18" charset="0"/>
                        </a:rPr>
                        <a:t>5.433B**</a:t>
                      </a:r>
                      <a:br>
                        <a:rPr lang="en-GB" sz="900" kern="100">
                          <a:solidFill>
                            <a:srgbClr val="000000"/>
                          </a:solidFill>
                          <a:effectLst/>
                          <a:latin typeface="Aptos" panose="020B0004020202020204" pitchFamily="34" charset="0"/>
                          <a:ea typeface="Aptos" panose="020B0004020202020204" pitchFamily="34" charset="0"/>
                          <a:cs typeface="Times New Roman" panose="02020603050405020304" pitchFamily="18" charset="0"/>
                        </a:rPr>
                      </a:br>
                      <a:r>
                        <a:rPr lang="en-GB" sz="900" kern="100">
                          <a:solidFill>
                            <a:srgbClr val="000000"/>
                          </a:solidFill>
                          <a:effectLst/>
                          <a:latin typeface="Aptos" panose="020B0004020202020204" pitchFamily="34" charset="0"/>
                          <a:ea typeface="Aptos" panose="020B0004020202020204" pitchFamily="34" charset="0"/>
                          <a:cs typeface="Times New Roman" panose="02020603050405020304" pitchFamily="18" charset="0"/>
                        </a:rPr>
                        <a:t>5.434B**</a:t>
                      </a:r>
                      <a:endParaRPr lang="en-IN" sz="12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lnSpc>
                          <a:spcPct val="107000"/>
                        </a:lnSpc>
                      </a:pPr>
                      <a:r>
                        <a:rPr lang="en-GB" sz="900" kern="100">
                          <a:solidFill>
                            <a:srgbClr val="000000"/>
                          </a:solidFill>
                          <a:effectLst/>
                          <a:latin typeface="Aptos" panose="020B0004020202020204" pitchFamily="34" charset="0"/>
                          <a:ea typeface="Aptos" panose="020B0004020202020204" pitchFamily="34" charset="0"/>
                          <a:cs typeface="Times New Roman" panose="02020603050405020304" pitchFamily="18" charset="0"/>
                        </a:rPr>
                        <a:t>5.434</a:t>
                      </a:r>
                      <a:endParaRPr lang="en-IN" sz="12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lnSpc>
                          <a:spcPct val="107000"/>
                        </a:lnSpc>
                      </a:pPr>
                      <a:r>
                        <a:rPr lang="en-GB" sz="900" kern="100">
                          <a:solidFill>
                            <a:srgbClr val="000000"/>
                          </a:solidFill>
                          <a:effectLst/>
                          <a:latin typeface="Aptos" panose="020B0004020202020204" pitchFamily="34" charset="0"/>
                          <a:ea typeface="Aptos" panose="020B0004020202020204" pitchFamily="34" charset="0"/>
                          <a:cs typeface="Times New Roman" panose="02020603050405020304" pitchFamily="18" charset="0"/>
                        </a:rPr>
                        <a:t>-</a:t>
                      </a:r>
                      <a:endParaRPr lang="en-IN" sz="12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lnSpc>
                          <a:spcPct val="107000"/>
                        </a:lnSpc>
                      </a:pPr>
                      <a:r>
                        <a:rPr lang="en-GB" sz="900" kern="100" dirty="0">
                          <a:solidFill>
                            <a:srgbClr val="000000"/>
                          </a:solidFill>
                          <a:effectLst/>
                          <a:latin typeface="Aptos" panose="020B0004020202020204" pitchFamily="34" charset="0"/>
                          <a:ea typeface="Aptos" panose="020B0004020202020204" pitchFamily="34" charset="0"/>
                          <a:cs typeface="Times New Roman" panose="02020603050405020304" pitchFamily="18" charset="0"/>
                        </a:rPr>
                        <a:t>100</a:t>
                      </a:r>
                      <a:endParaRPr lang="en-IN" sz="1200"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lnSpc>
                          <a:spcPct val="107000"/>
                        </a:lnSpc>
                      </a:pPr>
                      <a:r>
                        <a:rPr lang="en-GB" sz="900" kern="100">
                          <a:solidFill>
                            <a:srgbClr val="000000"/>
                          </a:solidFill>
                          <a:effectLst/>
                          <a:latin typeface="Aptos" panose="020B0004020202020204" pitchFamily="34" charset="0"/>
                          <a:ea typeface="Aptos" panose="020B0004020202020204" pitchFamily="34" charset="0"/>
                          <a:cs typeface="Times New Roman" panose="02020603050405020304" pitchFamily="18" charset="0"/>
                        </a:rPr>
                        <a:t>WRC-15/23</a:t>
                      </a:r>
                      <a:endParaRPr lang="en-IN" sz="12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676403515"/>
                  </a:ext>
                </a:extLst>
              </a:tr>
              <a:tr h="0">
                <a:tc>
                  <a:txBody>
                    <a:bodyPr/>
                    <a:lstStyle/>
                    <a:p>
                      <a:pPr algn="ctr">
                        <a:lnSpc>
                          <a:spcPct val="107000"/>
                        </a:lnSpc>
                      </a:pPr>
                      <a:r>
                        <a:rPr lang="en-GB" sz="900" kern="100">
                          <a:solidFill>
                            <a:srgbClr val="000000"/>
                          </a:solidFill>
                          <a:effectLst/>
                          <a:latin typeface="Aptos" panose="020B0004020202020204" pitchFamily="34" charset="0"/>
                          <a:ea typeface="Aptos" panose="020B0004020202020204" pitchFamily="34" charset="0"/>
                          <a:cs typeface="Times New Roman" panose="02020603050405020304" pitchFamily="18" charset="0"/>
                        </a:rPr>
                        <a:t>3 700-3 800*</a:t>
                      </a:r>
                      <a:endParaRPr lang="en-IN" sz="12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lnSpc>
                          <a:spcPct val="107000"/>
                        </a:lnSpc>
                      </a:pPr>
                      <a:r>
                        <a:rPr lang="en-GB" sz="900" kern="100">
                          <a:solidFill>
                            <a:srgbClr val="000000"/>
                          </a:solidFill>
                          <a:effectLst/>
                          <a:latin typeface="Aptos" panose="020B0004020202020204" pitchFamily="34" charset="0"/>
                          <a:ea typeface="Aptos" panose="020B0004020202020204" pitchFamily="34" charset="0"/>
                          <a:cs typeface="Times New Roman" panose="02020603050405020304" pitchFamily="18" charset="0"/>
                        </a:rPr>
                        <a:t>5.434B**</a:t>
                      </a:r>
                      <a:endParaRPr lang="en-IN" sz="12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lnSpc>
                          <a:spcPct val="107000"/>
                        </a:lnSpc>
                      </a:pPr>
                      <a:r>
                        <a:rPr lang="en-GB" sz="900" kern="100">
                          <a:solidFill>
                            <a:srgbClr val="000000"/>
                          </a:solidFill>
                          <a:effectLst/>
                          <a:latin typeface="Aptos" panose="020B0004020202020204" pitchFamily="34" charset="0"/>
                          <a:ea typeface="Aptos" panose="020B0004020202020204" pitchFamily="34" charset="0"/>
                          <a:cs typeface="Times New Roman" panose="02020603050405020304" pitchFamily="18" charset="0"/>
                        </a:rPr>
                        <a:t>5.435B**</a:t>
                      </a:r>
                      <a:endParaRPr lang="en-IN" sz="12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lnSpc>
                          <a:spcPct val="107000"/>
                        </a:lnSpc>
                      </a:pPr>
                      <a:r>
                        <a:rPr lang="en-GB" sz="900" kern="100">
                          <a:solidFill>
                            <a:srgbClr val="000000"/>
                          </a:solidFill>
                          <a:effectLst/>
                          <a:latin typeface="Aptos" panose="020B0004020202020204" pitchFamily="34" charset="0"/>
                          <a:ea typeface="Aptos" panose="020B0004020202020204" pitchFamily="34" charset="0"/>
                          <a:cs typeface="Times New Roman" panose="02020603050405020304" pitchFamily="18" charset="0"/>
                        </a:rPr>
                        <a:t>-</a:t>
                      </a:r>
                      <a:endParaRPr lang="en-IN" sz="12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lnSpc>
                          <a:spcPct val="107000"/>
                        </a:lnSpc>
                      </a:pPr>
                      <a:r>
                        <a:rPr lang="en-GB" sz="900" kern="100">
                          <a:solidFill>
                            <a:srgbClr val="000000"/>
                          </a:solidFill>
                          <a:effectLst/>
                          <a:latin typeface="Aptos" panose="020B0004020202020204" pitchFamily="34" charset="0"/>
                          <a:ea typeface="Aptos" panose="020B0004020202020204" pitchFamily="34" charset="0"/>
                          <a:cs typeface="Times New Roman" panose="02020603050405020304" pitchFamily="18" charset="0"/>
                        </a:rPr>
                        <a:t>100</a:t>
                      </a:r>
                      <a:endParaRPr lang="en-IN" sz="12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lnSpc>
                          <a:spcPct val="107000"/>
                        </a:lnSpc>
                      </a:pPr>
                      <a:r>
                        <a:rPr lang="en-GB" sz="900" kern="100" dirty="0">
                          <a:solidFill>
                            <a:srgbClr val="000000"/>
                          </a:solidFill>
                          <a:effectLst/>
                          <a:latin typeface="Aptos" panose="020B0004020202020204" pitchFamily="34" charset="0"/>
                          <a:ea typeface="Aptos" panose="020B0004020202020204" pitchFamily="34" charset="0"/>
                          <a:cs typeface="Times New Roman" panose="02020603050405020304" pitchFamily="18" charset="0"/>
                        </a:rPr>
                        <a:t>WRC-23</a:t>
                      </a:r>
                      <a:endParaRPr lang="en-IN" sz="1200"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278457446"/>
                  </a:ext>
                </a:extLst>
              </a:tr>
            </a:tbl>
          </a:graphicData>
        </a:graphic>
      </p:graphicFrame>
      <p:sp>
        <p:nvSpPr>
          <p:cNvPr id="12" name="TextBox 11">
            <a:extLst>
              <a:ext uri="{FF2B5EF4-FFF2-40B4-BE49-F238E27FC236}">
                <a16:creationId xmlns:a16="http://schemas.microsoft.com/office/drawing/2014/main" id="{E2808019-EFA7-7D41-AD20-5EDF16324DA0}"/>
              </a:ext>
            </a:extLst>
          </p:cNvPr>
          <p:cNvSpPr txBox="1"/>
          <p:nvPr/>
        </p:nvSpPr>
        <p:spPr>
          <a:xfrm>
            <a:off x="5300660" y="4111790"/>
            <a:ext cx="3767140" cy="482953"/>
          </a:xfrm>
          <a:prstGeom prst="rect">
            <a:avLst/>
          </a:prstGeom>
          <a:noFill/>
        </p:spPr>
        <p:txBody>
          <a:bodyPr wrap="square">
            <a:spAutoFit/>
          </a:bodyPr>
          <a:lstStyle/>
          <a:p>
            <a:pPr>
              <a:lnSpc>
                <a:spcPct val="107000"/>
              </a:lnSpc>
            </a:pPr>
            <a:r>
              <a:rPr lang="en-IN" sz="800" kern="100" dirty="0">
                <a:solidFill>
                  <a:srgbClr val="4472C4"/>
                </a:solidFill>
                <a:effectLst/>
                <a:latin typeface="Aptos" panose="020B0004020202020204" pitchFamily="34" charset="0"/>
                <a:ea typeface="Aptos" panose="020B0004020202020204" pitchFamily="34" charset="0"/>
                <a:cs typeface="Times New Roman" panose="02020603050405020304" pitchFamily="18" charset="0"/>
              </a:rPr>
              <a:t>Source: Recommendation ITU-R M.1036, RR edition 2024 and WRC-23 Final Acts </a:t>
            </a:r>
            <a:endParaRPr lang="en-IN" sz="3600" kern="100" dirty="0">
              <a:solidFill>
                <a:srgbClr val="4472C4"/>
              </a:solidFill>
              <a:effectLst/>
              <a:latin typeface="Aptos" panose="020B0004020202020204" pitchFamily="34" charset="0"/>
              <a:ea typeface="Aptos" panose="020B0004020202020204" pitchFamily="34" charset="0"/>
              <a:cs typeface="Times New Roman" panose="02020603050405020304" pitchFamily="18" charset="0"/>
            </a:endParaRPr>
          </a:p>
          <a:p>
            <a:pPr>
              <a:lnSpc>
                <a:spcPct val="107000"/>
              </a:lnSpc>
            </a:pPr>
            <a:r>
              <a:rPr lang="en-IN" sz="800" i="1" kern="100" dirty="0">
                <a:solidFill>
                  <a:srgbClr val="4472C4"/>
                </a:solidFill>
                <a:effectLst/>
                <a:latin typeface="Aptos" panose="020B0004020202020204" pitchFamily="34" charset="0"/>
                <a:ea typeface="Aptos" panose="020B0004020202020204" pitchFamily="34" charset="0"/>
                <a:cs typeface="Times New Roman" panose="02020603050405020304" pitchFamily="18" charset="0"/>
              </a:rPr>
              <a:t>* this band is identified for IMT from 01.01.2025 </a:t>
            </a:r>
            <a:endParaRPr lang="en-IN" sz="3600" kern="100" dirty="0">
              <a:solidFill>
                <a:srgbClr val="4472C4"/>
              </a:solidFill>
              <a:effectLst/>
              <a:latin typeface="Aptos" panose="020B0004020202020204" pitchFamily="34" charset="0"/>
              <a:ea typeface="Aptos" panose="020B0004020202020204" pitchFamily="34" charset="0"/>
              <a:cs typeface="Times New Roman" panose="02020603050405020304" pitchFamily="18" charset="0"/>
            </a:endParaRPr>
          </a:p>
          <a:p>
            <a:pPr>
              <a:lnSpc>
                <a:spcPct val="107000"/>
              </a:lnSpc>
            </a:pPr>
            <a:r>
              <a:rPr lang="en-IN" sz="800" i="1" kern="100" dirty="0">
                <a:solidFill>
                  <a:srgbClr val="4472C4"/>
                </a:solidFill>
                <a:effectLst/>
                <a:latin typeface="Aptos" panose="020B0004020202020204" pitchFamily="34" charset="0"/>
                <a:ea typeface="Aptos" panose="020B0004020202020204" pitchFamily="34" charset="0"/>
                <a:cs typeface="Times New Roman" panose="02020603050405020304" pitchFamily="18" charset="0"/>
              </a:rPr>
              <a:t>** this band is identified in some countries of the Region</a:t>
            </a:r>
            <a:endParaRPr lang="en-IN" sz="3600" kern="100" dirty="0">
              <a:solidFill>
                <a:srgbClr val="4472C4"/>
              </a:solidFill>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3563894181"/>
      </p:ext>
    </p:extLst>
  </p:cSld>
  <p:clrMapOvr>
    <a:masterClrMapping/>
  </p:clrMapOvr>
  <p:transition spd="slow">
    <p:push dir="u"/>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7" name="Table 16">
            <a:extLst>
              <a:ext uri="{FF2B5EF4-FFF2-40B4-BE49-F238E27FC236}">
                <a16:creationId xmlns:a16="http://schemas.microsoft.com/office/drawing/2014/main" id="{435FA138-8D81-379E-285D-5AF5270EE2C3}"/>
              </a:ext>
            </a:extLst>
          </p:cNvPr>
          <p:cNvGraphicFramePr>
            <a:graphicFrameLocks noGrp="1"/>
          </p:cNvGraphicFramePr>
          <p:nvPr>
            <p:extLst>
              <p:ext uri="{D42A27DB-BD31-4B8C-83A1-F6EECF244321}">
                <p14:modId xmlns:p14="http://schemas.microsoft.com/office/powerpoint/2010/main" val="3075978284"/>
              </p:ext>
            </p:extLst>
          </p:nvPr>
        </p:nvGraphicFramePr>
        <p:xfrm>
          <a:off x="607689" y="1583929"/>
          <a:ext cx="8254801" cy="3056814"/>
        </p:xfrm>
        <a:graphic>
          <a:graphicData uri="http://schemas.openxmlformats.org/drawingml/2006/table">
            <a:tbl>
              <a:tblPr firstRow="1" bandRow="1">
                <a:tableStyleId>{073A0DAA-6AF3-43AB-8588-CEC1D06C72B9}</a:tableStyleId>
              </a:tblPr>
              <a:tblGrid>
                <a:gridCol w="1221111">
                  <a:extLst>
                    <a:ext uri="{9D8B030D-6E8A-4147-A177-3AD203B41FA5}">
                      <a16:colId xmlns:a16="http://schemas.microsoft.com/office/drawing/2014/main" val="3366237842"/>
                    </a:ext>
                  </a:extLst>
                </a:gridCol>
                <a:gridCol w="7033690">
                  <a:extLst>
                    <a:ext uri="{9D8B030D-6E8A-4147-A177-3AD203B41FA5}">
                      <a16:colId xmlns:a16="http://schemas.microsoft.com/office/drawing/2014/main" val="3942321236"/>
                    </a:ext>
                  </a:extLst>
                </a:gridCol>
              </a:tblGrid>
              <a:tr h="509469">
                <a:tc>
                  <a:txBody>
                    <a:bodyPr/>
                    <a:lstStyle/>
                    <a:p>
                      <a:endParaRPr lang="en-US" dirty="0"/>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105445279"/>
                  </a:ext>
                </a:extLst>
              </a:tr>
              <a:tr h="509469">
                <a:tc>
                  <a:txBody>
                    <a:bodyPr/>
                    <a:lstStyle/>
                    <a:p>
                      <a:endParaRPr lang="en-US" dirty="0"/>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344597663"/>
                  </a:ext>
                </a:extLst>
              </a:tr>
              <a:tr h="509469">
                <a:tc>
                  <a:txBody>
                    <a:bodyPr/>
                    <a:lstStyle/>
                    <a:p>
                      <a:endParaRPr lang="en-US" dirty="0"/>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4159677961"/>
                  </a:ext>
                </a:extLst>
              </a:tr>
              <a:tr h="509469">
                <a:tc>
                  <a:txBody>
                    <a:bodyPr/>
                    <a:lstStyle/>
                    <a:p>
                      <a:endParaRPr lang="en-US" dirty="0"/>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801243802"/>
                  </a:ext>
                </a:extLst>
              </a:tr>
              <a:tr h="509469">
                <a:tc>
                  <a:txBody>
                    <a:bodyPr/>
                    <a:lstStyle/>
                    <a:p>
                      <a:endParaRPr lang="en-US" dirty="0"/>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101920143"/>
                  </a:ext>
                </a:extLst>
              </a:tr>
              <a:tr h="509469">
                <a:tc>
                  <a:txBody>
                    <a:bodyPr/>
                    <a:lstStyle/>
                    <a:p>
                      <a:endParaRPr lang="en-US" dirty="0"/>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954321205"/>
                  </a:ext>
                </a:extLst>
              </a:tr>
            </a:tbl>
          </a:graphicData>
        </a:graphic>
      </p:graphicFrame>
      <p:sp>
        <p:nvSpPr>
          <p:cNvPr id="2" name="Title 1">
            <a:extLst>
              <a:ext uri="{FF2B5EF4-FFF2-40B4-BE49-F238E27FC236}">
                <a16:creationId xmlns:a16="http://schemas.microsoft.com/office/drawing/2014/main" id="{840C76D6-7FB5-B234-AA25-8DF0DACE1A11}"/>
              </a:ext>
            </a:extLst>
          </p:cNvPr>
          <p:cNvSpPr>
            <a:spLocks noGrp="1"/>
          </p:cNvSpPr>
          <p:nvPr>
            <p:ph type="title"/>
          </p:nvPr>
        </p:nvSpPr>
        <p:spPr/>
        <p:txBody>
          <a:bodyPr/>
          <a:lstStyle/>
          <a:p>
            <a:r>
              <a:rPr lang="en-US" dirty="0"/>
              <a:t>Examples of Current Shared Spectrum usage for  5G</a:t>
            </a:r>
          </a:p>
        </p:txBody>
      </p:sp>
      <p:sp>
        <p:nvSpPr>
          <p:cNvPr id="3" name="Content Placeholder 2">
            <a:extLst>
              <a:ext uri="{FF2B5EF4-FFF2-40B4-BE49-F238E27FC236}">
                <a16:creationId xmlns:a16="http://schemas.microsoft.com/office/drawing/2014/main" id="{61FF0731-4EDD-C693-30D1-E669FC45F1AD}"/>
              </a:ext>
            </a:extLst>
          </p:cNvPr>
          <p:cNvSpPr>
            <a:spLocks noGrp="1"/>
          </p:cNvSpPr>
          <p:nvPr>
            <p:ph idx="1"/>
          </p:nvPr>
        </p:nvSpPr>
        <p:spPr>
          <a:xfrm>
            <a:off x="442913" y="1059797"/>
            <a:ext cx="8254800" cy="524132"/>
          </a:xfrm>
        </p:spPr>
        <p:txBody>
          <a:bodyPr>
            <a:normAutofit fontScale="85000" lnSpcReduction="20000"/>
          </a:bodyPr>
          <a:lstStyle/>
          <a:p>
            <a:r>
              <a:rPr lang="en-US" dirty="0"/>
              <a:t>CBRS and C-band utilization for 5G cellular networks</a:t>
            </a:r>
          </a:p>
          <a:p>
            <a:r>
              <a:rPr lang="en-US" dirty="0"/>
              <a:t>Based on active sharing, MORAN or MOCN architecture can be adopted</a:t>
            </a:r>
          </a:p>
          <a:p>
            <a:endParaRPr lang="en-US" dirty="0"/>
          </a:p>
        </p:txBody>
      </p:sp>
      <p:sp>
        <p:nvSpPr>
          <p:cNvPr id="4" name="Footer Placeholder 3">
            <a:extLst>
              <a:ext uri="{FF2B5EF4-FFF2-40B4-BE49-F238E27FC236}">
                <a16:creationId xmlns:a16="http://schemas.microsoft.com/office/drawing/2014/main" id="{2D31946C-FC8F-5983-9C07-77D4E5AB7F21}"/>
              </a:ext>
            </a:extLst>
          </p:cNvPr>
          <p:cNvSpPr>
            <a:spLocks noGrp="1"/>
          </p:cNvSpPr>
          <p:nvPr>
            <p:ph type="ftr" sz="quarter" idx="10"/>
          </p:nvPr>
        </p:nvSpPr>
        <p:spPr/>
        <p:txBody>
          <a:bodyPr/>
          <a:lstStyle/>
          <a:p>
            <a:pPr>
              <a:defRPr/>
            </a:pPr>
            <a:r>
              <a:rPr lang="en-US"/>
              <a:t>© Small Cell Forum Ltd 2024</a:t>
            </a:r>
            <a:endParaRPr lang="en-US" dirty="0"/>
          </a:p>
        </p:txBody>
      </p:sp>
      <p:sp>
        <p:nvSpPr>
          <p:cNvPr id="5" name="Rectangle 4">
            <a:extLst>
              <a:ext uri="{FF2B5EF4-FFF2-40B4-BE49-F238E27FC236}">
                <a16:creationId xmlns:a16="http://schemas.microsoft.com/office/drawing/2014/main" id="{AC3D2A6B-57D8-8E95-D35E-1B37E71DF5DE}"/>
              </a:ext>
            </a:extLst>
          </p:cNvPr>
          <p:cNvSpPr/>
          <p:nvPr/>
        </p:nvSpPr>
        <p:spPr>
          <a:xfrm>
            <a:off x="2057400" y="1628944"/>
            <a:ext cx="6692899" cy="410334"/>
          </a:xfrm>
          <a:prstGeom prst="rect">
            <a:avLst/>
          </a:prstGeom>
          <a:gradFill flip="none" rotWithShape="1">
            <a:gsLst>
              <a:gs pos="0">
                <a:schemeClr val="accent2">
                  <a:lumMod val="60000"/>
                  <a:lumOff val="40000"/>
                </a:schemeClr>
              </a:gs>
              <a:gs pos="31000">
                <a:schemeClr val="accent2">
                  <a:lumMod val="40000"/>
                  <a:lumOff val="60000"/>
                </a:schemeClr>
              </a:gs>
              <a:gs pos="100000">
                <a:schemeClr val="accent2">
                  <a:lumMod val="20000"/>
                  <a:lumOff val="80000"/>
                </a:schemeClr>
              </a:gs>
            </a:gsLst>
            <a:lin ang="27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sz="1050" dirty="0">
                <a:solidFill>
                  <a:schemeClr val="tx1"/>
                </a:solidFill>
                <a:effectLst>
                  <a:outerShdw blurRad="38100" dist="38100" dir="2700000" algn="tl">
                    <a:srgbClr val="000000">
                      <a:alpha val="43137"/>
                    </a:srgbClr>
                  </a:outerShdw>
                </a:effectLst>
              </a:rPr>
              <a:t>C-Band</a:t>
            </a:r>
          </a:p>
          <a:p>
            <a:r>
              <a:rPr lang="en-US" sz="1050" dirty="0">
                <a:solidFill>
                  <a:schemeClr val="tx1"/>
                </a:solidFill>
                <a:effectLst>
                  <a:outerShdw blurRad="38100" dist="38100" dir="2700000" algn="tl">
                    <a:srgbClr val="000000">
                      <a:alpha val="43137"/>
                    </a:srgbClr>
                  </a:outerShdw>
                </a:effectLst>
              </a:rPr>
              <a:t>3.3  GHz                                                                                                                                                       4.2 GHz</a:t>
            </a:r>
          </a:p>
        </p:txBody>
      </p:sp>
      <p:pic>
        <p:nvPicPr>
          <p:cNvPr id="6" name="Picture 4" descr="cdn.britannica.com/33/4833-004-828A9A84/Flag-Unite...">
            <a:extLst>
              <a:ext uri="{FF2B5EF4-FFF2-40B4-BE49-F238E27FC236}">
                <a16:creationId xmlns:a16="http://schemas.microsoft.com/office/drawing/2014/main" id="{8F5E7D13-D8CC-8C17-DAFC-EA0EAFA3FABC}"/>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69179" y="2229043"/>
            <a:ext cx="510919" cy="265678"/>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descr="Premium Vector | EU flag Icon of the European Union of States The symbol of  the Schengen countries">
            <a:extLst>
              <a:ext uri="{FF2B5EF4-FFF2-40B4-BE49-F238E27FC236}">
                <a16:creationId xmlns:a16="http://schemas.microsoft.com/office/drawing/2014/main" id="{D884329D-7859-8155-4F6C-68463CB35B83}"/>
              </a:ext>
            </a:extLst>
          </p:cNvPr>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backgroundRemoval t="10000" b="90000" l="10000" r="90000"/>
                    </a14:imgEffect>
                  </a14:imgLayer>
                </a14:imgProps>
              </a:ext>
              <a:ext uri="{28A0092B-C50C-407E-A947-70E740481C1C}">
                <a14:useLocalDpi xmlns:a14="http://schemas.microsoft.com/office/drawing/2010/main" val="0"/>
              </a:ext>
            </a:extLst>
          </a:blip>
          <a:srcRect l="13436" t="13597" r="15465" b="12020"/>
          <a:stretch/>
        </p:blipFill>
        <p:spPr bwMode="auto">
          <a:xfrm>
            <a:off x="951960" y="2733879"/>
            <a:ext cx="528138" cy="291767"/>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a:extLst>
              <a:ext uri="{FF2B5EF4-FFF2-40B4-BE49-F238E27FC236}">
                <a16:creationId xmlns:a16="http://schemas.microsoft.com/office/drawing/2014/main" id="{8EA23621-492A-E2F2-0038-E8D12B657A0F}"/>
              </a:ext>
            </a:extLst>
          </p:cNvPr>
          <p:cNvSpPr/>
          <p:nvPr/>
        </p:nvSpPr>
        <p:spPr>
          <a:xfrm>
            <a:off x="3385313" y="2152878"/>
            <a:ext cx="5364986" cy="361553"/>
          </a:xfrm>
          <a:prstGeom prst="rect">
            <a:avLst/>
          </a:prstGeom>
          <a:gradFill flip="none" rotWithShape="1">
            <a:gsLst>
              <a:gs pos="0">
                <a:srgbClr val="C2183A">
                  <a:shade val="30000"/>
                  <a:satMod val="115000"/>
                </a:srgbClr>
              </a:gs>
              <a:gs pos="0">
                <a:srgbClr val="C2183A">
                  <a:shade val="67500"/>
                  <a:satMod val="115000"/>
                </a:srgbClr>
              </a:gs>
              <a:gs pos="100000">
                <a:srgbClr val="FF8F8F"/>
              </a:gs>
            </a:gsLst>
            <a:lin ang="0" scaled="1"/>
            <a:tileRect/>
          </a:gradFill>
          <a:ln>
            <a:noFill/>
          </a:ln>
        </p:spPr>
        <p:style>
          <a:lnRef idx="1">
            <a:schemeClr val="accent2"/>
          </a:lnRef>
          <a:fillRef idx="3">
            <a:schemeClr val="accent2"/>
          </a:fillRef>
          <a:effectRef idx="2">
            <a:schemeClr val="accent2"/>
          </a:effectRef>
          <a:fontRef idx="minor">
            <a:schemeClr val="lt1"/>
          </a:fontRef>
        </p:style>
        <p:txBody>
          <a:bodyPr rtlCol="0" anchor="ctr"/>
          <a:lstStyle/>
          <a:p>
            <a:pPr algn="ctr"/>
            <a:r>
              <a:rPr lang="en-US" sz="1200" dirty="0"/>
              <a:t>3.55 GHz                                                                                        </a:t>
            </a:r>
            <a:r>
              <a:rPr lang="en-US" sz="1200" dirty="0">
                <a:solidFill>
                  <a:schemeClr val="tx1"/>
                </a:solidFill>
                <a:effectLst>
                  <a:outerShdw blurRad="38100" dist="38100" dir="2700000" algn="tl">
                    <a:srgbClr val="000000">
                      <a:alpha val="43137"/>
                    </a:srgbClr>
                  </a:outerShdw>
                </a:effectLst>
              </a:rPr>
              <a:t>4.2 GHZ</a:t>
            </a:r>
          </a:p>
        </p:txBody>
      </p:sp>
      <p:sp>
        <p:nvSpPr>
          <p:cNvPr id="9" name="Rectangle 8">
            <a:extLst>
              <a:ext uri="{FF2B5EF4-FFF2-40B4-BE49-F238E27FC236}">
                <a16:creationId xmlns:a16="http://schemas.microsoft.com/office/drawing/2014/main" id="{111C83F0-F1D6-C362-2624-358EA286E114}"/>
              </a:ext>
            </a:extLst>
          </p:cNvPr>
          <p:cNvSpPr/>
          <p:nvPr/>
        </p:nvSpPr>
        <p:spPr>
          <a:xfrm>
            <a:off x="5403849" y="2653115"/>
            <a:ext cx="3294776" cy="372531"/>
          </a:xfrm>
          <a:prstGeom prst="rect">
            <a:avLst/>
          </a:prstGeom>
          <a:gradFill>
            <a:gsLst>
              <a:gs pos="0">
                <a:srgbClr val="C2183A">
                  <a:shade val="30000"/>
                  <a:satMod val="115000"/>
                </a:srgbClr>
              </a:gs>
              <a:gs pos="0">
                <a:srgbClr val="213095"/>
              </a:gs>
              <a:gs pos="100000">
                <a:srgbClr val="C6CBF2"/>
              </a:gs>
            </a:gsLst>
            <a:lin ang="0" scaled="1"/>
          </a:gradFill>
          <a:ln>
            <a:noFill/>
          </a:ln>
        </p:spPr>
        <p:style>
          <a:lnRef idx="1">
            <a:schemeClr val="accent2"/>
          </a:lnRef>
          <a:fillRef idx="3">
            <a:schemeClr val="accent2"/>
          </a:fillRef>
          <a:effectRef idx="2">
            <a:schemeClr val="accent2"/>
          </a:effectRef>
          <a:fontRef idx="minor">
            <a:schemeClr val="lt1"/>
          </a:fontRef>
        </p:style>
        <p:txBody>
          <a:bodyPr rtlCol="0" anchor="ctr"/>
          <a:lstStyle/>
          <a:p>
            <a:pPr algn="ctr"/>
            <a:r>
              <a:rPr lang="en-US" sz="1200" dirty="0"/>
              <a:t>3.8 GHz                                                </a:t>
            </a:r>
            <a:r>
              <a:rPr lang="en-US" sz="1200" dirty="0">
                <a:solidFill>
                  <a:schemeClr val="tx1"/>
                </a:solidFill>
              </a:rPr>
              <a:t>4.2 GHz</a:t>
            </a:r>
          </a:p>
        </p:txBody>
      </p:sp>
      <p:sp>
        <p:nvSpPr>
          <p:cNvPr id="10" name="Rectangle 9">
            <a:extLst>
              <a:ext uri="{FF2B5EF4-FFF2-40B4-BE49-F238E27FC236}">
                <a16:creationId xmlns:a16="http://schemas.microsoft.com/office/drawing/2014/main" id="{7A5EF44A-27BB-DD1F-90C9-54AAABEBFDD4}"/>
              </a:ext>
            </a:extLst>
          </p:cNvPr>
          <p:cNvSpPr/>
          <p:nvPr/>
        </p:nvSpPr>
        <p:spPr>
          <a:xfrm>
            <a:off x="2057400" y="3166544"/>
            <a:ext cx="6640313" cy="372532"/>
          </a:xfrm>
          <a:prstGeom prst="rect">
            <a:avLst/>
          </a:prstGeom>
          <a:gradFill>
            <a:gsLst>
              <a:gs pos="0">
                <a:srgbClr val="C6CBF2"/>
              </a:gs>
              <a:gs pos="0">
                <a:srgbClr val="4472C4"/>
              </a:gs>
              <a:gs pos="100000">
                <a:schemeClr val="bg1"/>
              </a:gs>
            </a:gsLst>
            <a:lin ang="0" scaled="1"/>
          </a:gradFill>
          <a:ln>
            <a:noFill/>
          </a:ln>
        </p:spPr>
        <p:style>
          <a:lnRef idx="1">
            <a:schemeClr val="accent2"/>
          </a:lnRef>
          <a:fillRef idx="3">
            <a:schemeClr val="accent2"/>
          </a:fillRef>
          <a:effectRef idx="2">
            <a:schemeClr val="accent2"/>
          </a:effectRef>
          <a:fontRef idx="minor">
            <a:schemeClr val="lt1"/>
          </a:fontRef>
        </p:style>
        <p:txBody>
          <a:bodyPr rtlCol="0" anchor="ctr"/>
          <a:lstStyle/>
          <a:p>
            <a:pPr algn="ctr"/>
            <a:r>
              <a:rPr lang="en-US" sz="1200" dirty="0"/>
              <a:t>3.3 GHz                                                                                                                              </a:t>
            </a:r>
            <a:r>
              <a:rPr lang="en-US" sz="1200" dirty="0">
                <a:solidFill>
                  <a:schemeClr val="tx1"/>
                </a:solidFill>
              </a:rPr>
              <a:t>4.2 GHz</a:t>
            </a:r>
          </a:p>
        </p:txBody>
      </p:sp>
      <p:sp>
        <p:nvSpPr>
          <p:cNvPr id="13" name="TextBox 12">
            <a:extLst>
              <a:ext uri="{FF2B5EF4-FFF2-40B4-BE49-F238E27FC236}">
                <a16:creationId xmlns:a16="http://schemas.microsoft.com/office/drawing/2014/main" id="{58AA9212-507A-1EEC-54F8-DCB05017F530}"/>
              </a:ext>
            </a:extLst>
          </p:cNvPr>
          <p:cNvSpPr txBox="1"/>
          <p:nvPr/>
        </p:nvSpPr>
        <p:spPr>
          <a:xfrm>
            <a:off x="0" y="4646423"/>
            <a:ext cx="4172710" cy="461665"/>
          </a:xfrm>
          <a:prstGeom prst="rect">
            <a:avLst/>
          </a:prstGeom>
          <a:noFill/>
        </p:spPr>
        <p:txBody>
          <a:bodyPr wrap="square">
            <a:spAutoFit/>
          </a:bodyPr>
          <a:lstStyle/>
          <a:p>
            <a:r>
              <a:rPr lang="en-US" sz="600" dirty="0"/>
              <a:t>Sources: https://www.fierce-network.com/wireless/5g-neutral-host-private-networking-gains-prominence-us</a:t>
            </a:r>
          </a:p>
          <a:p>
            <a:r>
              <a:rPr lang="en-US" sz="600" dirty="0"/>
              <a:t>https://www.ookla.com/articles/apac-5g-midband-spectrum</a:t>
            </a:r>
          </a:p>
          <a:p>
            <a:r>
              <a:rPr lang="en-US" sz="600" dirty="0"/>
              <a:t>https://yttek.com/a-5g-spectrum-in-the-apac-region-from-gsma/</a:t>
            </a:r>
          </a:p>
          <a:p>
            <a:r>
              <a:rPr lang="en-US" sz="600" dirty="0"/>
              <a:t>https://www.gsma.com/get-involved/gsma-membership/gsma_resources/5g-in-asia-pacific-deployment-momentum-continues/</a:t>
            </a:r>
          </a:p>
        </p:txBody>
      </p:sp>
      <p:sp>
        <p:nvSpPr>
          <p:cNvPr id="28" name="Rectangle 27">
            <a:extLst>
              <a:ext uri="{FF2B5EF4-FFF2-40B4-BE49-F238E27FC236}">
                <a16:creationId xmlns:a16="http://schemas.microsoft.com/office/drawing/2014/main" id="{A0D8AD06-69C7-CAB0-6406-363FCB114641}"/>
              </a:ext>
            </a:extLst>
          </p:cNvPr>
          <p:cNvSpPr/>
          <p:nvPr/>
        </p:nvSpPr>
        <p:spPr>
          <a:xfrm>
            <a:off x="3385313" y="1627725"/>
            <a:ext cx="2918012" cy="410334"/>
          </a:xfrm>
          <a:prstGeom prst="rect">
            <a:avLst/>
          </a:prstGeom>
          <a:gradFill flip="none" rotWithShape="1">
            <a:gsLst>
              <a:gs pos="0">
                <a:schemeClr val="accent1">
                  <a:tint val="66000"/>
                  <a:satMod val="160000"/>
                </a:schemeClr>
              </a:gs>
              <a:gs pos="75000">
                <a:schemeClr val="accent1">
                  <a:tint val="44500"/>
                  <a:satMod val="160000"/>
                </a:schemeClr>
              </a:gs>
              <a:gs pos="100000">
                <a:schemeClr val="accent1">
                  <a:tint val="23500"/>
                  <a:satMod val="160000"/>
                </a:schemeClr>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100" dirty="0">
                <a:solidFill>
                  <a:schemeClr val="tx1"/>
                </a:solidFill>
                <a:effectLst>
                  <a:outerShdw blurRad="38100" dist="38100" dir="2700000" algn="tl">
                    <a:srgbClr val="000000">
                      <a:alpha val="43137"/>
                    </a:srgbClr>
                  </a:outerShdw>
                </a:effectLst>
              </a:rPr>
              <a:t>CBRS</a:t>
            </a:r>
          </a:p>
          <a:p>
            <a:pPr algn="ctr"/>
            <a:r>
              <a:rPr lang="en-US" sz="1100" dirty="0">
                <a:solidFill>
                  <a:schemeClr val="tx1"/>
                </a:solidFill>
                <a:effectLst>
                  <a:outerShdw blurRad="38100" dist="38100" dir="2700000" algn="tl">
                    <a:srgbClr val="000000">
                      <a:alpha val="43137"/>
                    </a:srgbClr>
                  </a:outerShdw>
                </a:effectLst>
              </a:rPr>
              <a:t>3.55 GHz                                             3.7 GHz</a:t>
            </a:r>
          </a:p>
        </p:txBody>
      </p:sp>
      <p:pic>
        <p:nvPicPr>
          <p:cNvPr id="1026" name="Picture 2" descr="Flag of South Korea - Wikipedia">
            <a:extLst>
              <a:ext uri="{FF2B5EF4-FFF2-40B4-BE49-F238E27FC236}">
                <a16:creationId xmlns:a16="http://schemas.microsoft.com/office/drawing/2014/main" id="{BC0F014D-48D2-C259-A255-08DC3A904BD7}"/>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951960" y="3222174"/>
            <a:ext cx="510919" cy="291766"/>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Flag of China | Meaning, Symbolism &amp; History | Britannica">
            <a:extLst>
              <a:ext uri="{FF2B5EF4-FFF2-40B4-BE49-F238E27FC236}">
                <a16:creationId xmlns:a16="http://schemas.microsoft.com/office/drawing/2014/main" id="{64BFFE8B-0481-4981-1051-085F95C3B40C}"/>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951960" y="3715777"/>
            <a:ext cx="502640" cy="291765"/>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Australia Flag Logo PNG Vector (CDR) Free Download">
            <a:extLst>
              <a:ext uri="{FF2B5EF4-FFF2-40B4-BE49-F238E27FC236}">
                <a16:creationId xmlns:a16="http://schemas.microsoft.com/office/drawing/2014/main" id="{A3279D62-621C-CC8A-1A91-5E1190A442F9}"/>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969179" y="4281210"/>
            <a:ext cx="510919" cy="242459"/>
          </a:xfrm>
          <a:prstGeom prst="rect">
            <a:avLst/>
          </a:prstGeom>
          <a:noFill/>
          <a:extLst>
            <a:ext uri="{909E8E84-426E-40DD-AFC4-6F175D3DCCD1}">
              <a14:hiddenFill xmlns:a14="http://schemas.microsoft.com/office/drawing/2010/main">
                <a:solidFill>
                  <a:srgbClr val="FFFFFF"/>
                </a:solidFill>
              </a14:hiddenFill>
            </a:ext>
          </a:extLst>
        </p:spPr>
      </p:pic>
      <p:sp>
        <p:nvSpPr>
          <p:cNvPr id="19" name="Rectangle 18">
            <a:extLst>
              <a:ext uri="{FF2B5EF4-FFF2-40B4-BE49-F238E27FC236}">
                <a16:creationId xmlns:a16="http://schemas.microsoft.com/office/drawing/2014/main" id="{05690785-699A-2AF6-4515-B7F5157B61E2}"/>
              </a:ext>
            </a:extLst>
          </p:cNvPr>
          <p:cNvSpPr/>
          <p:nvPr/>
        </p:nvSpPr>
        <p:spPr>
          <a:xfrm>
            <a:off x="2622176" y="4191189"/>
            <a:ext cx="3473093" cy="339417"/>
          </a:xfrm>
          <a:prstGeom prst="rect">
            <a:avLst/>
          </a:prstGeom>
          <a:gradFill flip="none" rotWithShape="1">
            <a:gsLst>
              <a:gs pos="0">
                <a:schemeClr val="accent4">
                  <a:tint val="66000"/>
                  <a:satMod val="160000"/>
                </a:schemeClr>
              </a:gs>
              <a:gs pos="50000">
                <a:schemeClr val="accent4">
                  <a:tint val="44500"/>
                  <a:satMod val="160000"/>
                </a:schemeClr>
              </a:gs>
              <a:gs pos="100000">
                <a:schemeClr val="accent4">
                  <a:tint val="23500"/>
                  <a:satMod val="160000"/>
                </a:schemeClr>
              </a:gs>
            </a:gsLst>
            <a:lin ang="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en-US" sz="1200" dirty="0"/>
              <a:t>3.4 GHz                                                 </a:t>
            </a:r>
            <a:r>
              <a:rPr lang="en-US" sz="1200" dirty="0">
                <a:solidFill>
                  <a:schemeClr val="tx1"/>
                </a:solidFill>
              </a:rPr>
              <a:t> 3.6 GHz</a:t>
            </a:r>
          </a:p>
        </p:txBody>
      </p:sp>
      <p:sp>
        <p:nvSpPr>
          <p:cNvPr id="11" name="Rectangle 10">
            <a:extLst>
              <a:ext uri="{FF2B5EF4-FFF2-40B4-BE49-F238E27FC236}">
                <a16:creationId xmlns:a16="http://schemas.microsoft.com/office/drawing/2014/main" id="{70B4C5B6-F279-587F-0941-6060A49DC578}"/>
              </a:ext>
            </a:extLst>
          </p:cNvPr>
          <p:cNvSpPr/>
          <p:nvPr/>
        </p:nvSpPr>
        <p:spPr>
          <a:xfrm>
            <a:off x="2057400" y="3691212"/>
            <a:ext cx="4037870" cy="372532"/>
          </a:xfrm>
          <a:prstGeom prst="rect">
            <a:avLst/>
          </a:prstGeom>
          <a:gradFill>
            <a:gsLst>
              <a:gs pos="0">
                <a:schemeClr val="accent3"/>
              </a:gs>
              <a:gs pos="0">
                <a:schemeClr val="accent3"/>
              </a:gs>
              <a:gs pos="100000">
                <a:schemeClr val="bg1"/>
              </a:gs>
            </a:gsLst>
            <a:lin ang="0" scaled="1"/>
          </a:gradFill>
          <a:ln>
            <a:noFill/>
          </a:ln>
        </p:spPr>
        <p:style>
          <a:lnRef idx="1">
            <a:schemeClr val="accent2"/>
          </a:lnRef>
          <a:fillRef idx="3">
            <a:schemeClr val="accent2"/>
          </a:fillRef>
          <a:effectRef idx="2">
            <a:schemeClr val="accent2"/>
          </a:effectRef>
          <a:fontRef idx="minor">
            <a:schemeClr val="lt1"/>
          </a:fontRef>
        </p:style>
        <p:txBody>
          <a:bodyPr rtlCol="0" anchor="ctr"/>
          <a:lstStyle/>
          <a:p>
            <a:pPr algn="ctr"/>
            <a:r>
              <a:rPr lang="en-US" sz="1200" dirty="0"/>
              <a:t>3.3 GHz                                                                </a:t>
            </a:r>
            <a:r>
              <a:rPr lang="en-US" sz="1200" dirty="0">
                <a:solidFill>
                  <a:schemeClr val="tx1"/>
                </a:solidFill>
              </a:rPr>
              <a:t>4.2 GHz</a:t>
            </a:r>
          </a:p>
        </p:txBody>
      </p:sp>
    </p:spTree>
    <p:extLst>
      <p:ext uri="{BB962C8B-B14F-4D97-AF65-F5344CB8AC3E}">
        <p14:creationId xmlns:p14="http://schemas.microsoft.com/office/powerpoint/2010/main" val="1695780589"/>
      </p:ext>
    </p:extLst>
  </p:cSld>
  <p:clrMapOvr>
    <a:masterClrMapping/>
  </p:clrMapOvr>
  <p:transition spd="slow">
    <p:push dir="u"/>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D90982-5A48-D29A-B458-1FB5D81BB946}"/>
              </a:ext>
            </a:extLst>
          </p:cNvPr>
          <p:cNvSpPr>
            <a:spLocks noGrp="1"/>
          </p:cNvSpPr>
          <p:nvPr>
            <p:ph type="title"/>
          </p:nvPr>
        </p:nvSpPr>
        <p:spPr/>
        <p:txBody>
          <a:bodyPr/>
          <a:lstStyle/>
          <a:p>
            <a:r>
              <a:rPr lang="en-US" dirty="0"/>
              <a:t>Spectrum Recommendation for 5G in SA</a:t>
            </a:r>
          </a:p>
        </p:txBody>
      </p:sp>
      <p:sp>
        <p:nvSpPr>
          <p:cNvPr id="3" name="Content Placeholder 2">
            <a:extLst>
              <a:ext uri="{FF2B5EF4-FFF2-40B4-BE49-F238E27FC236}">
                <a16:creationId xmlns:a16="http://schemas.microsoft.com/office/drawing/2014/main" id="{F59AC723-38C0-69A3-F841-B4C07669B955}"/>
              </a:ext>
            </a:extLst>
          </p:cNvPr>
          <p:cNvSpPr>
            <a:spLocks noGrp="1"/>
          </p:cNvSpPr>
          <p:nvPr>
            <p:ph idx="1"/>
          </p:nvPr>
        </p:nvSpPr>
        <p:spPr>
          <a:xfrm>
            <a:off x="442913" y="1458913"/>
            <a:ext cx="8254800" cy="407987"/>
          </a:xfrm>
        </p:spPr>
        <p:txBody>
          <a:bodyPr/>
          <a:lstStyle/>
          <a:p>
            <a:r>
              <a:rPr lang="en-US" dirty="0"/>
              <a:t>CBRS band utilization in Saudi Arabia</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Footer Placeholder 3">
            <a:extLst>
              <a:ext uri="{FF2B5EF4-FFF2-40B4-BE49-F238E27FC236}">
                <a16:creationId xmlns:a16="http://schemas.microsoft.com/office/drawing/2014/main" id="{D713E56E-EAC2-6850-FD8A-E0C5B095E09C}"/>
              </a:ext>
            </a:extLst>
          </p:cNvPr>
          <p:cNvSpPr>
            <a:spLocks noGrp="1"/>
          </p:cNvSpPr>
          <p:nvPr>
            <p:ph type="ftr" sz="quarter" idx="10"/>
          </p:nvPr>
        </p:nvSpPr>
        <p:spPr/>
        <p:txBody>
          <a:bodyPr/>
          <a:lstStyle/>
          <a:p>
            <a:pPr>
              <a:defRPr/>
            </a:pPr>
            <a:r>
              <a:rPr lang="en-US"/>
              <a:t>© Small Cell Forum Ltd 2024</a:t>
            </a:r>
            <a:endParaRPr lang="en-US" dirty="0"/>
          </a:p>
        </p:txBody>
      </p:sp>
      <p:pic>
        <p:nvPicPr>
          <p:cNvPr id="5" name="Picture 4">
            <a:extLst>
              <a:ext uri="{FF2B5EF4-FFF2-40B4-BE49-F238E27FC236}">
                <a16:creationId xmlns:a16="http://schemas.microsoft.com/office/drawing/2014/main" id="{E27E674A-012F-A6B5-6465-12ADFAD343D4}"/>
              </a:ext>
            </a:extLst>
          </p:cNvPr>
          <p:cNvPicPr>
            <a:picLocks noChangeAspect="1"/>
          </p:cNvPicPr>
          <p:nvPr/>
        </p:nvPicPr>
        <p:blipFill>
          <a:blip r:embed="rId2"/>
          <a:stretch>
            <a:fillRect/>
          </a:stretch>
        </p:blipFill>
        <p:spPr>
          <a:xfrm>
            <a:off x="1174750" y="1706212"/>
            <a:ext cx="6612496" cy="1741272"/>
          </a:xfrm>
          <a:prstGeom prst="rect">
            <a:avLst/>
          </a:prstGeom>
          <a:ln>
            <a:noFill/>
          </a:ln>
          <a:effectLst>
            <a:outerShdw blurRad="292100" dist="139700" dir="2700000" algn="tl" rotWithShape="0">
              <a:srgbClr val="333333">
                <a:alpha val="65000"/>
              </a:srgbClr>
            </a:outerShdw>
          </a:effectLst>
        </p:spPr>
      </p:pic>
      <p:sp>
        <p:nvSpPr>
          <p:cNvPr id="7" name="TextBox 6">
            <a:extLst>
              <a:ext uri="{FF2B5EF4-FFF2-40B4-BE49-F238E27FC236}">
                <a16:creationId xmlns:a16="http://schemas.microsoft.com/office/drawing/2014/main" id="{69B6442E-5BFC-2E7B-A352-063552BDB81D}"/>
              </a:ext>
            </a:extLst>
          </p:cNvPr>
          <p:cNvSpPr txBox="1"/>
          <p:nvPr/>
        </p:nvSpPr>
        <p:spPr>
          <a:xfrm>
            <a:off x="679450" y="3492956"/>
            <a:ext cx="4572000" cy="1338828"/>
          </a:xfrm>
          <a:prstGeom prst="rect">
            <a:avLst/>
          </a:prstGeom>
          <a:noFill/>
        </p:spPr>
        <p:txBody>
          <a:bodyPr wrap="square">
            <a:spAutoFit/>
          </a:bodyPr>
          <a:lstStyle/>
          <a:p>
            <a:r>
              <a:rPr lang="en-US" dirty="0"/>
              <a:t>Public RFI Floated in SA for 4 GHz to be dedicated for MOCN compliant shared solution</a:t>
            </a:r>
          </a:p>
          <a:p>
            <a:r>
              <a:rPr lang="en-US" dirty="0"/>
              <a:t>CST Plans to use</a:t>
            </a:r>
          </a:p>
          <a:p>
            <a:pPr lvl="1"/>
            <a:r>
              <a:rPr lang="en-US" dirty="0">
                <a:solidFill>
                  <a:srgbClr val="00B050"/>
                </a:solidFill>
              </a:rPr>
              <a:t>C-band (3.5 to 3.8 GHz) for MORAN based shareable solution</a:t>
            </a:r>
          </a:p>
          <a:p>
            <a:pPr lvl="1"/>
            <a:r>
              <a:rPr lang="en-US" dirty="0">
                <a:solidFill>
                  <a:srgbClr val="00B050"/>
                </a:solidFill>
              </a:rPr>
              <a:t>4GHz band for MOCN based shareable solution</a:t>
            </a:r>
          </a:p>
        </p:txBody>
      </p:sp>
      <p:sp>
        <p:nvSpPr>
          <p:cNvPr id="8" name="Speech Bubble: Rectangle 7">
            <a:extLst>
              <a:ext uri="{FF2B5EF4-FFF2-40B4-BE49-F238E27FC236}">
                <a16:creationId xmlns:a16="http://schemas.microsoft.com/office/drawing/2014/main" id="{62D067D8-70CC-8C4E-A43A-14E9AFE0AB4C}"/>
              </a:ext>
            </a:extLst>
          </p:cNvPr>
          <p:cNvSpPr/>
          <p:nvPr/>
        </p:nvSpPr>
        <p:spPr>
          <a:xfrm>
            <a:off x="5355196" y="3508587"/>
            <a:ext cx="3514987" cy="1476391"/>
          </a:xfrm>
          <a:prstGeom prst="wedgeRectCallout">
            <a:avLst>
              <a:gd name="adj1" fmla="val -20833"/>
              <a:gd name="adj2" fmla="val 49328"/>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en-US" sz="1200" b="1" dirty="0"/>
              <a:t>Recommendations</a:t>
            </a:r>
          </a:p>
          <a:p>
            <a:pPr marL="285750" indent="-285750">
              <a:buFont typeface="Arial" panose="020B0604020202020204" pitchFamily="34" charset="0"/>
              <a:buChar char="•"/>
            </a:pPr>
            <a:r>
              <a:rPr lang="en-US" sz="1200" dirty="0"/>
              <a:t>Regarding band 4.0 to 4.2 to be allocated (fully or partially) for IBS/Small cell application for neutral host companies using MOCN technology based on light license concept </a:t>
            </a:r>
          </a:p>
          <a:p>
            <a:pPr marL="285750" indent="-285750">
              <a:buFont typeface="Arial" panose="020B0604020202020204" pitchFamily="34" charset="0"/>
              <a:buChar char="•"/>
            </a:pPr>
            <a:r>
              <a:rPr lang="en-US" sz="1200" dirty="0"/>
              <a:t>expecting the big saving in small cell deployment using this band as shared band</a:t>
            </a:r>
          </a:p>
        </p:txBody>
      </p:sp>
    </p:spTree>
    <p:extLst>
      <p:ext uri="{BB962C8B-B14F-4D97-AF65-F5344CB8AC3E}">
        <p14:creationId xmlns:p14="http://schemas.microsoft.com/office/powerpoint/2010/main" val="3487294101"/>
      </p:ext>
    </p:extLst>
  </p:cSld>
  <p:clrMapOvr>
    <a:masterClrMapping/>
  </p:clrMapOvr>
  <p:transition spd="slow">
    <p:push dir="u"/>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38D473-8B14-29DC-8A03-88488916921A}"/>
              </a:ext>
            </a:extLst>
          </p:cNvPr>
          <p:cNvSpPr>
            <a:spLocks noGrp="1"/>
          </p:cNvSpPr>
          <p:nvPr>
            <p:ph type="title"/>
          </p:nvPr>
        </p:nvSpPr>
        <p:spPr/>
        <p:txBody>
          <a:bodyPr>
            <a:normAutofit fontScale="90000"/>
          </a:bodyPr>
          <a:lstStyle/>
          <a:p>
            <a:r>
              <a:rPr lang="en-US" dirty="0"/>
              <a:t>General Regulatory and Non-Regulatory Recommendation</a:t>
            </a:r>
          </a:p>
        </p:txBody>
      </p:sp>
      <p:sp>
        <p:nvSpPr>
          <p:cNvPr id="3" name="Content Placeholder 2">
            <a:extLst>
              <a:ext uri="{FF2B5EF4-FFF2-40B4-BE49-F238E27FC236}">
                <a16:creationId xmlns:a16="http://schemas.microsoft.com/office/drawing/2014/main" id="{D9C0F835-936F-8EF9-7895-D5602881C949}"/>
              </a:ext>
            </a:extLst>
          </p:cNvPr>
          <p:cNvSpPr>
            <a:spLocks noGrp="1"/>
          </p:cNvSpPr>
          <p:nvPr>
            <p:ph idx="1"/>
          </p:nvPr>
        </p:nvSpPr>
        <p:spPr/>
        <p:txBody>
          <a:bodyPr>
            <a:normAutofit fontScale="92500" lnSpcReduction="10000"/>
          </a:bodyPr>
          <a:lstStyle/>
          <a:p>
            <a:r>
              <a:rPr lang="en-US" dirty="0"/>
              <a:t>Regulatory Recommendations </a:t>
            </a:r>
          </a:p>
          <a:p>
            <a:pPr lvl="1"/>
            <a:r>
              <a:rPr lang="en-US" dirty="0"/>
              <a:t>Streamlined Permitting Processes</a:t>
            </a:r>
          </a:p>
          <a:p>
            <a:pPr lvl="1"/>
            <a:r>
              <a:rPr lang="en-US" dirty="0"/>
              <a:t>Integration with Urban Planning</a:t>
            </a:r>
          </a:p>
          <a:p>
            <a:pPr lvl="1"/>
            <a:r>
              <a:rPr lang="en-US" dirty="0"/>
              <a:t>Health and Safety Compliance</a:t>
            </a:r>
          </a:p>
          <a:p>
            <a:pPr lvl="1"/>
            <a:r>
              <a:rPr lang="en-US" dirty="0"/>
              <a:t>Collaboration with Local Authorities</a:t>
            </a:r>
          </a:p>
          <a:p>
            <a:pPr lvl="1"/>
            <a:r>
              <a:rPr lang="en-US" dirty="0"/>
              <a:t>Encouragement of Open Access Models</a:t>
            </a:r>
          </a:p>
          <a:p>
            <a:r>
              <a:rPr lang="en-US" dirty="0"/>
              <a:t>Non-Regulatory</a:t>
            </a:r>
          </a:p>
          <a:p>
            <a:pPr lvl="1"/>
            <a:r>
              <a:rPr lang="en-US" dirty="0"/>
              <a:t>Deployment in High-Density Areas</a:t>
            </a:r>
          </a:p>
          <a:p>
            <a:pPr lvl="1"/>
            <a:r>
              <a:rPr lang="en-US" dirty="0"/>
              <a:t>Adoption of Neutral Host Models</a:t>
            </a:r>
          </a:p>
          <a:p>
            <a:pPr lvl="1"/>
            <a:r>
              <a:rPr lang="en-US" dirty="0"/>
              <a:t>Data-Driven Site Selection</a:t>
            </a:r>
          </a:p>
          <a:p>
            <a:pPr lvl="1"/>
            <a:r>
              <a:rPr lang="en-US" dirty="0"/>
              <a:t>Regular Stakeholder Engagement</a:t>
            </a:r>
          </a:p>
          <a:p>
            <a:endParaRPr lang="en-US" dirty="0"/>
          </a:p>
        </p:txBody>
      </p:sp>
      <p:sp>
        <p:nvSpPr>
          <p:cNvPr id="4" name="Footer Placeholder 3">
            <a:extLst>
              <a:ext uri="{FF2B5EF4-FFF2-40B4-BE49-F238E27FC236}">
                <a16:creationId xmlns:a16="http://schemas.microsoft.com/office/drawing/2014/main" id="{DE280398-FEE6-C40B-D837-75803C77ADD6}"/>
              </a:ext>
            </a:extLst>
          </p:cNvPr>
          <p:cNvSpPr>
            <a:spLocks noGrp="1"/>
          </p:cNvSpPr>
          <p:nvPr>
            <p:ph type="ftr" sz="quarter" idx="10"/>
          </p:nvPr>
        </p:nvSpPr>
        <p:spPr/>
        <p:txBody>
          <a:bodyPr/>
          <a:lstStyle/>
          <a:p>
            <a:pPr>
              <a:defRPr/>
            </a:pPr>
            <a:r>
              <a:rPr lang="en-US"/>
              <a:t>© Small Cell Forum Ltd 2024</a:t>
            </a:r>
            <a:endParaRPr lang="en-US" dirty="0"/>
          </a:p>
        </p:txBody>
      </p:sp>
      <p:sp>
        <p:nvSpPr>
          <p:cNvPr id="5" name="TextBox 4">
            <a:extLst>
              <a:ext uri="{FF2B5EF4-FFF2-40B4-BE49-F238E27FC236}">
                <a16:creationId xmlns:a16="http://schemas.microsoft.com/office/drawing/2014/main" id="{5FA0A282-51A1-16AF-4062-6CC4C7F2320A}"/>
              </a:ext>
            </a:extLst>
          </p:cNvPr>
          <p:cNvSpPr txBox="1"/>
          <p:nvPr/>
        </p:nvSpPr>
        <p:spPr>
          <a:xfrm>
            <a:off x="499261" y="4496338"/>
            <a:ext cx="8403439" cy="646331"/>
          </a:xfrm>
          <a:prstGeom prst="rect">
            <a:avLst/>
          </a:prstGeom>
          <a:noFill/>
        </p:spPr>
        <p:txBody>
          <a:bodyPr wrap="square">
            <a:spAutoFit/>
          </a:bodyPr>
          <a:lstStyle/>
          <a:p>
            <a:r>
              <a:rPr lang="en-US" sz="900" dirty="0"/>
              <a:t>Sources</a:t>
            </a:r>
          </a:p>
          <a:p>
            <a:r>
              <a:rPr lang="en-US" sz="900" dirty="0"/>
              <a:t>https://digital-strategy.ec.europa.eu/en/library/commission-report-status-implementing-rules-small-cells-deployment</a:t>
            </a:r>
          </a:p>
          <a:p>
            <a:r>
              <a:rPr lang="en-US" sz="900" dirty="0"/>
              <a:t>https://www.comba-telecom.com/en/news/item/749-distributed-small-cell-solution-can-alleviate-middle-east-s-mobile-data-traffic-woes3 </a:t>
            </a:r>
          </a:p>
          <a:p>
            <a:r>
              <a:rPr lang="en-US" sz="900" dirty="0"/>
              <a:t>https://global5g.org/small-cells</a:t>
            </a:r>
          </a:p>
        </p:txBody>
      </p:sp>
    </p:spTree>
    <p:extLst>
      <p:ext uri="{BB962C8B-B14F-4D97-AF65-F5344CB8AC3E}">
        <p14:creationId xmlns:p14="http://schemas.microsoft.com/office/powerpoint/2010/main" val="4249233977"/>
      </p:ext>
    </p:extLst>
  </p:cSld>
  <p:clrMapOvr>
    <a:masterClrMapping/>
  </p:clrMapOvr>
  <p:transition spd="slow">
    <p:push dir="u"/>
  </p:transition>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xml><?xml version="1.0" encoding="utf-8"?>
<p:tagLst xmlns:a="http://schemas.openxmlformats.org/drawingml/2006/main" xmlns:r="http://schemas.openxmlformats.org/officeDocument/2006/relationships" xmlns:p="http://schemas.openxmlformats.org/presentationml/2006/main">
  <p:tag name="TBGORIGWIDTH" val="326.8944"/>
  <p:tag name="TBGORIGHEIGHT" val="20.77094"/>
  <p:tag name="TBGORIGTOP" val="82.59961"/>
  <p:tag name="TBGORIGLEFT" val="38.98315"/>
</p:tagLst>
</file>

<file path=ppt/tags/tag2.xml><?xml version="1.0" encoding="utf-8"?>
<p:tagLst xmlns:a="http://schemas.openxmlformats.org/drawingml/2006/main" xmlns:r="http://schemas.openxmlformats.org/officeDocument/2006/relationships" xmlns:p="http://schemas.openxmlformats.org/presentationml/2006/main">
  <p:tag name="TBGORIGWIDTH" val="326.8944"/>
  <p:tag name="TBGORIGHEIGHT" val="20.77094"/>
  <p:tag name="TBGORIGTOP" val="82.59961"/>
  <p:tag name="TBGORIGLEFT" val="38.98315"/>
</p:tagLst>
</file>

<file path=ppt/tags/tag3.xml><?xml version="1.0" encoding="utf-8"?>
<p:tagLst xmlns:a="http://schemas.openxmlformats.org/drawingml/2006/main" xmlns:r="http://schemas.openxmlformats.org/officeDocument/2006/relationships" xmlns:p="http://schemas.openxmlformats.org/presentationml/2006/main">
  <p:tag name="TBGORIGWIDTH" val="326.8944"/>
  <p:tag name="TBGORIGHEIGHT" val="20.77094"/>
  <p:tag name="TBGORIGTOP" val="82.59961"/>
  <p:tag name="TBGORIGLEFT" val="38.98315"/>
</p:tagLst>
</file>

<file path=ppt/tags/tag4.xml><?xml version="1.0" encoding="utf-8"?>
<p:tagLst xmlns:a="http://schemas.openxmlformats.org/drawingml/2006/main" xmlns:r="http://schemas.openxmlformats.org/officeDocument/2006/relationships" xmlns:p="http://schemas.openxmlformats.org/presentationml/2006/main">
  <p:tag name="TBGORIGWIDTH" val="326.8944"/>
  <p:tag name="TBGORIGHEIGHT" val="20.77094"/>
  <p:tag name="TBGORIGTOP" val="82.59961"/>
  <p:tag name="TBGORIGLEFT" val="38.98315"/>
</p:tagLst>
</file>

<file path=ppt/tags/tag5.xml><?xml version="1.0" encoding="utf-8"?>
<p:tagLst xmlns:a="http://schemas.openxmlformats.org/drawingml/2006/main" xmlns:r="http://schemas.openxmlformats.org/officeDocument/2006/relationships" xmlns:p="http://schemas.openxmlformats.org/presentationml/2006/main">
  <p:tag name="TBGORIGWIDTH" val="326.8944"/>
  <p:tag name="TBGORIGHEIGHT" val="20.77094"/>
  <p:tag name="TBGORIGTOP" val="82.59961"/>
  <p:tag name="TBGORIGLEFT" val="38.98315"/>
</p:tagLst>
</file>

<file path=ppt/tags/tag6.xml><?xml version="1.0" encoding="utf-8"?>
<p:tagLst xmlns:a="http://schemas.openxmlformats.org/drawingml/2006/main" xmlns:r="http://schemas.openxmlformats.org/officeDocument/2006/relationships" xmlns:p="http://schemas.openxmlformats.org/presentationml/2006/main">
  <p:tag name="TBGORIGWIDTH" val="326.8944"/>
  <p:tag name="TBGORIGHEIGHT" val="20.77094"/>
  <p:tag name="TBGORIGTOP" val="82.59961"/>
  <p:tag name="TBGORIGLEFT" val="38.98315"/>
</p:tagLst>
</file>

<file path=ppt/tags/tag7.xml><?xml version="1.0" encoding="utf-8"?>
<p:tagLst xmlns:a="http://schemas.openxmlformats.org/drawingml/2006/main" xmlns:r="http://schemas.openxmlformats.org/officeDocument/2006/relationships" xmlns:p="http://schemas.openxmlformats.org/presentationml/2006/main">
  <p:tag name="TBGORIGWIDTH" val="326.8944"/>
  <p:tag name="TBGORIGHEIGHT" val="20.77094"/>
  <p:tag name="TBGORIGTOP" val="82.59961"/>
  <p:tag name="TBGORIGLEFT" val="38.98315"/>
</p:tagLst>
</file>

<file path=ppt/tags/tag8.xml><?xml version="1.0" encoding="utf-8"?>
<p:tagLst xmlns:a="http://schemas.openxmlformats.org/drawingml/2006/main" xmlns:r="http://schemas.openxmlformats.org/officeDocument/2006/relationships" xmlns:p="http://schemas.openxmlformats.org/presentationml/2006/main">
  <p:tag name="TBGORIGWIDTH" val="326.8944"/>
  <p:tag name="TBGORIGHEIGHT" val="20.77094"/>
  <p:tag name="TBGORIGTOP" val="82.59961"/>
  <p:tag name="TBGORIGLEFT" val="38.98315"/>
</p:tagLst>
</file>

<file path=ppt/tags/tag9.xml><?xml version="1.0" encoding="utf-8"?>
<p:tagLst xmlns:a="http://schemas.openxmlformats.org/drawingml/2006/main" xmlns:r="http://schemas.openxmlformats.org/officeDocument/2006/relationships" xmlns:p="http://schemas.openxmlformats.org/presentationml/2006/main">
  <p:tag name="TBGORIGWIDTH" val="326.8944"/>
  <p:tag name="TBGORIGHEIGHT" val="20.77094"/>
  <p:tag name="TBGORIGTOP" val="82.59961"/>
  <p:tag name="TBGORIGLEFT" val="38.98315"/>
</p:tagLst>
</file>

<file path=ppt/theme/theme1.xml><?xml version="1.0" encoding="utf-8"?>
<a:theme xmlns:a="http://schemas.openxmlformats.org/drawingml/2006/main" name="Small Cell Forum">
  <a:themeElements>
    <a:clrScheme name="Custom 2">
      <a:dk1>
        <a:srgbClr val="000000"/>
      </a:dk1>
      <a:lt1>
        <a:srgbClr val="FFFFFF"/>
      </a:lt1>
      <a:dk2>
        <a:srgbClr val="807F83"/>
      </a:dk2>
      <a:lt2>
        <a:srgbClr val="D5D7D8"/>
      </a:lt2>
      <a:accent1>
        <a:srgbClr val="FFC82E"/>
      </a:accent1>
      <a:accent2>
        <a:srgbClr val="6E69B0"/>
      </a:accent2>
      <a:accent3>
        <a:srgbClr val="F07B05"/>
      </a:accent3>
      <a:accent4>
        <a:srgbClr val="8D2861"/>
      </a:accent4>
      <a:accent5>
        <a:srgbClr val="2A2B6B"/>
      </a:accent5>
      <a:accent6>
        <a:srgbClr val="85992A"/>
      </a:accent6>
      <a:hlink>
        <a:srgbClr val="0000FF"/>
      </a:hlink>
      <a:folHlink>
        <a:srgbClr val="800080"/>
      </a:folHlink>
    </a:clrScheme>
    <a:fontScheme name="Gill Sans MT">
      <a:maj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SCF Generic.potx" id="{2B592D28-AEDE-43ED-8055-F13F6B855266}" vid="{5E385BC4-D961-45DA-8A73-5835EFE07B2D}"/>
    </a:ext>
  </a:extLst>
</a:theme>
</file>

<file path=ppt/theme/theme2.xml><?xml version="1.0" encoding="utf-8"?>
<a:theme xmlns:a="http://schemas.openxmlformats.org/drawingml/2006/main" name="1_Small Cell Forum">
  <a:themeElements>
    <a:clrScheme name="Custom 2">
      <a:dk1>
        <a:srgbClr val="000000"/>
      </a:dk1>
      <a:lt1>
        <a:srgbClr val="FFFFFF"/>
      </a:lt1>
      <a:dk2>
        <a:srgbClr val="807F83"/>
      </a:dk2>
      <a:lt2>
        <a:srgbClr val="D5D7D8"/>
      </a:lt2>
      <a:accent1>
        <a:srgbClr val="FFC82E"/>
      </a:accent1>
      <a:accent2>
        <a:srgbClr val="6E69B0"/>
      </a:accent2>
      <a:accent3>
        <a:srgbClr val="F07B05"/>
      </a:accent3>
      <a:accent4>
        <a:srgbClr val="8D2861"/>
      </a:accent4>
      <a:accent5>
        <a:srgbClr val="2A2B6B"/>
      </a:accent5>
      <a:accent6>
        <a:srgbClr val="85992A"/>
      </a:accent6>
      <a:hlink>
        <a:srgbClr val="0000FF"/>
      </a:hlink>
      <a:folHlink>
        <a:srgbClr val="800080"/>
      </a:folHlink>
    </a:clrScheme>
    <a:fontScheme name="Gill Sans MT">
      <a:maj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SCF Generic.potx" id="{2B592D28-AEDE-43ED-8055-F13F6B855266}" vid="{5E385BC4-D961-45DA-8A73-5835EFE07B2D}"/>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D792603EFE7B764EA8FABC729F2BCF91" ma:contentTypeVersion="4" ma:contentTypeDescription="Create a new document." ma:contentTypeScope="" ma:versionID="df486b8e97ba00af664755c1acf62a09">
  <xsd:schema xmlns:xsd="http://www.w3.org/2001/XMLSchema" xmlns:xs="http://www.w3.org/2001/XMLSchema" xmlns:p="http://schemas.microsoft.com/office/2006/metadata/properties" xmlns:ns2="164074b8-0b17-4dec-a9de-735ba643dbc8" targetNamespace="http://schemas.microsoft.com/office/2006/metadata/properties" ma:root="true" ma:fieldsID="6b78adc803a45f2f2206acef02e0f848" ns2:_="">
    <xsd:import namespace="164074b8-0b17-4dec-a9de-735ba643dbc8"/>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64074b8-0b17-4dec-a9de-735ba643dbc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01F2085F-C8FA-48A9-8BF1-06707FCA4B19}"/>
</file>

<file path=customXml/itemProps2.xml><?xml version="1.0" encoding="utf-8"?>
<ds:datastoreItem xmlns:ds="http://schemas.openxmlformats.org/officeDocument/2006/customXml" ds:itemID="{79A07198-6ACD-41A3-A508-C1E9D5A3623D}">
  <ds:schemaRefs>
    <ds:schemaRef ds:uri="http://schemas.microsoft.com/sharepoint/v3/contenttype/forms"/>
  </ds:schemaRefs>
</ds:datastoreItem>
</file>

<file path=customXml/itemProps3.xml><?xml version="1.0" encoding="utf-8"?>
<ds:datastoreItem xmlns:ds="http://schemas.openxmlformats.org/officeDocument/2006/customXml" ds:itemID="{01B8F24C-C2EF-4C3E-989E-A3685FD7C702}">
  <ds:schemaRefs>
    <ds:schemaRef ds:uri="http://schemas.openxmlformats.org/package/2006/metadata/core-properties"/>
    <ds:schemaRef ds:uri="http://schemas.microsoft.com/office/2006/documentManagement/types"/>
    <ds:schemaRef ds:uri="http://www.w3.org/XML/1998/namespace"/>
    <ds:schemaRef ds:uri="http://schemas.microsoft.com/office/infopath/2007/PartnerControls"/>
    <ds:schemaRef ds:uri="http://purl.org/dc/elements/1.1/"/>
    <ds:schemaRef ds:uri="http://purl.org/dc/terms/"/>
    <ds:schemaRef ds:uri="http://purl.org/dc/dcmitype/"/>
    <ds:schemaRef ds:uri="f392f1c2-5ded-431d-9980-50338db10601"/>
    <ds:schemaRef ds:uri="1f2961fe-b701-422e-86f8-eb19f58d6c19"/>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emplate>Berlin</Template>
  <TotalTime>17026</TotalTime>
  <Words>1751</Words>
  <Application>Microsoft Office PowerPoint</Application>
  <PresentationFormat>On-screen Show (16:9)</PresentationFormat>
  <Paragraphs>207</Paragraphs>
  <Slides>13</Slides>
  <Notes>2</Notes>
  <HiddenSlides>0</HiddenSlides>
  <MMClips>0</MMClips>
  <ScaleCrop>false</ScaleCrop>
  <HeadingPairs>
    <vt:vector size="8" baseType="variant">
      <vt:variant>
        <vt:lpstr>Fonts Used</vt:lpstr>
      </vt:variant>
      <vt:variant>
        <vt:i4>6</vt:i4>
      </vt:variant>
      <vt:variant>
        <vt:lpstr>Theme</vt:lpstr>
      </vt:variant>
      <vt:variant>
        <vt:i4>2</vt:i4>
      </vt:variant>
      <vt:variant>
        <vt:lpstr>Embedded OLE Servers</vt:lpstr>
      </vt:variant>
      <vt:variant>
        <vt:i4>1</vt:i4>
      </vt:variant>
      <vt:variant>
        <vt:lpstr>Slide Titles</vt:lpstr>
      </vt:variant>
      <vt:variant>
        <vt:i4>13</vt:i4>
      </vt:variant>
    </vt:vector>
  </HeadingPairs>
  <TitlesOfParts>
    <vt:vector size="22" baseType="lpstr">
      <vt:lpstr>Aptos</vt:lpstr>
      <vt:lpstr>Arial</vt:lpstr>
      <vt:lpstr>Avenir Next LT Pro</vt:lpstr>
      <vt:lpstr>Avenir Next LT Pro Demi</vt:lpstr>
      <vt:lpstr>Calibri</vt:lpstr>
      <vt:lpstr>Gill Sans MT</vt:lpstr>
      <vt:lpstr>Small Cell Forum</vt:lpstr>
      <vt:lpstr>1_Small Cell Forum</vt:lpstr>
      <vt:lpstr>think-cell Slide</vt:lpstr>
      <vt:lpstr>Global Small Cell Regulations and Recommendations for The Middle-Eastern Region</vt:lpstr>
      <vt:lpstr>Introduction</vt:lpstr>
      <vt:lpstr>Overview of Small Cells in 5G networks</vt:lpstr>
      <vt:lpstr>Overview of Small Cells in 5G networks</vt:lpstr>
      <vt:lpstr>Some Regional SC Regulations around the world</vt:lpstr>
      <vt:lpstr> </vt:lpstr>
      <vt:lpstr>Examples of Current Shared Spectrum usage for  5G</vt:lpstr>
      <vt:lpstr>Spectrum Recommendation for 5G in SA</vt:lpstr>
      <vt:lpstr>General Regulatory and Non-Regulatory Recommendation</vt:lpstr>
      <vt:lpstr>Conclusion</vt:lpstr>
      <vt:lpstr>About ACES R&amp;D</vt:lpstr>
      <vt:lpstr>Mavenir’s Vision: Building the Future of Networks – Today.         Cloud-Native. AI-Enabled. Green by Design. </vt:lpstr>
      <vt:lpstr>Thanks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Richard Kennedy</dc:creator>
  <cp:keywords>Unrestricted</cp:keywords>
  <cp:lastModifiedBy>Asadullah .</cp:lastModifiedBy>
  <cp:revision>368</cp:revision>
  <dcterms:created xsi:type="dcterms:W3CDTF">2016-08-10T11:39:41Z</dcterms:created>
  <dcterms:modified xsi:type="dcterms:W3CDTF">2024-11-18T16:56:23Z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gniDox_URL">
    <vt:lpwstr>https://picocom.cdox.net</vt:lpwstr>
  </property>
  <property fmtid="{D5CDD505-2E9C-101B-9397-08002B2CF9AE}" pid="3" name="CogniDox_Author">
    <vt:lpwstr>Vicky Messer</vt:lpwstr>
  </property>
  <property fmtid="{D5CDD505-2E9C-101B-9397-08002B2CF9AE}" pid="4" name="CogniDox_Issuer">
    <vt:lpwstr>Vicky Messer (vicky.messer)</vt:lpwstr>
  </property>
  <property fmtid="{D5CDD505-2E9C-101B-9397-08002B2CF9AE}" pid="5" name="CogniDox_IssueDate">
    <vt:lpwstr>2021-07-22</vt:lpwstr>
  </property>
  <property fmtid="{D5CDD505-2E9C-101B-9397-08002B2CF9AE}" pid="6" name="CogniDox_Partnum">
    <vt:lpwstr>PC-002423-DC</vt:lpwstr>
  </property>
  <property fmtid="{D5CDD505-2E9C-101B-9397-08002B2CF9AE}" pid="7" name="CogniDox_Version">
    <vt:lpwstr>1</vt:lpwstr>
  </property>
  <property fmtid="{D5CDD505-2E9C-101B-9397-08002B2CF9AE}" pid="8" name="CogniDoxKey_Value">
    <vt:lpwstr>9pJuzZXZ18KE/i9Jcho5qO10AT8</vt:lpwstr>
  </property>
  <property fmtid="{D5CDD505-2E9C-101B-9397-08002B2CF9AE}" pid="9" name="CogniDox_Title">
    <vt:lpwstr>SCF Picocom activities July 2021</vt:lpwstr>
  </property>
  <property fmtid="{D5CDD505-2E9C-101B-9397-08002B2CF9AE}" pid="10" name="CogniDox_VersionType">
    <vt:lpwstr>Issue</vt:lpwstr>
  </property>
  <property fmtid="{D5CDD505-2E9C-101B-9397-08002B2CF9AE}" pid="11" name="CogniDox_IssuerName">
    <vt:lpwstr>Vicky Messer</vt:lpwstr>
  </property>
  <property fmtid="{D5CDD505-2E9C-101B-9397-08002B2CF9AE}" pid="12" name="LM SIP Document Sensitivity">
    <vt:lpwstr/>
  </property>
  <property fmtid="{D5CDD505-2E9C-101B-9397-08002B2CF9AE}" pid="13" name="Document Author">
    <vt:lpwstr>US\e415322</vt:lpwstr>
  </property>
  <property fmtid="{D5CDD505-2E9C-101B-9397-08002B2CF9AE}" pid="14" name="Document Sensitivity">
    <vt:lpwstr>1</vt:lpwstr>
  </property>
  <property fmtid="{D5CDD505-2E9C-101B-9397-08002B2CF9AE}" pid="15" name="ThirdParty">
    <vt:lpwstr/>
  </property>
  <property fmtid="{D5CDD505-2E9C-101B-9397-08002B2CF9AE}" pid="16" name="OCI Restriction">
    <vt:bool>false</vt:bool>
  </property>
  <property fmtid="{D5CDD505-2E9C-101B-9397-08002B2CF9AE}" pid="17" name="OCI Additional Info">
    <vt:lpwstr/>
  </property>
  <property fmtid="{D5CDD505-2E9C-101B-9397-08002B2CF9AE}" pid="18" name="Allow Header Overwrite">
    <vt:bool>true</vt:bool>
  </property>
  <property fmtid="{D5CDD505-2E9C-101B-9397-08002B2CF9AE}" pid="19" name="Allow Footer Overwrite">
    <vt:bool>true</vt:bool>
  </property>
  <property fmtid="{D5CDD505-2E9C-101B-9397-08002B2CF9AE}" pid="20" name="Multiple Selected">
    <vt:lpwstr>-1</vt:lpwstr>
  </property>
  <property fmtid="{D5CDD505-2E9C-101B-9397-08002B2CF9AE}" pid="21" name="SIPLongWording">
    <vt:lpwstr>_x000d_
_x000d_
</vt:lpwstr>
  </property>
  <property fmtid="{D5CDD505-2E9C-101B-9397-08002B2CF9AE}" pid="22" name="ExpCountry">
    <vt:lpwstr/>
  </property>
  <property fmtid="{D5CDD505-2E9C-101B-9397-08002B2CF9AE}" pid="23" name="TextBoxAndDropdownValues">
    <vt:lpwstr/>
  </property>
  <property fmtid="{D5CDD505-2E9C-101B-9397-08002B2CF9AE}" pid="24" name="SecurityClassification">
    <vt:lpwstr/>
  </property>
  <property fmtid="{D5CDD505-2E9C-101B-9397-08002B2CF9AE}" pid="25" name="MSIP_Label_502bc7c3-f152-4da1-98bd-f7a1bebdf752_Enabled">
    <vt:lpwstr>true</vt:lpwstr>
  </property>
  <property fmtid="{D5CDD505-2E9C-101B-9397-08002B2CF9AE}" pid="26" name="MSIP_Label_502bc7c3-f152-4da1-98bd-f7a1bebdf752_SetDate">
    <vt:lpwstr>2023-06-27T13:03:49Z</vt:lpwstr>
  </property>
  <property fmtid="{D5CDD505-2E9C-101B-9397-08002B2CF9AE}" pid="27" name="MSIP_Label_502bc7c3-f152-4da1-98bd-f7a1bebdf752_Method">
    <vt:lpwstr>Privileged</vt:lpwstr>
  </property>
  <property fmtid="{D5CDD505-2E9C-101B-9397-08002B2CF9AE}" pid="28" name="MSIP_Label_502bc7c3-f152-4da1-98bd-f7a1bebdf752_Name">
    <vt:lpwstr>Unrestricted</vt:lpwstr>
  </property>
  <property fmtid="{D5CDD505-2E9C-101B-9397-08002B2CF9AE}" pid="29" name="MSIP_Label_502bc7c3-f152-4da1-98bd-f7a1bebdf752_SiteId">
    <vt:lpwstr>b18f006c-b0fc-467d-b23a-a35b5695b5dc</vt:lpwstr>
  </property>
  <property fmtid="{D5CDD505-2E9C-101B-9397-08002B2CF9AE}" pid="30" name="MSIP_Label_502bc7c3-f152-4da1-98bd-f7a1bebdf752_ActionId">
    <vt:lpwstr>8ed6c9e0-e8d3-42a4-9a5d-c1f7f8e29a3f</vt:lpwstr>
  </property>
  <property fmtid="{D5CDD505-2E9C-101B-9397-08002B2CF9AE}" pid="31" name="MSIP_Label_502bc7c3-f152-4da1-98bd-f7a1bebdf752_ContentBits">
    <vt:lpwstr>0</vt:lpwstr>
  </property>
  <property fmtid="{D5CDD505-2E9C-101B-9397-08002B2CF9AE}" pid="32" name="ContentTypeId">
    <vt:lpwstr>0x010100D792603EFE7B764EA8FABC729F2BCF91</vt:lpwstr>
  </property>
</Properties>
</file>