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5"/>
  </p:sldMasterIdLst>
  <p:notesMasterIdLst>
    <p:notesMasterId r:id="rId15"/>
  </p:notesMasterIdLst>
  <p:handoutMasterIdLst>
    <p:handoutMasterId r:id="rId16"/>
  </p:handoutMasterIdLst>
  <p:sldIdLst>
    <p:sldId id="2144327730" r:id="rId6"/>
    <p:sldId id="2147477257" r:id="rId7"/>
    <p:sldId id="2147480481" r:id="rId8"/>
    <p:sldId id="2147477270" r:id="rId9"/>
    <p:sldId id="2147480483" r:id="rId10"/>
    <p:sldId id="2144327444" r:id="rId11"/>
    <p:sldId id="2147480486" r:id="rId12"/>
    <p:sldId id="2147480485" r:id="rId13"/>
    <p:sldId id="2147477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934E2A10-CF67-5249-9412-E55A5C63F373}">
          <p14:sldIdLst>
            <p14:sldId id="2144327730"/>
            <p14:sldId id="2147477257"/>
            <p14:sldId id="2147480481"/>
            <p14:sldId id="2147477270"/>
            <p14:sldId id="2147480483"/>
            <p14:sldId id="2144327444"/>
            <p14:sldId id="2147480486"/>
            <p14:sldId id="2147480485"/>
            <p14:sldId id="2147477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488" userDrawn="1">
          <p15:clr>
            <a:srgbClr val="A4A3A4"/>
          </p15:clr>
        </p15:guide>
        <p15:guide id="3" pos="5040" userDrawn="1">
          <p15:clr>
            <a:srgbClr val="A4A3A4"/>
          </p15:clr>
        </p15:guide>
        <p15:guide id="4" pos="2664" userDrawn="1">
          <p15:clr>
            <a:srgbClr val="A4A3A4"/>
          </p15:clr>
        </p15:guide>
        <p15:guide id="5" pos="61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3F4C86"/>
    <a:srgbClr val="7B8DCC"/>
    <a:srgbClr val="2D4799"/>
    <a:srgbClr val="7279AE"/>
    <a:srgbClr val="4B5182"/>
    <a:srgbClr val="EAEAEA"/>
    <a:srgbClr val="DC26A6"/>
    <a:srgbClr val="BB32D6"/>
    <a:srgbClr val="753E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934B37-2355-484E-A8C3-F5E8DDF143C0}" v="2" dt="2024-11-20T05:04:35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47" y="42"/>
      </p:cViewPr>
      <p:guideLst>
        <p:guide orient="horz" pos="2160"/>
        <p:guide pos="1488"/>
        <p:guide pos="5040"/>
        <p:guide pos="2664"/>
        <p:guide pos="61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22" Type="http://schemas.microsoft.com/office/2015/10/relationships/revisionInfo" Target="revisionInfo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FF83B-5476-4F9F-A3F0-FAD0372743C3}" type="datetimeFigureOut">
              <a:rPr lang="en-US" smtClean="0">
                <a:latin typeface="Arial" panose="020B0604020202020204" pitchFamily="34" charset="0"/>
              </a:rPr>
              <a:t>11/20/2024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48F82-20DF-45A8-B322-782551D9AFBD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821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858A801-3FAA-4070-9C0F-EFDBC5D9466E}" type="datetimeFigureOut">
              <a:rPr lang="en-US" smtClean="0"/>
              <a:pPr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C8C8E57-0849-436A-9B16-CD4F79073F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9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CBRS &amp;</a:t>
            </a:r>
            <a:r>
              <a:rPr lang="en-US" baseline="0"/>
              <a:t> ORAN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8C8E57-0849-436A-9B16-CD4F79073F1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407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0860" y="2144029"/>
            <a:ext cx="6742458" cy="1498863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100000"/>
              </a:lnSpc>
              <a:defRPr sz="4400" b="1" baseline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presentation title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0999" y="6267347"/>
            <a:ext cx="4702889" cy="365125"/>
          </a:xfrm>
        </p:spPr>
        <p:txBody>
          <a:bodyPr lIns="0"/>
          <a:lstStyle>
            <a:lvl1pPr algn="l">
              <a:defRPr sz="800" b="1">
                <a:solidFill>
                  <a:srgbClr val="7B8D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3983" y="3857921"/>
            <a:ext cx="6742458" cy="4474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date or authors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2461D41D-9EE1-489B-AE88-82CFFF1822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539" t="15438" r="10358" b="13601"/>
          <a:stretch/>
        </p:blipFill>
        <p:spPr>
          <a:xfrm>
            <a:off x="336884" y="5204009"/>
            <a:ext cx="3486970" cy="980028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89E15-517C-664D-7E5E-BBF921E10E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733" y="590653"/>
            <a:ext cx="2144591" cy="258117"/>
          </a:xfrm>
        </p:spPr>
        <p:txBody>
          <a:bodyPr>
            <a:normAutofit/>
          </a:bodyPr>
          <a:lstStyle>
            <a:lvl1pPr marL="0" indent="0">
              <a:buNone/>
              <a:defRPr sz="1400" spc="7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March 20, 2024</a:t>
            </a:r>
          </a:p>
        </p:txBody>
      </p:sp>
    </p:spTree>
    <p:extLst>
      <p:ext uri="{BB962C8B-B14F-4D97-AF65-F5344CB8AC3E}">
        <p14:creationId xmlns:p14="http://schemas.microsoft.com/office/powerpoint/2010/main" val="18655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AF87E-A37F-044A-AFBE-687B76FCC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55629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6538415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7BC97B-5CF1-4D4F-A84F-16A5D17B27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566" y="1702045"/>
            <a:ext cx="10978320" cy="113291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3B175BCB-D792-AA46-8D71-2CA0EACD7C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724" y="2765144"/>
            <a:ext cx="10956162" cy="769298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subhead or description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3873CDA-F7D2-4E9F-A449-EACBB349A8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3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Optio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AF87E-A37F-044A-AFBE-687B76FCC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7200" y="0"/>
            <a:ext cx="7924800" cy="65097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0FAC7B-C401-3641-B520-5693C78C2BBF}"/>
              </a:ext>
            </a:extLst>
          </p:cNvPr>
          <p:cNvSpPr/>
          <p:nvPr userDrawn="1"/>
        </p:nvSpPr>
        <p:spPr>
          <a:xfrm>
            <a:off x="-1" y="0"/>
            <a:ext cx="502394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7BC97B-5CF1-4D4F-A84F-16A5D17B27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566" y="0"/>
            <a:ext cx="3928434" cy="685799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1CBE52-4A83-904F-9C4C-6173D5C17D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5023944" y="0"/>
            <a:ext cx="7168056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804376C-1C81-4015-AEED-9406126652A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554" y="321777"/>
            <a:ext cx="3658091" cy="1131607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4AE6DFB-B7C9-4CF7-85F7-E5721DA0B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0010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ption2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AF87E-A37F-044A-AFBE-687B76FCC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7200" y="0"/>
            <a:ext cx="7924800" cy="65097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0FAC7B-C401-3641-B520-5693C78C2BBF}"/>
              </a:ext>
            </a:extLst>
          </p:cNvPr>
          <p:cNvSpPr/>
          <p:nvPr userDrawn="1"/>
        </p:nvSpPr>
        <p:spPr>
          <a:xfrm>
            <a:off x="-1" y="0"/>
            <a:ext cx="502394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97BC97B-5CF1-4D4F-A84F-16A5D17B27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566" y="0"/>
            <a:ext cx="3928434" cy="685799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36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1CBE52-4A83-904F-9C4C-6173D5C17D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5023944" y="0"/>
            <a:ext cx="7168056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71FE995-828A-4075-A61A-86E9557A5F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0211" y="328222"/>
            <a:ext cx="3658093" cy="113160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ECB9DE-F2A8-42B7-A302-65A7FAA12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</p:spTree>
    <p:extLst>
      <p:ext uri="{BB962C8B-B14F-4D97-AF65-F5344CB8AC3E}">
        <p14:creationId xmlns:p14="http://schemas.microsoft.com/office/powerpoint/2010/main" val="912628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421349"/>
            <a:ext cx="4572000" cy="365125"/>
          </a:xfrm>
        </p:spPr>
        <p:txBody>
          <a:bodyPr lIns="274320"/>
          <a:lstStyle>
            <a:lvl1pPr algn="ctr">
              <a:defRPr sz="900" spc="1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Corporation—CONFIDENTIAL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015737" y="647695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>
                <a:solidFill>
                  <a:srgbClr val="3F4C86"/>
                </a:solidFill>
              </a:rPr>
              <a:pPr algn="r"/>
              <a:t>‹#›</a:t>
            </a:fld>
            <a:endParaRPr lang="en-US" sz="1050">
              <a:solidFill>
                <a:srgbClr val="3F4C86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723900" y="1500809"/>
            <a:ext cx="10744200" cy="634865"/>
          </a:xfrm>
        </p:spPr>
        <p:txBody>
          <a:bodyPr lIns="0">
            <a:noAutofit/>
          </a:bodyPr>
          <a:lstStyle>
            <a:lvl1pPr>
              <a:defRPr sz="3600" b="1">
                <a:solidFill>
                  <a:srgbClr val="3F4C8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BAF563-DFAD-4698-BFA3-B50ADF5D18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96052"/>
            <a:ext cx="1759043" cy="544148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A281CD-A604-CE95-1A5A-D30106AC8E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3900" y="1132509"/>
            <a:ext cx="10744200" cy="368300"/>
          </a:xfrm>
        </p:spPr>
        <p:txBody>
          <a:bodyPr lIns="0" anchor="b" anchorCtr="0">
            <a:normAutofit/>
          </a:bodyPr>
          <a:lstStyle>
            <a:lvl1pPr marL="0" indent="0">
              <a:buNone/>
              <a:defRPr sz="1200" spc="80" baseline="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EYEBROW HEADING</a:t>
            </a:r>
          </a:p>
        </p:txBody>
      </p:sp>
    </p:spTree>
    <p:extLst>
      <p:ext uri="{BB962C8B-B14F-4D97-AF65-F5344CB8AC3E}">
        <p14:creationId xmlns:p14="http://schemas.microsoft.com/office/powerpoint/2010/main" val="201753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  <p15:guide id="4" pos="456" userDrawn="1">
          <p15:clr>
            <a:srgbClr val="FBAE40"/>
          </p15:clr>
        </p15:guide>
        <p15:guide id="5" orient="horz" pos="312" userDrawn="1">
          <p15:clr>
            <a:srgbClr val="FBAE40"/>
          </p15:clr>
        </p15:guide>
        <p15:guide id="6" pos="7224" userDrawn="1">
          <p15:clr>
            <a:srgbClr val="FBAE40"/>
          </p15:clr>
        </p15:guide>
        <p15:guide id="7" orient="horz" pos="100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tandard_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421349"/>
            <a:ext cx="4572000" cy="365125"/>
          </a:xfrm>
        </p:spPr>
        <p:txBody>
          <a:bodyPr lIns="274320"/>
          <a:lstStyle>
            <a:lvl1pPr algn="ctr">
              <a:defRPr sz="900" spc="1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Corporation—CONFIDENTIAL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015737" y="647695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>
                <a:solidFill>
                  <a:srgbClr val="3F4C86"/>
                </a:solidFill>
              </a:rPr>
              <a:pPr algn="r"/>
              <a:t>‹#›</a:t>
            </a:fld>
            <a:endParaRPr lang="en-US" sz="1050">
              <a:solidFill>
                <a:srgbClr val="3F4C86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77867"/>
            <a:ext cx="10149641" cy="634865"/>
          </a:xfrm>
        </p:spPr>
        <p:txBody>
          <a:bodyPr lIns="0">
            <a:noAutofit/>
          </a:bodyPr>
          <a:lstStyle>
            <a:lvl1pPr>
              <a:defRPr sz="2800" b="1">
                <a:solidFill>
                  <a:srgbClr val="3F4C8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BAF563-DFAD-4698-BFA3-B50ADF5D18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96052"/>
            <a:ext cx="1759043" cy="544148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A281CD-A604-CE95-1A5A-D30106AC8E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" y="628582"/>
            <a:ext cx="10149641" cy="368300"/>
          </a:xfrm>
        </p:spPr>
        <p:txBody>
          <a:bodyPr lIns="0" anchor="b" anchorCtr="0">
            <a:normAutofit/>
          </a:bodyPr>
          <a:lstStyle>
            <a:lvl1pPr marL="0" indent="0">
              <a:buNone/>
              <a:defRPr sz="1600" spc="80" baseline="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Optional Sub Heading</a:t>
            </a:r>
          </a:p>
        </p:txBody>
      </p:sp>
    </p:spTree>
    <p:extLst>
      <p:ext uri="{BB962C8B-B14F-4D97-AF65-F5344CB8AC3E}">
        <p14:creationId xmlns:p14="http://schemas.microsoft.com/office/powerpoint/2010/main" val="2501439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orient="horz" pos="312" userDrawn="1">
          <p15:clr>
            <a:srgbClr val="FBAE40"/>
          </p15:clr>
        </p15:guide>
        <p15:guide id="6" pos="7224" userDrawn="1">
          <p15:clr>
            <a:srgbClr val="FBAE40"/>
          </p15:clr>
        </p15:guide>
        <p15:guide id="7" orient="horz" pos="100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No_Logo_Splas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421349"/>
            <a:ext cx="4572000" cy="365125"/>
          </a:xfrm>
        </p:spPr>
        <p:txBody>
          <a:bodyPr lIns="274320"/>
          <a:lstStyle>
            <a:lvl1pPr algn="ctr">
              <a:defRPr sz="900" spc="1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Corporation—CONFIDENTIAL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015737" y="647695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>
                <a:solidFill>
                  <a:schemeClr val="bg1"/>
                </a:solidFill>
              </a:rPr>
              <a:pPr algn="r"/>
              <a:t>‹#›</a:t>
            </a:fld>
            <a:endParaRPr lang="en-US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300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  <p15:guide id="4" pos="144" userDrawn="1">
          <p15:clr>
            <a:srgbClr val="FBAE40"/>
          </p15:clr>
        </p15:guide>
        <p15:guide id="5" orient="horz" pos="312" userDrawn="1">
          <p15:clr>
            <a:srgbClr val="FBAE40"/>
          </p15:clr>
        </p15:guide>
        <p15:guide id="6" pos="7224" userDrawn="1">
          <p15:clr>
            <a:srgbClr val="FBAE40"/>
          </p15:clr>
        </p15:guide>
        <p15:guide id="7" orient="horz" pos="100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2370215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b="1" smtClean="0">
                <a:solidFill>
                  <a:schemeClr val="bg1"/>
                </a:solidFill>
              </a:rPr>
              <a:pPr algn="r"/>
              <a:t>‹#›</a:t>
            </a:fld>
            <a:endParaRPr lang="en-US" sz="1050" b="1">
              <a:solidFill>
                <a:schemeClr val="bg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D304F04-7318-4C3E-A380-BF1A3114E4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04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gage Title V1 White Bk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538415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31E817E-880D-C04D-B4ED-B34C63B61C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287" y="27659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BAFDA7C-C7DF-44EC-9E05-EA2DDD2068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191" y="54864"/>
            <a:ext cx="1934947" cy="59856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18DDEDE-A3D8-425F-8B8A-8589BA2AA9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720" y="74483"/>
            <a:ext cx="515120" cy="52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62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age Title V1 Dark Bk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538415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31E817E-880D-C04D-B4ED-B34C63B61C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287" y="27659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18DDEDE-A3D8-425F-8B8A-8589BA2AA9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20" y="74483"/>
            <a:ext cx="515120" cy="52311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A1C587F-8FC6-4953-B1DE-C9C75D510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3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L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0860" y="2144029"/>
            <a:ext cx="6742458" cy="1498863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100000"/>
              </a:lnSpc>
              <a:defRPr sz="4400" b="1" baseline="0">
                <a:solidFill>
                  <a:srgbClr val="3F4C86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presentation title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0999" y="6267347"/>
            <a:ext cx="4702889" cy="365125"/>
          </a:xfrm>
        </p:spPr>
        <p:txBody>
          <a:bodyPr lIns="0"/>
          <a:lstStyle>
            <a:lvl1pPr algn="l">
              <a:defRPr sz="800" b="1">
                <a:solidFill>
                  <a:srgbClr val="7B8D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5315372" y="4625127"/>
            <a:ext cx="64505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3983" y="3857921"/>
            <a:ext cx="6742458" cy="4474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Click to add date or authors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2461D41D-9EE1-489B-AE88-82CFFF1822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1133" t="17097" r="11233" b="14797"/>
          <a:stretch/>
        </p:blipFill>
        <p:spPr>
          <a:xfrm>
            <a:off x="337930" y="5202936"/>
            <a:ext cx="3463787" cy="93997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89E15-517C-664D-7E5E-BBF921E10E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733" y="590653"/>
            <a:ext cx="2144591" cy="258117"/>
          </a:xfrm>
        </p:spPr>
        <p:txBody>
          <a:bodyPr>
            <a:normAutofit/>
          </a:bodyPr>
          <a:lstStyle>
            <a:lvl1pPr marL="0" indent="0">
              <a:buNone/>
              <a:defRPr sz="1400" spc="7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March 20, 2024</a:t>
            </a:r>
          </a:p>
        </p:txBody>
      </p:sp>
    </p:spTree>
    <p:extLst>
      <p:ext uri="{BB962C8B-B14F-4D97-AF65-F5344CB8AC3E}">
        <p14:creationId xmlns:p14="http://schemas.microsoft.com/office/powerpoint/2010/main" val="1835765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gage Title V2 Dark Bk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C3AC077-4D79-44B2-BADC-FA52982913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751" y="161777"/>
            <a:ext cx="1104205" cy="1121337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b="1" smtClean="0">
                <a:solidFill>
                  <a:schemeClr val="bg1"/>
                </a:solidFill>
              </a:rPr>
              <a:pPr algn="r"/>
              <a:t>‹#›</a:t>
            </a:fld>
            <a:endParaRPr lang="en-US" sz="1050" b="1">
              <a:solidFill>
                <a:schemeClr val="bg1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31E817E-880D-C04D-B4ED-B34C63B61C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5542" y="405014"/>
            <a:ext cx="10347130" cy="634865"/>
          </a:xfrm>
        </p:spPr>
        <p:txBody>
          <a:bodyPr lIns="274320"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1282783-E6B8-F444-846F-55F85051A5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30273" y="157335"/>
            <a:ext cx="1495837" cy="40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7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gage Title V2 White Bk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538415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31E817E-880D-C04D-B4ED-B34C63B61C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5542" y="405014"/>
            <a:ext cx="10347130" cy="634865"/>
          </a:xfrm>
        </p:spPr>
        <p:txBody>
          <a:bodyPr lIns="27432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BAFDA7C-C7DF-44EC-9E05-EA2DDD2068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9191" y="54864"/>
            <a:ext cx="1934947" cy="59856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18DDEDE-A3D8-425F-8B8A-8589BA2AA9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751" y="161777"/>
            <a:ext cx="1104205" cy="112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675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B35F60D-403B-F649-B2A3-8A95631C86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958" y="987425"/>
            <a:ext cx="3932237" cy="5250247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photo or diagram caption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1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22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4270309" y="989044"/>
            <a:ext cx="7672875" cy="5248470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BC73C7B-C69C-448A-B6D1-1DCB0A7F97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97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261257" y="924025"/>
            <a:ext cx="11681927" cy="57720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subhead page title</a:t>
            </a:r>
          </a:p>
        </p:txBody>
      </p:sp>
      <p:sp>
        <p:nvSpPr>
          <p:cNvPr id="19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20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251958" y="1593915"/>
            <a:ext cx="3932237" cy="4668054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photo or diagram caption</a:t>
            </a:r>
          </a:p>
        </p:txBody>
      </p:sp>
      <p:sp>
        <p:nvSpPr>
          <p:cNvPr id="21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4270309" y="1595534"/>
            <a:ext cx="7672875" cy="4666474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D855FF57-4A3A-4921-A7A7-2F42F801F0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9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0591" y="971852"/>
            <a:ext cx="7735078" cy="5363633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11" name="Text Placeholder 3"/>
          <p:cNvSpPr>
            <a:spLocks noGrp="1"/>
          </p:cNvSpPr>
          <p:nvPr userDrawn="1">
            <p:ph type="body" sz="half" idx="2" hasCustomPrompt="1"/>
          </p:nvPr>
        </p:nvSpPr>
        <p:spPr>
          <a:xfrm>
            <a:off x="251958" y="987425"/>
            <a:ext cx="3932237" cy="533693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photo or diagram caption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D2F0FC7-1B37-4F9D-8570-0293346D5C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890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2918460" y="4129626"/>
            <a:ext cx="63550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>
                <a:solidFill>
                  <a:schemeClr val="bg1"/>
                </a:solidFill>
              </a:rPr>
              <a:t>Thank You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D79D497-5FE7-4E69-B0BE-79DFB7B00D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9330" y="2114010"/>
            <a:ext cx="6233340" cy="192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17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4937" y="1303867"/>
            <a:ext cx="11182348" cy="4899709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536435" indent="-536435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lang="en-US" b="0" i="0" baseline="0" dirty="0" smtClean="0">
                <a:solidFill>
                  <a:schemeClr val="bg1"/>
                </a:solidFill>
                <a:latin typeface="+mj-lt"/>
                <a:ea typeface="Open Sans Light" charset="0"/>
                <a:cs typeface="Open Sans Light" charset="0"/>
              </a:defRPr>
            </a:lvl1pPr>
            <a:lvl2pPr marL="994808" indent="-457189">
              <a:spcBef>
                <a:spcPts val="400"/>
              </a:spcBef>
              <a:spcAft>
                <a:spcPts val="667"/>
              </a:spcAft>
              <a:buFont typeface="Arial" panose="020B0604020202020204" pitchFamily="34" charset="0"/>
              <a:buChar char="•"/>
              <a:defRPr lang="en-US" b="0" i="0" dirty="0" smtClean="0">
                <a:solidFill>
                  <a:schemeClr val="bg1"/>
                </a:solidFill>
                <a:latin typeface="+mj-lt"/>
                <a:cs typeface="Open Sans Light"/>
              </a:defRPr>
            </a:lvl2pPr>
            <a:lvl3pPr marL="1532428" indent="-457189">
              <a:spcBef>
                <a:spcPts val="267"/>
              </a:spcBef>
              <a:spcAft>
                <a:spcPts val="533"/>
              </a:spcAft>
              <a:buFont typeface="Arial" panose="020B0604020202020204" pitchFamily="34" charset="0"/>
              <a:buChar char="•"/>
              <a:defRPr lang="en-US" b="0" i="0" dirty="0" smtClean="0">
                <a:solidFill>
                  <a:schemeClr val="bg1"/>
                </a:solidFill>
                <a:latin typeface="+mj-lt"/>
                <a:cs typeface="Open Sans Light"/>
              </a:defRPr>
            </a:lvl3pPr>
            <a:lvl4pPr marL="1981150" indent="-457189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lang="en-US" b="0" i="0" dirty="0" smtClean="0">
                <a:solidFill>
                  <a:schemeClr val="bg1"/>
                </a:solidFill>
                <a:latin typeface="+mj-lt"/>
                <a:cs typeface="Open Sans Light"/>
              </a:defRPr>
            </a:lvl4pPr>
            <a:lvl5pPr marL="2446805" indent="-457189">
              <a:spcBef>
                <a:spcPts val="400"/>
              </a:spcBef>
              <a:spcAft>
                <a:spcPts val="400"/>
              </a:spcAft>
              <a:buSzPct val="95000"/>
              <a:buFont typeface="Arial" panose="020B0604020202020204" pitchFamily="34" charset="0"/>
              <a:buChar char="•"/>
              <a:defRPr b="0" i="0" dirty="0">
                <a:solidFill>
                  <a:schemeClr val="bg1"/>
                </a:solidFill>
                <a:latin typeface="+mj-lt"/>
                <a:cs typeface="Open Sans Light"/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A997EF-3ADE-74AC-FD85-5D7E3BB523D0}"/>
              </a:ext>
            </a:extLst>
          </p:cNvPr>
          <p:cNvSpPr txBox="1"/>
          <p:nvPr/>
        </p:nvSpPr>
        <p:spPr>
          <a:xfrm>
            <a:off x="129414" y="6471141"/>
            <a:ext cx="2867786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ja-JP" sz="1067" kern="1200">
                <a:solidFill>
                  <a:schemeClr val="bg1"/>
                </a:solidFill>
                <a:latin typeface="Avenir LT Std 55 Roman" panose="020B0503020203020204" pitchFamily="34" charset="0"/>
                <a:ea typeface="Open Sans Light" pitchFamily="2" charset="0"/>
                <a:cs typeface="Open Sans Light" pitchFamily="2" charset="0"/>
              </a:rPr>
              <a:t>© 2024 Mimosa, a Radisys Company</a:t>
            </a:r>
            <a:endParaRPr lang="en-US" sz="1067" kern="1200">
              <a:solidFill>
                <a:schemeClr val="bg1"/>
              </a:solidFill>
              <a:latin typeface="Avenir LT Std 55 Roman" panose="020B0503020203020204" pitchFamily="34" charset="0"/>
              <a:ea typeface="Open Sans Light" pitchFamily="2" charset="0"/>
              <a:cs typeface="Open Sans Light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9689D1F8-3433-5E0D-074E-244E8FBB9D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936" y="204724"/>
            <a:ext cx="11182349" cy="966664"/>
          </a:xfrm>
          <a:prstGeom prst="rect">
            <a:avLst/>
          </a:prstGeom>
          <a:effectLst/>
        </p:spPr>
        <p:txBody>
          <a:bodyPr wrap="square" lIns="0" tIns="91440" rIns="0" bIns="0" anchor="t" anchorCtr="0">
            <a:normAutofit/>
          </a:bodyPr>
          <a:lstStyle>
            <a:lvl1pPr algn="l">
              <a:spcBef>
                <a:spcPts val="800"/>
              </a:spcBef>
              <a:defRPr lang="en-US" sz="4800" b="0" baseline="0">
                <a:solidFill>
                  <a:schemeClr val="bg1"/>
                </a:solidFill>
                <a:effectLst/>
                <a:latin typeface="+mj-lt"/>
                <a:cs typeface="Open Sans Light"/>
              </a:defRPr>
            </a:lvl1pPr>
          </a:lstStyle>
          <a:p>
            <a:pPr marL="0" lvl="0"/>
            <a:r>
              <a:rPr lang="en-US"/>
              <a:t>Slide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E64A8-4A30-24CC-24D3-BC2EA0DAB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6922" y="6393813"/>
            <a:ext cx="670897" cy="36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824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0" y="6421349"/>
            <a:ext cx="4572000" cy="365125"/>
          </a:xfrm>
        </p:spPr>
        <p:txBody>
          <a:bodyPr lIns="274320"/>
          <a:lstStyle>
            <a:lvl1pPr algn="ctr">
              <a:defRPr sz="900" spc="100" baseline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Radisys Corporation—CONFIDENTIAL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015737" y="647695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>
                <a:solidFill>
                  <a:schemeClr val="accent1"/>
                </a:solidFill>
              </a:rPr>
              <a:pPr algn="r"/>
              <a:t>‹#›</a:t>
            </a:fld>
            <a:endParaRPr lang="en-US" sz="1050" dirty="0">
              <a:solidFill>
                <a:schemeClr val="accent1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77868"/>
            <a:ext cx="10149641" cy="481774"/>
          </a:xfrm>
        </p:spPr>
        <p:txBody>
          <a:bodyPr lIns="0" anchor="t" anchorCtr="0">
            <a:noAutofit/>
          </a:bodyPr>
          <a:lstStyle>
            <a:lvl1pPr>
              <a:defRPr sz="2800" b="1">
                <a:solidFill>
                  <a:schemeClr val="accent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add slide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BAF563-DFAD-4698-BFA3-B50ADF5D18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96052"/>
            <a:ext cx="1759043" cy="54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57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912">
          <p15:clr>
            <a:srgbClr val="FBAE40"/>
          </p15:clr>
        </p15:guide>
        <p15:guide id="4" pos="144">
          <p15:clr>
            <a:srgbClr val="FBAE40"/>
          </p15:clr>
        </p15:guide>
        <p15:guide id="5" orient="horz" pos="312">
          <p15:clr>
            <a:srgbClr val="FBAE40"/>
          </p15:clr>
        </p15:guide>
        <p15:guide id="6" pos="7224">
          <p15:clr>
            <a:srgbClr val="FBAE40"/>
          </p15:clr>
        </p15:guide>
        <p15:guide id="7" orient="horz" pos="1008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lte Only MW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071853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b="1" smtClean="0">
                <a:solidFill>
                  <a:schemeClr val="bg1"/>
                </a:solidFill>
              </a:rPr>
              <a:pPr algn="r"/>
              <a:t>‹#›</a:t>
            </a:fld>
            <a:endParaRPr lang="en-US" sz="1050" b="1">
              <a:solidFill>
                <a:schemeClr val="bg1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BAF563-DFAD-4698-BFA3-B50ADF5D18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1" y="54864"/>
            <a:ext cx="1934947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0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FC411D-C415-A62C-CF70-97B5F7CF93C7}"/>
              </a:ext>
            </a:extLst>
          </p:cNvPr>
          <p:cNvSpPr txBox="1"/>
          <p:nvPr userDrawn="1"/>
        </p:nvSpPr>
        <p:spPr>
          <a:xfrm>
            <a:off x="11015737" y="647695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>
                <a:solidFill>
                  <a:srgbClr val="3F4C86"/>
                </a:solidFill>
              </a:rPr>
              <a:pPr algn="r"/>
              <a:t>‹#›</a:t>
            </a:fld>
            <a:endParaRPr lang="en-US" sz="1050">
              <a:solidFill>
                <a:srgbClr val="3F4C86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F25EDF-8587-5244-132E-B5E1C6B46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250676"/>
            <a:ext cx="10149641" cy="634865"/>
          </a:xfrm>
        </p:spPr>
        <p:txBody>
          <a:bodyPr lIns="0">
            <a:noAutofit/>
          </a:bodyPr>
          <a:lstStyle>
            <a:lvl1pPr>
              <a:defRPr sz="3200" b="1">
                <a:solidFill>
                  <a:srgbClr val="3F4C86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27FACD1-81C4-9314-FD85-A386639998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296052"/>
            <a:ext cx="1759043" cy="544148"/>
          </a:xfrm>
          <a:prstGeom prst="rect">
            <a:avLst/>
          </a:prstGeom>
        </p:spPr>
      </p:pic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C2CE9669-743D-9E85-D4DB-E3566489D9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" y="788158"/>
            <a:ext cx="10149641" cy="368300"/>
          </a:xfrm>
        </p:spPr>
        <p:txBody>
          <a:bodyPr lIns="0" anchor="b" anchorCtr="0">
            <a:normAutofit/>
          </a:bodyPr>
          <a:lstStyle>
            <a:lvl1pPr marL="0" indent="0">
              <a:buNone/>
              <a:defRPr sz="1800" spc="80" baseline="0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Optional Sub 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9485" y="1195270"/>
            <a:ext cx="11495089" cy="4877539"/>
          </a:xfrm>
        </p:spPr>
        <p:txBody>
          <a:bodyPr lIns="0"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2043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95A950-4B51-CE48-A3F1-C22F18FF4C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70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9485" y="1427335"/>
            <a:ext cx="11495089" cy="4837998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-8811" y="135877"/>
            <a:ext cx="10347130" cy="537120"/>
          </a:xfrm>
        </p:spPr>
        <p:txBody>
          <a:bodyPr lIns="27432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7" name="Text Placeholder 6" descr="Click">
            <a:extLst>
              <a:ext uri="{FF2B5EF4-FFF2-40B4-BE49-F238E27FC236}">
                <a16:creationId xmlns:a16="http://schemas.microsoft.com/office/drawing/2014/main" id="{F1B8F226-8A2A-3D46-95DD-25931FD90B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350" y="640080"/>
            <a:ext cx="10164823" cy="395287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400">
                <a:solidFill>
                  <a:schemeClr val="bg2"/>
                </a:solidFill>
              </a:defRPr>
            </a:lvl2pPr>
            <a:lvl3pPr marL="914400" indent="0">
              <a:buNone/>
              <a:defRPr sz="2400">
                <a:solidFill>
                  <a:schemeClr val="bg2"/>
                </a:solidFill>
              </a:defRPr>
            </a:lvl3pPr>
            <a:lvl4pPr marL="1371600" indent="0">
              <a:buNone/>
              <a:defRPr sz="2400">
                <a:solidFill>
                  <a:schemeClr val="bg2"/>
                </a:solidFill>
              </a:defRPr>
            </a:lvl4pPr>
            <a:lvl5pPr marL="1828800" indent="0">
              <a:buNone/>
              <a:defRPr sz="2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add a subhead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498E89D0-F628-4EE0-A645-C12B1D07AC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7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8144" y="1567543"/>
            <a:ext cx="11495089" cy="4697789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258145" y="924025"/>
            <a:ext cx="11495088" cy="57720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a Subhead Page 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0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61605B3-1650-46DA-93FA-FC0A15E4A7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51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50369" y="924026"/>
            <a:ext cx="5581262" cy="5252938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 baseline="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1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22" name="Content Placeholder 2"/>
          <p:cNvSpPr>
            <a:spLocks noGrp="1"/>
          </p:cNvSpPr>
          <p:nvPr userDrawn="1">
            <p:ph sz="half" idx="12" hasCustomPrompt="1"/>
          </p:nvPr>
        </p:nvSpPr>
        <p:spPr>
          <a:xfrm>
            <a:off x="6305939" y="924026"/>
            <a:ext cx="5581262" cy="5252938"/>
          </a:xfrm>
        </p:spPr>
        <p:txBody>
          <a:bodyPr/>
          <a:lstStyle>
            <a:lvl1pPr>
              <a:spcAft>
                <a:spcPts val="300"/>
              </a:spcAft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300"/>
              </a:spcAft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first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854DE68-7126-4E25-A75E-F7B1A36C54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6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1288" y="933755"/>
            <a:ext cx="5589004" cy="823912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comparison title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0" y="6537944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23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sp>
        <p:nvSpPr>
          <p:cNvPr id="26" name="Content Placeholder 2"/>
          <p:cNvSpPr>
            <a:spLocks noGrp="1"/>
          </p:cNvSpPr>
          <p:nvPr userDrawn="1">
            <p:ph sz="half" idx="12"/>
          </p:nvPr>
        </p:nvSpPr>
        <p:spPr>
          <a:xfrm>
            <a:off x="259700" y="1856792"/>
            <a:ext cx="5581262" cy="4320172"/>
          </a:xfrm>
        </p:spPr>
        <p:txBody>
          <a:bodyPr/>
          <a:lstStyle>
            <a:lvl1pPr>
              <a:spcAft>
                <a:spcPts val="300"/>
              </a:spcAft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Content Placeholder 2"/>
          <p:cNvSpPr>
            <a:spLocks noGrp="1"/>
          </p:cNvSpPr>
          <p:nvPr userDrawn="1">
            <p:ph sz="half" idx="13"/>
          </p:nvPr>
        </p:nvSpPr>
        <p:spPr>
          <a:xfrm>
            <a:off x="6361925" y="1856792"/>
            <a:ext cx="5581262" cy="4320172"/>
          </a:xfrm>
        </p:spPr>
        <p:txBody>
          <a:bodyPr/>
          <a:lstStyle>
            <a:lvl1pPr>
              <a:spcAft>
                <a:spcPts val="300"/>
              </a:spcAft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>
              <a:spcAft>
                <a:spcPts val="300"/>
              </a:spcAft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2"/>
          <p:cNvSpPr>
            <a:spLocks noGrp="1"/>
          </p:cNvSpPr>
          <p:nvPr userDrawn="1">
            <p:ph type="body" idx="14" hasCustomPrompt="1"/>
          </p:nvPr>
        </p:nvSpPr>
        <p:spPr>
          <a:xfrm>
            <a:off x="6354180" y="933755"/>
            <a:ext cx="561699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add comparison title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4D0E364-DE8F-402D-9758-04AF3CB144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6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0811" cy="63545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6538415"/>
            <a:ext cx="12192000" cy="326212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215"/>
            <a:ext cx="4572000" cy="365125"/>
          </a:xfrm>
        </p:spPr>
        <p:txBody>
          <a:bodyPr lIns="274320"/>
          <a:lstStyle>
            <a:lvl1pPr algn="l">
              <a:defRPr sz="10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-8811" y="0"/>
            <a:ext cx="10347130" cy="634865"/>
          </a:xfrm>
        </p:spPr>
        <p:txBody>
          <a:bodyPr lIns="27432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slide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5015291-EAA7-4B4E-BDF0-738A578B6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Optio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7AF87E-A37F-044A-AFBE-687B76FCC4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936224" y="6586284"/>
            <a:ext cx="10728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A1FECE1-0BD3-D343-939B-B1E74A9862C0}" type="slidenum">
              <a:rPr lang="en-US" sz="1050" smtClean="0"/>
              <a:pPr algn="r"/>
              <a:t>‹#›</a:t>
            </a:fld>
            <a:endParaRPr lang="en-US" sz="105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1DAA849A-6C7C-4E4B-9328-C6E28A6BEF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21024" y="3244101"/>
            <a:ext cx="7854629" cy="1131707"/>
          </a:xfrm>
        </p:spPr>
        <p:txBody>
          <a:bodyPr anchor="b" anchorCtr="0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30BA2A9-1E43-7E48-9D63-E0B61B6E7A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43182" y="4315041"/>
            <a:ext cx="7832471" cy="1363383"/>
          </a:xfrm>
        </p:spPr>
        <p:txBody>
          <a:bodyPr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add a section subhead or description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BD1C85D-449B-417B-9A1B-DAE9ABB94F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09190" y="50674"/>
            <a:ext cx="1934948" cy="598563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2CB7305-9611-4CF3-93EE-F63A7044B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9977"/>
            <a:ext cx="4572000" cy="365125"/>
          </a:xfrm>
        </p:spPr>
        <p:txBody>
          <a:bodyPr lIns="274320"/>
          <a:lstStyle>
            <a:lvl1pPr algn="l">
              <a:defRPr sz="10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4675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30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941832"/>
            <a:ext cx="11768328" cy="5321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2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6678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Radisys Corporation -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4734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20" r:id="rId2"/>
    <p:sldLayoutId id="2147483668" r:id="rId3"/>
    <p:sldLayoutId id="2147483692" r:id="rId4"/>
    <p:sldLayoutId id="2147483684" r:id="rId5"/>
    <p:sldLayoutId id="2147483652" r:id="rId6"/>
    <p:sldLayoutId id="2147483653" r:id="rId7"/>
    <p:sldLayoutId id="2147483685" r:id="rId8"/>
    <p:sldLayoutId id="2147483693" r:id="rId9"/>
    <p:sldLayoutId id="2147483694" r:id="rId10"/>
    <p:sldLayoutId id="2147483697" r:id="rId11"/>
    <p:sldLayoutId id="2147483817" r:id="rId12"/>
    <p:sldLayoutId id="2147483691" r:id="rId13"/>
    <p:sldLayoutId id="2147483821" r:id="rId14"/>
    <p:sldLayoutId id="2147483822" r:id="rId15"/>
    <p:sldLayoutId id="2147483655" r:id="rId16"/>
    <p:sldLayoutId id="2147483795" r:id="rId17"/>
    <p:sldLayoutId id="2147483818" r:id="rId18"/>
    <p:sldLayoutId id="2147483819" r:id="rId19"/>
    <p:sldLayoutId id="2147483815" r:id="rId20"/>
    <p:sldLayoutId id="2147483816" r:id="rId21"/>
    <p:sldLayoutId id="2147483656" r:id="rId22"/>
    <p:sldLayoutId id="2147483672" r:id="rId23"/>
    <p:sldLayoutId id="2147483657" r:id="rId24"/>
    <p:sldLayoutId id="2147483669" r:id="rId25"/>
    <p:sldLayoutId id="2147483855" r:id="rId26"/>
    <p:sldLayoutId id="2147483856" r:id="rId27"/>
    <p:sldLayoutId id="2147483857" r:id="rId2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80000"/>
        </a:lnSpc>
        <a:spcBef>
          <a:spcPts val="1000"/>
        </a:spcBef>
        <a:buClr>
          <a:schemeClr val="accent6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8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8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8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8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F515E39-AACE-D685-19BA-7D8B4088C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860" y="2688785"/>
            <a:ext cx="7717518" cy="954107"/>
          </a:xfrm>
        </p:spPr>
        <p:txBody>
          <a:bodyPr/>
          <a:lstStyle/>
          <a:p>
            <a:r>
              <a:rPr lang="en-US" sz="2800" dirty="0"/>
              <a:t>Open RAN the enabling pathway to 6G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5DD4816-F7F3-60D5-9D93-5E6EB237F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999" y="6267347"/>
            <a:ext cx="4702889" cy="365125"/>
          </a:xfrm>
        </p:spPr>
        <p:txBody>
          <a:bodyPr/>
          <a:lstStyle/>
          <a:p>
            <a:r>
              <a:rPr lang="en-US"/>
              <a:t>Radisys Corporation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DD3AA6-0E37-9B1C-0167-796E4B779C1A}"/>
              </a:ext>
            </a:extLst>
          </p:cNvPr>
          <p:cNvSpPr txBox="1"/>
          <p:nvPr/>
        </p:nvSpPr>
        <p:spPr>
          <a:xfrm>
            <a:off x="5681472" y="5007146"/>
            <a:ext cx="651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</a:rPr>
              <a:t>Munish Chhabra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</a:rPr>
              <a:t>SVP &amp; GM – Software(Mobility)</a:t>
            </a:r>
          </a:p>
        </p:txBody>
      </p:sp>
    </p:spTree>
    <p:extLst>
      <p:ext uri="{BB962C8B-B14F-4D97-AF65-F5344CB8AC3E}">
        <p14:creationId xmlns:p14="http://schemas.microsoft.com/office/powerpoint/2010/main" val="1415243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2E5E25-F2D2-A296-625E-9F27FBA77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075137"/>
            <a:ext cx="8524936" cy="634865"/>
          </a:xfrm>
        </p:spPr>
        <p:txBody>
          <a:bodyPr/>
          <a:lstStyle/>
          <a:p>
            <a:r>
              <a:rPr lang="en-US" sz="3200" dirty="0">
                <a:solidFill>
                  <a:srgbClr val="4B5182"/>
                </a:solidFill>
              </a:rPr>
              <a:t>Globally Trusted RAN Software</a:t>
            </a:r>
            <a:br>
              <a:rPr lang="en-US" sz="3200" dirty="0">
                <a:solidFill>
                  <a:srgbClr val="4B5182"/>
                </a:solidFill>
              </a:rPr>
            </a:br>
            <a:r>
              <a:rPr lang="en-US" sz="2400" b="0" dirty="0">
                <a:solidFill>
                  <a:srgbClr val="4B5182"/>
                </a:solidFill>
                <a:latin typeface="+mn-lt"/>
              </a:rPr>
              <a:t>powering 4G and 5G Solutions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444FA0BE-6051-FAE5-9846-96BBF310473B}"/>
              </a:ext>
            </a:extLst>
          </p:cNvPr>
          <p:cNvSpPr txBox="1">
            <a:spLocks/>
          </p:cNvSpPr>
          <p:nvPr/>
        </p:nvSpPr>
        <p:spPr>
          <a:xfrm>
            <a:off x="3810000" y="6674968"/>
            <a:ext cx="4572000" cy="118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41404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Radisys Corporation – CONFIDENTIAL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464683F-F160-3C9B-67B8-73777F1750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36931" y="5022787"/>
            <a:ext cx="2599120" cy="879646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D96061AB-705C-3DC0-0FED-94020B569565}"/>
              </a:ext>
            </a:extLst>
          </p:cNvPr>
          <p:cNvGrpSpPr/>
          <p:nvPr/>
        </p:nvGrpSpPr>
        <p:grpSpPr>
          <a:xfrm>
            <a:off x="-17036" y="2248567"/>
            <a:ext cx="12214860" cy="4068888"/>
            <a:chOff x="-17036" y="2381069"/>
            <a:chExt cx="12214860" cy="406888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3E1B7CB-A3EB-F24B-1F61-0E1F365702BF}"/>
                </a:ext>
              </a:extLst>
            </p:cNvPr>
            <p:cNvSpPr/>
            <p:nvPr/>
          </p:nvSpPr>
          <p:spPr>
            <a:xfrm>
              <a:off x="1144998" y="4701042"/>
              <a:ext cx="1395359" cy="337804"/>
            </a:xfrm>
            <a:prstGeom prst="rect">
              <a:avLst/>
            </a:prstGeom>
            <a:gradFill flip="none" rotWithShape="1">
              <a:gsLst>
                <a:gs pos="20000">
                  <a:schemeClr val="bg1">
                    <a:lumMod val="85000"/>
                  </a:schemeClr>
                </a:gs>
                <a:gs pos="100000">
                  <a:srgbClr val="6168A0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050ABE2-8053-54B0-B3B0-94B7D272644A}"/>
                </a:ext>
              </a:extLst>
            </p:cNvPr>
            <p:cNvSpPr txBox="1"/>
            <p:nvPr/>
          </p:nvSpPr>
          <p:spPr>
            <a:xfrm>
              <a:off x="739157" y="5204082"/>
              <a:ext cx="6543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4C5284"/>
                  </a:solidFill>
                  <a:effectLst/>
                  <a:uLnTx/>
                  <a:uFillTx/>
                  <a:latin typeface="Arial Black" panose="020B0A04020102020204" pitchFamily="34" charset="0"/>
                  <a:ea typeface="Roboto Black" panose="02000000000000000000" pitchFamily="2" charset="0"/>
                  <a:cs typeface="Arial" panose="020B0604020202020204" pitchFamily="34" charset="0"/>
                </a:rPr>
                <a:t>Small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4C5284"/>
                  </a:solidFill>
                  <a:effectLst/>
                  <a:uLnTx/>
                  <a:uFillTx/>
                  <a:latin typeface="Arial Black" panose="020B0A04020102020204" pitchFamily="34" charset="0"/>
                  <a:ea typeface="Roboto Black" panose="02000000000000000000" pitchFamily="2" charset="0"/>
                  <a:cs typeface="Arial" panose="020B0604020202020204" pitchFamily="34" charset="0"/>
                </a:rPr>
                <a:t>Cells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607D7EF-83F5-0BF8-3997-234CA3662E37}"/>
                </a:ext>
              </a:extLst>
            </p:cNvPr>
            <p:cNvSpPr/>
            <p:nvPr/>
          </p:nvSpPr>
          <p:spPr>
            <a:xfrm>
              <a:off x="-17036" y="5866054"/>
              <a:ext cx="1004699" cy="337804"/>
            </a:xfrm>
            <a:prstGeom prst="rect">
              <a:avLst/>
            </a:prstGeom>
            <a:gradFill flip="none" rotWithShape="1">
              <a:gsLst>
                <a:gs pos="20000">
                  <a:schemeClr val="bg1">
                    <a:lumMod val="85000"/>
                  </a:schemeClr>
                </a:gs>
                <a:gs pos="100000">
                  <a:srgbClr val="6168A0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AutoShape 32">
              <a:extLst>
                <a:ext uri="{FF2B5EF4-FFF2-40B4-BE49-F238E27FC236}">
                  <a16:creationId xmlns:a16="http://schemas.microsoft.com/office/drawing/2014/main" id="{D3DFFF73-BB8F-35FA-CEF3-32C908783609}"/>
                </a:ext>
              </a:extLst>
            </p:cNvPr>
            <p:cNvSpPr>
              <a:spLocks/>
            </p:cNvSpPr>
            <p:nvPr/>
          </p:nvSpPr>
          <p:spPr bwMode="auto">
            <a:xfrm rot="8515458" flipH="1">
              <a:off x="294617" y="4663269"/>
              <a:ext cx="1543427" cy="1543293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7"/>
                    <a:pt x="2882" y="3018"/>
                  </a:cubicBezTo>
                  <a:cubicBezTo>
                    <a:pt x="-961" y="7039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9"/>
                    <a:pt x="16796" y="3018"/>
                  </a:cubicBezTo>
                  <a:cubicBezTo>
                    <a:pt x="14875" y="1007"/>
                    <a:pt x="12357" y="0"/>
                    <a:pt x="9839" y="0"/>
                  </a:cubicBezTo>
                  <a:close/>
                  <a:moveTo>
                    <a:pt x="9839" y="5222"/>
                  </a:moveTo>
                  <a:cubicBezTo>
                    <a:pt x="11080" y="5222"/>
                    <a:pt x="12322" y="5718"/>
                    <a:pt x="13269" y="6709"/>
                  </a:cubicBezTo>
                  <a:cubicBezTo>
                    <a:pt x="15163" y="8691"/>
                    <a:pt x="15163" y="11905"/>
                    <a:pt x="13269" y="13888"/>
                  </a:cubicBezTo>
                  <a:cubicBezTo>
                    <a:pt x="11375" y="15870"/>
                    <a:pt x="8303" y="15870"/>
                    <a:pt x="6409" y="13888"/>
                  </a:cubicBezTo>
                  <a:cubicBezTo>
                    <a:pt x="4515" y="11905"/>
                    <a:pt x="4515" y="8691"/>
                    <a:pt x="6409" y="6709"/>
                  </a:cubicBezTo>
                  <a:cubicBezTo>
                    <a:pt x="7356" y="5718"/>
                    <a:pt x="8598" y="5222"/>
                    <a:pt x="9839" y="5222"/>
                  </a:cubicBezTo>
                  <a:close/>
                </a:path>
              </a:pathLst>
            </a:custGeom>
            <a:gradFill>
              <a:gsLst>
                <a:gs pos="20000">
                  <a:srgbClr val="4C5284"/>
                </a:gs>
                <a:gs pos="100000">
                  <a:srgbClr val="242C52"/>
                </a:gs>
              </a:gsLst>
              <a:lin ang="10800000" scaled="1"/>
            </a:gra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131F9AB-6072-2C39-320D-26BC66832FD1}"/>
                </a:ext>
              </a:extLst>
            </p:cNvPr>
            <p:cNvSpPr/>
            <p:nvPr/>
          </p:nvSpPr>
          <p:spPr>
            <a:xfrm>
              <a:off x="2854823" y="3585312"/>
              <a:ext cx="2919778" cy="337804"/>
            </a:xfrm>
            <a:prstGeom prst="rect">
              <a:avLst/>
            </a:prstGeom>
            <a:gradFill flip="none" rotWithShape="1">
              <a:gsLst>
                <a:gs pos="20000">
                  <a:schemeClr val="bg1">
                    <a:lumMod val="85000"/>
                  </a:schemeClr>
                </a:gs>
                <a:gs pos="100000">
                  <a:srgbClr val="6168A0"/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AutoShape 32">
              <a:extLst>
                <a:ext uri="{FF2B5EF4-FFF2-40B4-BE49-F238E27FC236}">
                  <a16:creationId xmlns:a16="http://schemas.microsoft.com/office/drawing/2014/main" id="{5B4EC183-BAD2-5CBF-D388-582B8A0782DE}"/>
                </a:ext>
              </a:extLst>
            </p:cNvPr>
            <p:cNvSpPr>
              <a:spLocks/>
            </p:cNvSpPr>
            <p:nvPr/>
          </p:nvSpPr>
          <p:spPr bwMode="auto">
            <a:xfrm rot="8515458" flipH="1">
              <a:off x="2004442" y="3547539"/>
              <a:ext cx="1543427" cy="1543293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7"/>
                    <a:pt x="2882" y="3018"/>
                  </a:cubicBezTo>
                  <a:cubicBezTo>
                    <a:pt x="-961" y="7039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9"/>
                    <a:pt x="16796" y="3018"/>
                  </a:cubicBezTo>
                  <a:cubicBezTo>
                    <a:pt x="14875" y="1007"/>
                    <a:pt x="12357" y="0"/>
                    <a:pt x="9839" y="0"/>
                  </a:cubicBezTo>
                  <a:close/>
                  <a:moveTo>
                    <a:pt x="9839" y="5222"/>
                  </a:moveTo>
                  <a:cubicBezTo>
                    <a:pt x="11080" y="5222"/>
                    <a:pt x="12322" y="5718"/>
                    <a:pt x="13269" y="6709"/>
                  </a:cubicBezTo>
                  <a:cubicBezTo>
                    <a:pt x="15163" y="8691"/>
                    <a:pt x="15163" y="11905"/>
                    <a:pt x="13269" y="13888"/>
                  </a:cubicBezTo>
                  <a:cubicBezTo>
                    <a:pt x="11375" y="15870"/>
                    <a:pt x="8303" y="15870"/>
                    <a:pt x="6409" y="13888"/>
                  </a:cubicBezTo>
                  <a:cubicBezTo>
                    <a:pt x="4515" y="11905"/>
                    <a:pt x="4515" y="8691"/>
                    <a:pt x="6409" y="6709"/>
                  </a:cubicBezTo>
                  <a:cubicBezTo>
                    <a:pt x="7356" y="5718"/>
                    <a:pt x="8598" y="5222"/>
                    <a:pt x="9839" y="5222"/>
                  </a:cubicBezTo>
                  <a:close/>
                </a:path>
              </a:pathLst>
            </a:custGeom>
            <a:gradFill>
              <a:gsLst>
                <a:gs pos="20000">
                  <a:srgbClr val="4C5284"/>
                </a:gs>
                <a:gs pos="100000">
                  <a:srgbClr val="242C52"/>
                </a:gs>
              </a:gsLst>
              <a:lin ang="10800000" scaled="1"/>
            </a:gra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8D513F8-E771-02D4-F020-8224E25C6348}"/>
                </a:ext>
              </a:extLst>
            </p:cNvPr>
            <p:cNvSpPr txBox="1"/>
            <p:nvPr/>
          </p:nvSpPr>
          <p:spPr>
            <a:xfrm>
              <a:off x="5409778" y="2939644"/>
              <a:ext cx="6206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4C5284"/>
                  </a:solidFill>
                  <a:effectLst/>
                  <a:uLnTx/>
                  <a:uFillTx/>
                  <a:latin typeface="Arial Black" panose="020B0A04020102020204" pitchFamily="34" charset="0"/>
                  <a:ea typeface="Roboto Black" panose="02000000000000000000" pitchFamily="2" charset="0"/>
                  <a:cs typeface="Arial" panose="020B0604020202020204" pitchFamily="34" charset="0"/>
                </a:rPr>
                <a:t>Open</a:t>
              </a: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4C5284"/>
                  </a:solidFill>
                  <a:effectLst/>
                  <a:uLnTx/>
                  <a:uFillTx/>
                  <a:latin typeface="Arial Black" panose="020B0A04020102020204" pitchFamily="34" charset="0"/>
                  <a:ea typeface="Roboto Black" panose="02000000000000000000" pitchFamily="2" charset="0"/>
                  <a:cs typeface="Arial" panose="020B0604020202020204" pitchFamily="34" charset="0"/>
                </a:rPr>
                <a:t>RAN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332D8B1-70C7-B2C4-3F49-50AB8E5D969B}"/>
                </a:ext>
              </a:extLst>
            </p:cNvPr>
            <p:cNvGrpSpPr/>
            <p:nvPr/>
          </p:nvGrpSpPr>
          <p:grpSpPr>
            <a:xfrm>
              <a:off x="6530936" y="2819588"/>
              <a:ext cx="1982029" cy="862756"/>
              <a:chOff x="3534235" y="2625051"/>
              <a:chExt cx="1982029" cy="86275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640503F-4250-E572-2EA4-B4D226D35CFB}"/>
                  </a:ext>
                </a:extLst>
              </p:cNvPr>
              <p:cNvSpPr txBox="1"/>
              <p:nvPr/>
            </p:nvSpPr>
            <p:spPr>
              <a:xfrm>
                <a:off x="3616038" y="2625051"/>
                <a:ext cx="1737149" cy="4001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Powering Multiple OEM Solutions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69C4722-F18D-A59F-E529-9D31382D7F0A}"/>
                  </a:ext>
                </a:extLst>
              </p:cNvPr>
              <p:cNvSpPr/>
              <p:nvPr/>
            </p:nvSpPr>
            <p:spPr>
              <a:xfrm>
                <a:off x="3534235" y="2993056"/>
                <a:ext cx="1982029" cy="494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Containerized solution </a:t>
                </a:r>
                <a:b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</a:br>
                <a: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under deployment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BFB1024-5E57-FCD6-DEE5-D61FF2F637B3}"/>
                </a:ext>
              </a:extLst>
            </p:cNvPr>
            <p:cNvGrpSpPr/>
            <p:nvPr/>
          </p:nvGrpSpPr>
          <p:grpSpPr>
            <a:xfrm>
              <a:off x="1870465" y="5306755"/>
              <a:ext cx="1982029" cy="640936"/>
              <a:chOff x="639892" y="3841482"/>
              <a:chExt cx="1982029" cy="64093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0ED8AF1-F676-89F8-3945-973FB35C91A0}"/>
                  </a:ext>
                </a:extLst>
              </p:cNvPr>
              <p:cNvSpPr txBox="1"/>
              <p:nvPr/>
            </p:nvSpPr>
            <p:spPr>
              <a:xfrm>
                <a:off x="727519" y="3841482"/>
                <a:ext cx="1737149" cy="2000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Powering ~50% 4G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2FD7E9F-A4DA-13E0-67CC-0C0F7F351359}"/>
                  </a:ext>
                </a:extLst>
              </p:cNvPr>
              <p:cNvSpPr/>
              <p:nvPr/>
            </p:nvSpPr>
            <p:spPr>
              <a:xfrm>
                <a:off x="639892" y="3987667"/>
                <a:ext cx="1982029" cy="494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Small cells deployed across the globe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AD69542-34C4-1D6A-65EB-2B812648C9A4}"/>
                </a:ext>
              </a:extLst>
            </p:cNvPr>
            <p:cNvGrpSpPr/>
            <p:nvPr/>
          </p:nvGrpSpPr>
          <p:grpSpPr>
            <a:xfrm>
              <a:off x="1870465" y="6020618"/>
              <a:ext cx="3231537" cy="429339"/>
              <a:chOff x="639892" y="3841482"/>
              <a:chExt cx="3231537" cy="429339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95DC4AE-759F-F299-96FE-B84D4E661E15}"/>
                  </a:ext>
                </a:extLst>
              </p:cNvPr>
              <p:cNvSpPr txBox="1"/>
              <p:nvPr/>
            </p:nvSpPr>
            <p:spPr>
              <a:xfrm>
                <a:off x="727519" y="3841482"/>
                <a:ext cx="1982029" cy="2000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5G Sub-6 and </a:t>
                </a:r>
                <a:r>
                  <a:rPr kumimoji="0" lang="en-US" sz="13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mmWave</a:t>
                </a:r>
                <a:endParaRPr kumimoji="0" lang="en-US" sz="1300" b="1" i="0" u="none" strike="noStrike" kern="1200" cap="none" spc="0" normalizeH="0" baseline="0" noProof="0">
                  <a:ln>
                    <a:noFill/>
                  </a:ln>
                  <a:solidFill>
                    <a:srgbClr val="3F4C86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77D477D-4F00-539E-7178-ABD9AC3BA62C}"/>
                  </a:ext>
                </a:extLst>
              </p:cNvPr>
              <p:cNvSpPr/>
              <p:nvPr/>
            </p:nvSpPr>
            <p:spPr>
              <a:xfrm>
                <a:off x="639892" y="3987667"/>
                <a:ext cx="3231537" cy="2831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Small cells in deployment globally since 2021</a:t>
                </a:r>
              </a:p>
            </p:txBody>
          </p:sp>
        </p:grpSp>
        <p:sp>
          <p:nvSpPr>
            <p:cNvPr id="35" name="AutoShape 32">
              <a:extLst>
                <a:ext uri="{FF2B5EF4-FFF2-40B4-BE49-F238E27FC236}">
                  <a16:creationId xmlns:a16="http://schemas.microsoft.com/office/drawing/2014/main" id="{414F640E-B65C-51A3-BF04-9788BA946341}"/>
                </a:ext>
              </a:extLst>
            </p:cNvPr>
            <p:cNvSpPr>
              <a:spLocks/>
            </p:cNvSpPr>
            <p:nvPr/>
          </p:nvSpPr>
          <p:spPr bwMode="auto">
            <a:xfrm rot="8515458" flipH="1">
              <a:off x="4948407" y="2381069"/>
              <a:ext cx="1543427" cy="1543293"/>
            </a:xfrm>
            <a:custGeom>
              <a:avLst/>
              <a:gdLst>
                <a:gd name="T0" fmla="+- 0 10800 961"/>
                <a:gd name="T1" fmla="*/ T0 w 19679"/>
                <a:gd name="T2" fmla="*/ 10297 h 20595"/>
                <a:gd name="T3" fmla="+- 0 10800 961"/>
                <a:gd name="T4" fmla="*/ T3 w 19679"/>
                <a:gd name="T5" fmla="*/ 10297 h 20595"/>
                <a:gd name="T6" fmla="+- 0 10800 961"/>
                <a:gd name="T7" fmla="*/ T6 w 19679"/>
                <a:gd name="T8" fmla="*/ 10297 h 20595"/>
                <a:gd name="T9" fmla="+- 0 10800 961"/>
                <a:gd name="T10" fmla="*/ T9 w 19679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595">
                  <a:moveTo>
                    <a:pt x="9839" y="0"/>
                  </a:moveTo>
                  <a:cubicBezTo>
                    <a:pt x="7321" y="0"/>
                    <a:pt x="4803" y="1007"/>
                    <a:pt x="2882" y="3018"/>
                  </a:cubicBezTo>
                  <a:cubicBezTo>
                    <a:pt x="-961" y="7039"/>
                    <a:pt x="-961" y="13557"/>
                    <a:pt x="2882" y="17579"/>
                  </a:cubicBezTo>
                  <a:cubicBezTo>
                    <a:pt x="6725" y="21600"/>
                    <a:pt x="12953" y="21600"/>
                    <a:pt x="16796" y="17579"/>
                  </a:cubicBezTo>
                  <a:cubicBezTo>
                    <a:pt x="20639" y="13557"/>
                    <a:pt x="20639" y="7039"/>
                    <a:pt x="16796" y="3018"/>
                  </a:cubicBezTo>
                  <a:cubicBezTo>
                    <a:pt x="14875" y="1007"/>
                    <a:pt x="12357" y="0"/>
                    <a:pt x="9839" y="0"/>
                  </a:cubicBezTo>
                  <a:close/>
                  <a:moveTo>
                    <a:pt x="9839" y="5222"/>
                  </a:moveTo>
                  <a:cubicBezTo>
                    <a:pt x="11080" y="5222"/>
                    <a:pt x="12322" y="5718"/>
                    <a:pt x="13269" y="6709"/>
                  </a:cubicBezTo>
                  <a:cubicBezTo>
                    <a:pt x="15163" y="8691"/>
                    <a:pt x="15163" y="11905"/>
                    <a:pt x="13269" y="13888"/>
                  </a:cubicBezTo>
                  <a:cubicBezTo>
                    <a:pt x="11375" y="15870"/>
                    <a:pt x="8303" y="15870"/>
                    <a:pt x="6409" y="13888"/>
                  </a:cubicBezTo>
                  <a:cubicBezTo>
                    <a:pt x="4515" y="11905"/>
                    <a:pt x="4515" y="8691"/>
                    <a:pt x="6409" y="6709"/>
                  </a:cubicBezTo>
                  <a:cubicBezTo>
                    <a:pt x="7356" y="5718"/>
                    <a:pt x="8598" y="5222"/>
                    <a:pt x="9839" y="5222"/>
                  </a:cubicBezTo>
                  <a:close/>
                </a:path>
              </a:pathLst>
            </a:custGeom>
            <a:gradFill>
              <a:gsLst>
                <a:gs pos="20000">
                  <a:srgbClr val="4C5284"/>
                </a:gs>
                <a:gs pos="100000">
                  <a:srgbClr val="242C52"/>
                </a:gs>
              </a:gsLst>
              <a:lin ang="10800000" scaled="1"/>
            </a:gra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IQ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A29F9AD-EBA1-52EE-6DBD-1B5FADB29417}"/>
                </a:ext>
              </a:extLst>
            </p:cNvPr>
            <p:cNvSpPr txBox="1"/>
            <p:nvPr/>
          </p:nvSpPr>
          <p:spPr>
            <a:xfrm>
              <a:off x="5577055" y="5121683"/>
              <a:ext cx="6880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4C5284"/>
                  </a:solidFill>
                  <a:effectLst/>
                  <a:uLnTx/>
                  <a:uFillTx/>
                  <a:latin typeface="Arial Black" panose="020B0A04020102020204" pitchFamily="34" charset="0"/>
                  <a:ea typeface="Roboto Black" panose="02000000000000000000" pitchFamily="2" charset="0"/>
                  <a:cs typeface="Arial" panose="020B0604020202020204" pitchFamily="34" charset="0"/>
                </a:rPr>
                <a:t>T&amp;ME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884A694-5126-0F51-2BA3-9041772C7462}"/>
                </a:ext>
              </a:extLst>
            </p:cNvPr>
            <p:cNvGrpSpPr/>
            <p:nvPr/>
          </p:nvGrpSpPr>
          <p:grpSpPr>
            <a:xfrm>
              <a:off x="6761622" y="5084933"/>
              <a:ext cx="2235873" cy="881834"/>
              <a:chOff x="477418" y="6025704"/>
              <a:chExt cx="2235873" cy="881834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D3B791F-E5BA-14A5-8A1D-0F92920FE5E7}"/>
                  </a:ext>
                </a:extLst>
              </p:cNvPr>
              <p:cNvSpPr txBox="1"/>
              <p:nvPr/>
            </p:nvSpPr>
            <p:spPr>
              <a:xfrm>
                <a:off x="559221" y="6025704"/>
                <a:ext cx="1737149" cy="2000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Test &amp; Measurements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704AEEA-3068-A490-C808-F6FB77F472A1}"/>
                  </a:ext>
                </a:extLst>
              </p:cNvPr>
              <p:cNvSpPr/>
              <p:nvPr/>
            </p:nvSpPr>
            <p:spPr>
              <a:xfrm>
                <a:off x="477418" y="6201191"/>
                <a:ext cx="2235873" cy="706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3F4C86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Enabling US-based test vendors for LTE and 5G UE and NW simulation test products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ECBD4CC-8354-B394-1626-A49C380024D2}"/>
                </a:ext>
              </a:extLst>
            </p:cNvPr>
            <p:cNvGrpSpPr/>
            <p:nvPr/>
          </p:nvGrpSpPr>
          <p:grpSpPr>
            <a:xfrm>
              <a:off x="2444791" y="3297448"/>
              <a:ext cx="9753033" cy="2723170"/>
              <a:chOff x="2577515" y="3297448"/>
              <a:chExt cx="9753033" cy="272317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D489673-4396-62E2-93FF-062F6B13F806}"/>
                  </a:ext>
                </a:extLst>
              </p:cNvPr>
              <p:cNvSpPr/>
              <p:nvPr/>
            </p:nvSpPr>
            <p:spPr>
              <a:xfrm flipH="1">
                <a:off x="6098204" y="4509975"/>
                <a:ext cx="3185575" cy="337804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>
                      <a:lumMod val="85000"/>
                    </a:schemeClr>
                  </a:gs>
                  <a:gs pos="100000">
                    <a:srgbClr val="6168A0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" name="AutoShape 32">
                <a:extLst>
                  <a:ext uri="{FF2B5EF4-FFF2-40B4-BE49-F238E27FC236}">
                    <a16:creationId xmlns:a16="http://schemas.microsoft.com/office/drawing/2014/main" id="{05303CAE-D6B8-2B6A-44EC-9C0DD3B7712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320685" y="4477325"/>
                <a:ext cx="1543427" cy="1543293"/>
              </a:xfrm>
              <a:custGeom>
                <a:avLst/>
                <a:gdLst>
                  <a:gd name="T0" fmla="+- 0 10800 961"/>
                  <a:gd name="T1" fmla="*/ T0 w 19679"/>
                  <a:gd name="T2" fmla="*/ 10297 h 20595"/>
                  <a:gd name="T3" fmla="+- 0 10800 961"/>
                  <a:gd name="T4" fmla="*/ T3 w 19679"/>
                  <a:gd name="T5" fmla="*/ 10297 h 20595"/>
                  <a:gd name="T6" fmla="+- 0 10800 961"/>
                  <a:gd name="T7" fmla="*/ T6 w 19679"/>
                  <a:gd name="T8" fmla="*/ 10297 h 20595"/>
                  <a:gd name="T9" fmla="+- 0 10800 961"/>
                  <a:gd name="T10" fmla="*/ T9 w 19679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679" h="20595">
                    <a:moveTo>
                      <a:pt x="9839" y="0"/>
                    </a:moveTo>
                    <a:cubicBezTo>
                      <a:pt x="7321" y="0"/>
                      <a:pt x="4803" y="1007"/>
                      <a:pt x="2882" y="3018"/>
                    </a:cubicBezTo>
                    <a:cubicBezTo>
                      <a:pt x="-961" y="7039"/>
                      <a:pt x="-961" y="13557"/>
                      <a:pt x="2882" y="17579"/>
                    </a:cubicBezTo>
                    <a:cubicBezTo>
                      <a:pt x="6725" y="21600"/>
                      <a:pt x="12953" y="21600"/>
                      <a:pt x="16796" y="17579"/>
                    </a:cubicBezTo>
                    <a:cubicBezTo>
                      <a:pt x="20639" y="13557"/>
                      <a:pt x="20639" y="7039"/>
                      <a:pt x="16796" y="3018"/>
                    </a:cubicBezTo>
                    <a:cubicBezTo>
                      <a:pt x="14875" y="1007"/>
                      <a:pt x="12357" y="0"/>
                      <a:pt x="9839" y="0"/>
                    </a:cubicBezTo>
                    <a:close/>
                    <a:moveTo>
                      <a:pt x="9839" y="5222"/>
                    </a:moveTo>
                    <a:cubicBezTo>
                      <a:pt x="11080" y="5222"/>
                      <a:pt x="12322" y="5718"/>
                      <a:pt x="13269" y="6709"/>
                    </a:cubicBezTo>
                    <a:cubicBezTo>
                      <a:pt x="15163" y="8691"/>
                      <a:pt x="15163" y="11905"/>
                      <a:pt x="13269" y="13888"/>
                    </a:cubicBezTo>
                    <a:cubicBezTo>
                      <a:pt x="11375" y="15870"/>
                      <a:pt x="8303" y="15870"/>
                      <a:pt x="6409" y="13888"/>
                    </a:cubicBezTo>
                    <a:cubicBezTo>
                      <a:pt x="4515" y="11905"/>
                      <a:pt x="4515" y="8691"/>
                      <a:pt x="6409" y="6709"/>
                    </a:cubicBezTo>
                    <a:cubicBezTo>
                      <a:pt x="7356" y="5718"/>
                      <a:pt x="8598" y="5222"/>
                      <a:pt x="9839" y="5222"/>
                    </a:cubicBezTo>
                    <a:close/>
                  </a:path>
                </a:pathLst>
              </a:custGeom>
              <a:gradFill>
                <a:gsLst>
                  <a:gs pos="20000">
                    <a:srgbClr val="4C5284"/>
                  </a:gs>
                  <a:gs pos="100000">
                    <a:srgbClr val="242C52"/>
                  </a:gs>
                </a:gsLst>
                <a:lin ang="10800000" scaled="1"/>
              </a:gra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Light" charset="0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2BA0EE0-3152-AE6D-0C61-4574DBA60880}"/>
                  </a:ext>
                </a:extLst>
              </p:cNvPr>
              <p:cNvSpPr/>
              <p:nvPr/>
            </p:nvSpPr>
            <p:spPr>
              <a:xfrm flipH="1">
                <a:off x="9269654" y="3339023"/>
                <a:ext cx="3060894" cy="337804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>
                      <a:lumMod val="85000"/>
                    </a:schemeClr>
                  </a:gs>
                  <a:gs pos="100000">
                    <a:srgbClr val="6168A0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" name="AutoShape 32">
                <a:extLst>
                  <a:ext uri="{FF2B5EF4-FFF2-40B4-BE49-F238E27FC236}">
                    <a16:creationId xmlns:a16="http://schemas.microsoft.com/office/drawing/2014/main" id="{2FB5200A-19DC-EDEA-3D33-00BC1AF6B5E9}"/>
                  </a:ext>
                </a:extLst>
              </p:cNvPr>
              <p:cNvSpPr>
                <a:spLocks/>
              </p:cNvSpPr>
              <p:nvPr/>
            </p:nvSpPr>
            <p:spPr bwMode="auto">
              <a:xfrm rot="8515458" flipH="1">
                <a:off x="8533551" y="3297448"/>
                <a:ext cx="1543427" cy="1543293"/>
              </a:xfrm>
              <a:custGeom>
                <a:avLst/>
                <a:gdLst>
                  <a:gd name="T0" fmla="+- 0 10800 961"/>
                  <a:gd name="T1" fmla="*/ T0 w 19679"/>
                  <a:gd name="T2" fmla="*/ 10297 h 20595"/>
                  <a:gd name="T3" fmla="+- 0 10800 961"/>
                  <a:gd name="T4" fmla="*/ T3 w 19679"/>
                  <a:gd name="T5" fmla="*/ 10297 h 20595"/>
                  <a:gd name="T6" fmla="+- 0 10800 961"/>
                  <a:gd name="T7" fmla="*/ T6 w 19679"/>
                  <a:gd name="T8" fmla="*/ 10297 h 20595"/>
                  <a:gd name="T9" fmla="+- 0 10800 961"/>
                  <a:gd name="T10" fmla="*/ T9 w 19679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9679" h="20595">
                    <a:moveTo>
                      <a:pt x="9839" y="0"/>
                    </a:moveTo>
                    <a:cubicBezTo>
                      <a:pt x="7321" y="0"/>
                      <a:pt x="4803" y="1007"/>
                      <a:pt x="2882" y="3018"/>
                    </a:cubicBezTo>
                    <a:cubicBezTo>
                      <a:pt x="-961" y="7039"/>
                      <a:pt x="-961" y="13557"/>
                      <a:pt x="2882" y="17579"/>
                    </a:cubicBezTo>
                    <a:cubicBezTo>
                      <a:pt x="6725" y="21600"/>
                      <a:pt x="12953" y="21600"/>
                      <a:pt x="16796" y="17579"/>
                    </a:cubicBezTo>
                    <a:cubicBezTo>
                      <a:pt x="20639" y="13557"/>
                      <a:pt x="20639" y="7039"/>
                      <a:pt x="16796" y="3018"/>
                    </a:cubicBezTo>
                    <a:cubicBezTo>
                      <a:pt x="14875" y="1007"/>
                      <a:pt x="12357" y="0"/>
                      <a:pt x="9839" y="0"/>
                    </a:cubicBezTo>
                    <a:close/>
                    <a:moveTo>
                      <a:pt x="9839" y="5222"/>
                    </a:moveTo>
                    <a:cubicBezTo>
                      <a:pt x="11080" y="5222"/>
                      <a:pt x="12322" y="5718"/>
                      <a:pt x="13269" y="6709"/>
                    </a:cubicBezTo>
                    <a:cubicBezTo>
                      <a:pt x="15163" y="8691"/>
                      <a:pt x="15163" y="11905"/>
                      <a:pt x="13269" y="13888"/>
                    </a:cubicBezTo>
                    <a:cubicBezTo>
                      <a:pt x="11375" y="15870"/>
                      <a:pt x="8303" y="15870"/>
                      <a:pt x="6409" y="13888"/>
                    </a:cubicBezTo>
                    <a:cubicBezTo>
                      <a:pt x="4515" y="11905"/>
                      <a:pt x="4515" y="8691"/>
                      <a:pt x="6409" y="6709"/>
                    </a:cubicBezTo>
                    <a:cubicBezTo>
                      <a:pt x="7356" y="5718"/>
                      <a:pt x="8598" y="5222"/>
                      <a:pt x="9839" y="5222"/>
                    </a:cubicBezTo>
                    <a:close/>
                  </a:path>
                </a:pathLst>
              </a:custGeom>
              <a:gradFill>
                <a:gsLst>
                  <a:gs pos="20000">
                    <a:srgbClr val="4C5284"/>
                  </a:gs>
                  <a:gs pos="100000">
                    <a:srgbClr val="242C52"/>
                  </a:gs>
                </a:gsLst>
                <a:lin ang="10800000" scaled="1"/>
              </a:gradFill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IQ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Light" charset="0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341DC84-DA71-E83F-0CA5-976367EB6DAA}"/>
                  </a:ext>
                </a:extLst>
              </p:cNvPr>
              <p:cNvSpPr txBox="1"/>
              <p:nvPr/>
            </p:nvSpPr>
            <p:spPr>
              <a:xfrm>
                <a:off x="8962290" y="3851906"/>
                <a:ext cx="7206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4C5284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Roboto Black" panose="02000000000000000000" pitchFamily="2" charset="0"/>
                    <a:cs typeface="Arial" panose="020B0604020202020204" pitchFamily="34" charset="0"/>
                  </a:rPr>
                  <a:t>Public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4C5284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Roboto Black" panose="02000000000000000000" pitchFamily="2" charset="0"/>
                    <a:cs typeface="Arial" panose="020B0604020202020204" pitchFamily="34" charset="0"/>
                  </a:rPr>
                  <a:t>Safety</a:t>
                </a:r>
              </a:p>
            </p:txBody>
          </p: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C21D16CB-FE0D-6CC3-9E15-7BB89B96BBBE}"/>
                  </a:ext>
                </a:extLst>
              </p:cNvPr>
              <p:cNvGrpSpPr/>
              <p:nvPr/>
            </p:nvGrpSpPr>
            <p:grpSpPr>
              <a:xfrm>
                <a:off x="3678772" y="4028845"/>
                <a:ext cx="2353860" cy="834254"/>
                <a:chOff x="-2644266" y="2831481"/>
                <a:chExt cx="2353860" cy="834254"/>
              </a:xfrm>
            </p:grpSpPr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862432B9-DEA7-1AAA-F96F-B5B6858359D4}"/>
                    </a:ext>
                  </a:extLst>
                </p:cNvPr>
                <p:cNvSpPr txBox="1"/>
                <p:nvPr/>
              </p:nvSpPr>
              <p:spPr>
                <a:xfrm>
                  <a:off x="-2562463" y="2831481"/>
                  <a:ext cx="1737149" cy="40011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Innovative Solutions</a:t>
                  </a:r>
                </a:p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With NA Tier-1 Telco</a:t>
                  </a: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9B606AD-DE09-9B2D-EBD2-D7DDCB21C495}"/>
                    </a:ext>
                  </a:extLst>
                </p:cNvPr>
                <p:cNvSpPr/>
                <p:nvPr/>
              </p:nvSpPr>
              <p:spPr>
                <a:xfrm>
                  <a:off x="-2644266" y="3170984"/>
                  <a:ext cx="2353860" cy="49475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2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LTE/Cal-M device certification</a:t>
                  </a:r>
                </a:p>
                <a:p>
                  <a:pPr marL="0" marR="0" lvl="0" indent="0" algn="l" defTabSz="685800" rtl="0" eaLnBrk="1" fontAlgn="auto" latinLnBrk="0" hangingPunct="1">
                    <a:lnSpc>
                      <a:spcPct val="12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5G network simlulation</a:t>
                  </a:r>
                </a:p>
              </p:txBody>
            </p:sp>
          </p:grp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E77AA6C-F323-CB49-5408-C0C1B94A0BFF}"/>
                  </a:ext>
                </a:extLst>
              </p:cNvPr>
              <p:cNvSpPr txBox="1"/>
              <p:nvPr/>
            </p:nvSpPr>
            <p:spPr>
              <a:xfrm>
                <a:off x="2577515" y="4100968"/>
                <a:ext cx="6719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4C5284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Roboto Black" panose="02000000000000000000" pitchFamily="2" charset="0"/>
                    <a:cs typeface="Arial" panose="020B0604020202020204" pitchFamily="34" charset="0"/>
                  </a:rPr>
                  <a:t>Tier-1</a:t>
                </a: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4C5284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Roboto Black" panose="02000000000000000000" pitchFamily="2" charset="0"/>
                    <a:cs typeface="Arial" panose="020B0604020202020204" pitchFamily="34" charset="0"/>
                  </a:rPr>
                  <a:t>Telco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36BF3E56-8E0D-7516-AA91-88E6C544463A}"/>
                  </a:ext>
                </a:extLst>
              </p:cNvPr>
              <p:cNvGrpSpPr/>
              <p:nvPr/>
            </p:nvGrpSpPr>
            <p:grpSpPr>
              <a:xfrm>
                <a:off x="10102176" y="3882684"/>
                <a:ext cx="1873096" cy="860202"/>
                <a:chOff x="645716" y="3907021"/>
                <a:chExt cx="1873096" cy="860202"/>
              </a:xfrm>
            </p:grpSpPr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BE5958D2-9649-7030-ADB1-C30E974383DE}"/>
                    </a:ext>
                  </a:extLst>
                </p:cNvPr>
                <p:cNvSpPr txBox="1"/>
                <p:nvPr/>
              </p:nvSpPr>
              <p:spPr>
                <a:xfrm>
                  <a:off x="727519" y="3907021"/>
                  <a:ext cx="1737149" cy="40011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Leading software</a:t>
                  </a:r>
                </a:p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provider</a:t>
                  </a: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BB5D677E-06E4-8A0A-C390-5841B4AA8DA7}"/>
                    </a:ext>
                  </a:extLst>
                </p:cNvPr>
                <p:cNvSpPr/>
                <p:nvPr/>
              </p:nvSpPr>
              <p:spPr>
                <a:xfrm>
                  <a:off x="645716" y="4272472"/>
                  <a:ext cx="1873096" cy="49475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2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For OEMs in US, Canada, </a:t>
                  </a:r>
                  <a:br>
                    <a:rPr kumimoji="0" lang="it-IT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</a:br>
                  <a:r>
                    <a:rPr kumimoji="0" lang="it-IT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C86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and the UK</a:t>
                  </a:r>
                </a:p>
              </p:txBody>
            </p:sp>
          </p:grpSp>
        </p:grpSp>
      </p:grpSp>
      <p:pic>
        <p:nvPicPr>
          <p:cNvPr id="64" name="Picture Placeholder 18">
            <a:extLst>
              <a:ext uri="{FF2B5EF4-FFF2-40B4-BE49-F238E27FC236}">
                <a16:creationId xmlns:a16="http://schemas.microsoft.com/office/drawing/2014/main" id="{5B5B3606-2DC4-5F7C-C7EA-6BFAA2B779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30"/>
          <a:stretch/>
        </p:blipFill>
        <p:spPr>
          <a:xfrm>
            <a:off x="8233505" y="0"/>
            <a:ext cx="3958495" cy="338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4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E29C3F-15DC-D8AC-55D2-434741830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Radisys Corporation -  CONFIDENTIAL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108DD8-9451-8559-C3D8-8CB65E7DFB09}"/>
              </a:ext>
            </a:extLst>
          </p:cNvPr>
          <p:cNvGrpSpPr/>
          <p:nvPr/>
        </p:nvGrpSpPr>
        <p:grpSpPr>
          <a:xfrm>
            <a:off x="2926080" y="-50550"/>
            <a:ext cx="6057900" cy="6057900"/>
            <a:chOff x="3067050" y="400050"/>
            <a:chExt cx="6057900" cy="60579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BC64338-FA11-D668-0E56-1BFC62E57F3F}"/>
                </a:ext>
              </a:extLst>
            </p:cNvPr>
            <p:cNvGrpSpPr/>
            <p:nvPr/>
          </p:nvGrpSpPr>
          <p:grpSpPr>
            <a:xfrm>
              <a:off x="3067050" y="400050"/>
              <a:ext cx="6057900" cy="6057900"/>
              <a:chOff x="3067050" y="400050"/>
              <a:chExt cx="6057900" cy="6057900"/>
            </a:xfrm>
          </p:grpSpPr>
          <p:pic>
            <p:nvPicPr>
              <p:cNvPr id="5" name="Picture 4" descr="A circular object with different colors&#10;&#10;Description automatically generated">
                <a:extLst>
                  <a:ext uri="{FF2B5EF4-FFF2-40B4-BE49-F238E27FC236}">
                    <a16:creationId xmlns:a16="http://schemas.microsoft.com/office/drawing/2014/main" id="{5F22D5F2-8001-1A77-2656-C2C605630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7050" y="400050"/>
                <a:ext cx="6057900" cy="6057900"/>
              </a:xfrm>
              <a:prstGeom prst="rect">
                <a:avLst/>
              </a:prstGeom>
            </p:spPr>
          </p:pic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61853FBE-7AFE-223F-27CC-182579DDDA55}"/>
                  </a:ext>
                </a:extLst>
              </p:cNvPr>
              <p:cNvSpPr txBox="1"/>
              <p:nvPr/>
            </p:nvSpPr>
            <p:spPr>
              <a:xfrm rot="16767378">
                <a:off x="4117152" y="1426288"/>
                <a:ext cx="3957697" cy="403699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Circle">
                  <a:avLst/>
                </a:prstTxWarp>
                <a:noAutofit/>
              </a:bodyPr>
              <a:lstStyle/>
              <a:p>
                <a:pPr algn="ctr">
                  <a:spcAft>
                    <a:spcPts val="150"/>
                  </a:spcAft>
                </a:pPr>
                <a:r>
                  <a:rPr lang="en-US" sz="24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Secure | Scalable | Fully Interoperable | Programmable | Cloud Native </a:t>
                </a:r>
              </a:p>
            </p:txBody>
          </p:sp>
        </p:grpSp>
        <p:pic>
          <p:nvPicPr>
            <p:cNvPr id="105" name="Picture 104" descr="A black and white logo&#10;&#10;Description automatically generated">
              <a:extLst>
                <a:ext uri="{FF2B5EF4-FFF2-40B4-BE49-F238E27FC236}">
                  <a16:creationId xmlns:a16="http://schemas.microsoft.com/office/drawing/2014/main" id="{3198C1F7-259C-2383-A373-82F506BC3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1959" y="2803865"/>
              <a:ext cx="3473782" cy="1250270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7B0AE20A-2DEB-348C-AE38-420E2EF7C377}"/>
              </a:ext>
            </a:extLst>
          </p:cNvPr>
          <p:cNvSpPr txBox="1"/>
          <p:nvPr/>
        </p:nvSpPr>
        <p:spPr>
          <a:xfrm>
            <a:off x="8680019" y="3200875"/>
            <a:ext cx="351198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dirty="0">
                <a:solidFill>
                  <a:schemeClr val="accent2"/>
                </a:solidFill>
                <a:latin typeface="Arial Black" panose="020B0A04020102020204" pitchFamily="34" charset="0"/>
              </a:rPr>
              <a:t>Elastic and Programmable</a:t>
            </a:r>
            <a:endParaRPr lang="en-US" sz="2000" b="1" dirty="0">
              <a:solidFill>
                <a:schemeClr val="accent2"/>
              </a:solidFill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Optimized for small cells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Scaling for macro PNF/CNF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Containerized CU and DU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Network slicing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RIC/</a:t>
            </a:r>
            <a:r>
              <a:rPr lang="en-US" dirty="0" err="1"/>
              <a:t>xApp</a:t>
            </a:r>
            <a:r>
              <a:rPr lang="en-US" dirty="0"/>
              <a:t>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FDD4F0-9725-6704-108D-9883EF9E8485}"/>
              </a:ext>
            </a:extLst>
          </p:cNvPr>
          <p:cNvSpPr txBox="1"/>
          <p:nvPr/>
        </p:nvSpPr>
        <p:spPr>
          <a:xfrm>
            <a:off x="30480" y="228778"/>
            <a:ext cx="486859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dirty="0">
                <a:solidFill>
                  <a:schemeClr val="accent2"/>
                </a:solidFill>
                <a:latin typeface="Arial Black" panose="020B0A04020102020204" pitchFamily="34" charset="0"/>
              </a:rPr>
              <a:t>Broadest Ecosystem Partnership</a:t>
            </a:r>
            <a:endParaRPr lang="en-US" sz="2000" dirty="0">
              <a:solidFill>
                <a:schemeClr val="accent2"/>
              </a:solidFill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Multiple RU partners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Small cells SoC/Chipset partners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Hardware accelerators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COTS servers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Private Cloud and Public Cloud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RIC, </a:t>
            </a:r>
            <a:r>
              <a:rPr lang="en-US" dirty="0" err="1"/>
              <a:t>xApp</a:t>
            </a:r>
            <a:r>
              <a:rPr lang="en-US" dirty="0"/>
              <a:t>, </a:t>
            </a:r>
            <a:r>
              <a:rPr lang="en-US" dirty="0" err="1"/>
              <a:t>rApp</a:t>
            </a:r>
            <a:r>
              <a:rPr lang="en-US" dirty="0"/>
              <a:t> partners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9D4F22-5C17-BA38-5ED7-8C6EA7282B6C}"/>
              </a:ext>
            </a:extLst>
          </p:cNvPr>
          <p:cNvSpPr txBox="1"/>
          <p:nvPr/>
        </p:nvSpPr>
        <p:spPr>
          <a:xfrm>
            <a:off x="8680019" y="228778"/>
            <a:ext cx="291932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dirty="0">
                <a:solidFill>
                  <a:schemeClr val="accent2"/>
                </a:solidFill>
                <a:latin typeface="Arial Black" panose="020B0A04020102020204" pitchFamily="34" charset="0"/>
              </a:rPr>
              <a:t>Feature Rich</a:t>
            </a:r>
            <a:endParaRPr lang="en-US" sz="2000" dirty="0">
              <a:solidFill>
                <a:schemeClr val="accent2"/>
              </a:solidFill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COMP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Energy Efficiency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MOCN/MORAN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TDD/FDD bands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Multi-CC CA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CBRS Domain Proxy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3362AB-1A55-7485-8458-78B302D21E65}"/>
              </a:ext>
            </a:extLst>
          </p:cNvPr>
          <p:cNvSpPr txBox="1"/>
          <p:nvPr/>
        </p:nvSpPr>
        <p:spPr>
          <a:xfrm>
            <a:off x="124332" y="3200875"/>
            <a:ext cx="339864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dirty="0">
                <a:solidFill>
                  <a:schemeClr val="accent2"/>
                </a:solidFill>
                <a:latin typeface="Arial Black" panose="020B0A04020102020204" pitchFamily="34" charset="0"/>
              </a:rPr>
              <a:t>Trusted Globally </a:t>
            </a:r>
          </a:p>
          <a:p>
            <a:pPr>
              <a:spcAft>
                <a:spcPts val="300"/>
              </a:spcAft>
            </a:pPr>
            <a:r>
              <a:rPr lang="en-US" sz="2000" dirty="0">
                <a:solidFill>
                  <a:schemeClr val="accent2"/>
                </a:solidFill>
                <a:latin typeface="Arial Black" panose="020B0A04020102020204" pitchFamily="34" charset="0"/>
              </a:rPr>
              <a:t>for Many Use Cases</a:t>
            </a:r>
            <a:endParaRPr lang="en-US" sz="2000" dirty="0">
              <a:solidFill>
                <a:schemeClr val="accent2"/>
              </a:solidFill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5G FWA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Macro Mobility – SA and NSA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Neutral Host Solutions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Outdoor Small Cells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/>
              <a:t>Defense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917D2D-C11B-90FD-04B0-F352C8C749F4}"/>
              </a:ext>
            </a:extLst>
          </p:cNvPr>
          <p:cNvSpPr/>
          <p:nvPr/>
        </p:nvSpPr>
        <p:spPr>
          <a:xfrm>
            <a:off x="3224530" y="5653302"/>
            <a:ext cx="5742940" cy="827447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</a:rPr>
              <a:t>Winner: NTIA 5G Challenge (2022, 2023)</a:t>
            </a:r>
          </a:p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chemeClr val="bg1"/>
                </a:solidFill>
              </a:rPr>
              <a:t>DCMS Projects in UK.</a:t>
            </a:r>
          </a:p>
        </p:txBody>
      </p:sp>
    </p:spTree>
    <p:extLst>
      <p:ext uri="{BB962C8B-B14F-4D97-AF65-F5344CB8AC3E}">
        <p14:creationId xmlns:p14="http://schemas.microsoft.com/office/powerpoint/2010/main" val="377852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7CE61E-DBD8-71F6-4829-8338BB8A5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Radisys Corporation—CONFIDENTIAL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EF5BCF-F44F-D570-C2C2-E0EBC6B15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 Small Cells Open RAN Way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ADFB8-6EBF-B5E0-11D5-B4F7743D77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Flexible Software on your choice of platform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842E0B5-B3D6-8B77-3DBD-A5A937E676A5}"/>
              </a:ext>
            </a:extLst>
          </p:cNvPr>
          <p:cNvSpPr/>
          <p:nvPr/>
        </p:nvSpPr>
        <p:spPr>
          <a:xfrm>
            <a:off x="314960" y="1361440"/>
            <a:ext cx="1513840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Spectrum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B72B2D2-4651-615A-8143-C50BE0A813D9}"/>
              </a:ext>
            </a:extLst>
          </p:cNvPr>
          <p:cNvSpPr/>
          <p:nvPr/>
        </p:nvSpPr>
        <p:spPr>
          <a:xfrm>
            <a:off x="2189480" y="1361440"/>
            <a:ext cx="1620520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Platform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B5D142C-0323-B9EF-D745-3A84C481E278}"/>
              </a:ext>
            </a:extLst>
          </p:cNvPr>
          <p:cNvSpPr/>
          <p:nvPr/>
        </p:nvSpPr>
        <p:spPr>
          <a:xfrm>
            <a:off x="4170680" y="1361440"/>
            <a:ext cx="2070200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RAN architecture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5F03842-0500-4411-9CC5-444BA465EE9D}"/>
              </a:ext>
            </a:extLst>
          </p:cNvPr>
          <p:cNvSpPr/>
          <p:nvPr/>
        </p:nvSpPr>
        <p:spPr>
          <a:xfrm>
            <a:off x="9014311" y="1361440"/>
            <a:ext cx="2727860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Deployment Use cases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102A75E-442A-A4D1-EEC1-EBB242CC7C67}"/>
              </a:ext>
            </a:extLst>
          </p:cNvPr>
          <p:cNvSpPr/>
          <p:nvPr/>
        </p:nvSpPr>
        <p:spPr>
          <a:xfrm>
            <a:off x="6373886" y="1341056"/>
            <a:ext cx="2485633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Features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5253A61-0E5C-C5F5-5EA4-03D7FB7B0601}"/>
              </a:ext>
            </a:extLst>
          </p:cNvPr>
          <p:cNvSpPr/>
          <p:nvPr/>
        </p:nvSpPr>
        <p:spPr>
          <a:xfrm>
            <a:off x="163245" y="2193358"/>
            <a:ext cx="1600200" cy="2092896"/>
          </a:xfrm>
          <a:prstGeom prst="roundRect">
            <a:avLst/>
          </a:prstGeom>
          <a:solidFill>
            <a:srgbClr val="0070C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FR1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FR2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CBRS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3AB2D09-2990-E7F7-D590-4FE9B1B309AF}"/>
              </a:ext>
            </a:extLst>
          </p:cNvPr>
          <p:cNvSpPr/>
          <p:nvPr/>
        </p:nvSpPr>
        <p:spPr>
          <a:xfrm>
            <a:off x="2108200" y="2152654"/>
            <a:ext cx="1701800" cy="2133600"/>
          </a:xfrm>
          <a:prstGeom prst="roundRect">
            <a:avLst/>
          </a:prstGeom>
          <a:solidFill>
            <a:srgbClr val="0070C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All SoCs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ARM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Intel x86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Public cloud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09DA133-1271-4349-1168-81EDC94201F6}"/>
              </a:ext>
            </a:extLst>
          </p:cNvPr>
          <p:cNvSpPr/>
          <p:nvPr/>
        </p:nvSpPr>
        <p:spPr>
          <a:xfrm>
            <a:off x="4154755" y="2152654"/>
            <a:ext cx="2070200" cy="2133600"/>
          </a:xfrm>
          <a:prstGeom prst="roundRect">
            <a:avLst/>
          </a:prstGeom>
          <a:solidFill>
            <a:srgbClr val="0070C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All-in-one </a:t>
            </a:r>
            <a:r>
              <a:rPr lang="en-US" sz="1600" dirty="0" err="1"/>
              <a:t>gNB</a:t>
            </a:r>
            <a:endParaRPr lang="en-US" sz="1600" dirty="0"/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O-RAN 7.2x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Option-6 (F1)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FAPI &amp; nFAPI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NW in a box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EE2D5A3-D314-3A25-3710-37A92D491502}"/>
              </a:ext>
            </a:extLst>
          </p:cNvPr>
          <p:cNvSpPr/>
          <p:nvPr/>
        </p:nvSpPr>
        <p:spPr>
          <a:xfrm>
            <a:off x="6444251" y="2152654"/>
            <a:ext cx="2485633" cy="2133600"/>
          </a:xfrm>
          <a:prstGeom prst="roundRect">
            <a:avLst/>
          </a:prstGeom>
          <a:solidFill>
            <a:srgbClr val="0070C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Concurrent SA / NSA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COMP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MORAN, MOCN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Network Slicing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Multi-CC CA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OAM - TR069/O1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RIC – E2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79D1DE1-8902-9212-C058-3A1BD4ADB172}"/>
              </a:ext>
            </a:extLst>
          </p:cNvPr>
          <p:cNvSpPr/>
          <p:nvPr/>
        </p:nvSpPr>
        <p:spPr>
          <a:xfrm>
            <a:off x="228600" y="5226490"/>
            <a:ext cx="11473180" cy="46736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Advanced roadmap of RAN features to accelerate deployments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2C9F3EF-7FFE-0D1A-74E5-9104772E8F35}"/>
              </a:ext>
            </a:extLst>
          </p:cNvPr>
          <p:cNvSpPr/>
          <p:nvPr/>
        </p:nvSpPr>
        <p:spPr>
          <a:xfrm>
            <a:off x="9014311" y="2193358"/>
            <a:ext cx="2727860" cy="2092896"/>
          </a:xfrm>
          <a:prstGeom prst="roundRect">
            <a:avLst/>
          </a:prstGeom>
          <a:solidFill>
            <a:srgbClr val="0070C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Indoor small Cell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Enterprise Small Cell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Outdoor Small Cell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Neutral Host Solution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FWA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/>
              <a:t>Industrial 5G</a:t>
            </a:r>
          </a:p>
        </p:txBody>
      </p:sp>
    </p:spTree>
    <p:extLst>
      <p:ext uri="{BB962C8B-B14F-4D97-AF65-F5344CB8AC3E}">
        <p14:creationId xmlns:p14="http://schemas.microsoft.com/office/powerpoint/2010/main" val="237074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4656B9D-30CE-7721-727F-04BCACBAD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Radisys Corporation—CONFIDENTIAL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164536-8309-7835-1F39-78347EE6E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77867"/>
            <a:ext cx="11187375" cy="634865"/>
          </a:xfrm>
        </p:spPr>
        <p:txBody>
          <a:bodyPr/>
          <a:lstStyle/>
          <a:p>
            <a:r>
              <a:rPr lang="en-US" sz="2400" dirty="0"/>
              <a:t>Enabled by and Enabling a Rich Ecosystem of Open RAN Partners</a:t>
            </a:r>
          </a:p>
        </p:txBody>
      </p:sp>
      <p:sp>
        <p:nvSpPr>
          <p:cNvPr id="5" name="Oval 20">
            <a:extLst>
              <a:ext uri="{FF2B5EF4-FFF2-40B4-BE49-F238E27FC236}">
                <a16:creationId xmlns:a16="http://schemas.microsoft.com/office/drawing/2014/main" id="{46019608-9555-1FF9-88E3-B08A83D610EE}"/>
              </a:ext>
            </a:extLst>
          </p:cNvPr>
          <p:cNvSpPr/>
          <p:nvPr/>
        </p:nvSpPr>
        <p:spPr>
          <a:xfrm>
            <a:off x="5696014" y="3942625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Phluido</a:t>
            </a:r>
          </a:p>
        </p:txBody>
      </p:sp>
      <p:sp>
        <p:nvSpPr>
          <p:cNvPr id="6" name="Oval 21">
            <a:extLst>
              <a:ext uri="{FF2B5EF4-FFF2-40B4-BE49-F238E27FC236}">
                <a16:creationId xmlns:a16="http://schemas.microsoft.com/office/drawing/2014/main" id="{B31B6EB0-C2C3-ED2D-E3B3-2FD18E26044D}"/>
              </a:ext>
            </a:extLst>
          </p:cNvPr>
          <p:cNvSpPr/>
          <p:nvPr/>
        </p:nvSpPr>
        <p:spPr>
          <a:xfrm>
            <a:off x="5696014" y="2636896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Nvidia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687A80-12DB-6250-2A3D-C8B7CE519867}"/>
              </a:ext>
            </a:extLst>
          </p:cNvPr>
          <p:cNvSpPr/>
          <p:nvPr/>
        </p:nvSpPr>
        <p:spPr>
          <a:xfrm>
            <a:off x="5696014" y="1331167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Intel FlexRAN</a:t>
            </a:r>
          </a:p>
        </p:txBody>
      </p:sp>
      <p:sp>
        <p:nvSpPr>
          <p:cNvPr id="8" name="Oval 18">
            <a:extLst>
              <a:ext uri="{FF2B5EF4-FFF2-40B4-BE49-F238E27FC236}">
                <a16:creationId xmlns:a16="http://schemas.microsoft.com/office/drawing/2014/main" id="{727CD356-B861-2CE0-725F-19CB5772E6DB}"/>
              </a:ext>
            </a:extLst>
          </p:cNvPr>
          <p:cNvSpPr/>
          <p:nvPr/>
        </p:nvSpPr>
        <p:spPr>
          <a:xfrm>
            <a:off x="5696014" y="4813111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ITRI</a:t>
            </a: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D186DBBA-2006-C2F2-3667-4031E3208EF5}"/>
              </a:ext>
            </a:extLst>
          </p:cNvPr>
          <p:cNvSpPr/>
          <p:nvPr/>
        </p:nvSpPr>
        <p:spPr>
          <a:xfrm>
            <a:off x="5696014" y="3072139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Picocom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F46805-246D-4CC3-BCBA-C3445E70D8A1}"/>
              </a:ext>
            </a:extLst>
          </p:cNvPr>
          <p:cNvSpPr/>
          <p:nvPr/>
        </p:nvSpPr>
        <p:spPr>
          <a:xfrm>
            <a:off x="5696014" y="2201653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ArrayComm</a:t>
            </a:r>
          </a:p>
        </p:txBody>
      </p:sp>
      <p:sp>
        <p:nvSpPr>
          <p:cNvPr id="11" name="Oval 16">
            <a:extLst>
              <a:ext uri="{FF2B5EF4-FFF2-40B4-BE49-F238E27FC236}">
                <a16:creationId xmlns:a16="http://schemas.microsoft.com/office/drawing/2014/main" id="{9B9AD45B-B55C-2EC3-AA14-47A8D2158C3B}"/>
              </a:ext>
            </a:extLst>
          </p:cNvPr>
          <p:cNvSpPr/>
          <p:nvPr/>
        </p:nvSpPr>
        <p:spPr>
          <a:xfrm>
            <a:off x="5696014" y="5248354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Vicinity/Astella</a:t>
            </a:r>
          </a:p>
        </p:txBody>
      </p:sp>
      <p:sp>
        <p:nvSpPr>
          <p:cNvPr id="12" name="Oval 17">
            <a:extLst>
              <a:ext uri="{FF2B5EF4-FFF2-40B4-BE49-F238E27FC236}">
                <a16:creationId xmlns:a16="http://schemas.microsoft.com/office/drawing/2014/main" id="{91B0D98A-53E1-302C-9B1A-4A1DECA60BA4}"/>
              </a:ext>
            </a:extLst>
          </p:cNvPr>
          <p:cNvSpPr/>
          <p:nvPr/>
        </p:nvSpPr>
        <p:spPr>
          <a:xfrm>
            <a:off x="5696014" y="5683595"/>
            <a:ext cx="1961153" cy="324000"/>
          </a:xfrm>
          <a:prstGeom prst="roundRect">
            <a:avLst/>
          </a:prstGeom>
          <a:ln/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Aespula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Flowchart: Multidocument 12">
            <a:extLst>
              <a:ext uri="{FF2B5EF4-FFF2-40B4-BE49-F238E27FC236}">
                <a16:creationId xmlns:a16="http://schemas.microsoft.com/office/drawing/2014/main" id="{7ED93F77-B100-8600-46A1-22F881EC6C3B}"/>
              </a:ext>
            </a:extLst>
          </p:cNvPr>
          <p:cNvSpPr/>
          <p:nvPr/>
        </p:nvSpPr>
        <p:spPr>
          <a:xfrm>
            <a:off x="9264771" y="2452374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Benetel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Flowchart: Multidocument 13">
            <a:extLst>
              <a:ext uri="{FF2B5EF4-FFF2-40B4-BE49-F238E27FC236}">
                <a16:creationId xmlns:a16="http://schemas.microsoft.com/office/drawing/2014/main" id="{B7B13119-C5F3-937B-1AE0-37F0EC78B0BB}"/>
              </a:ext>
            </a:extLst>
          </p:cNvPr>
          <p:cNvSpPr/>
          <p:nvPr/>
        </p:nvSpPr>
        <p:spPr>
          <a:xfrm>
            <a:off x="9264771" y="4693409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BaiCells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Flowchart: Multidocument 14">
            <a:extLst>
              <a:ext uri="{FF2B5EF4-FFF2-40B4-BE49-F238E27FC236}">
                <a16:creationId xmlns:a16="http://schemas.microsoft.com/office/drawing/2014/main" id="{47A8BCD4-A209-77AC-DA0E-C7B99000F295}"/>
              </a:ext>
            </a:extLst>
          </p:cNvPr>
          <p:cNvSpPr/>
          <p:nvPr/>
        </p:nvSpPr>
        <p:spPr>
          <a:xfrm>
            <a:off x="9264771" y="2900581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Metanoia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Flowchart: Multidocument 15">
            <a:extLst>
              <a:ext uri="{FF2B5EF4-FFF2-40B4-BE49-F238E27FC236}">
                <a16:creationId xmlns:a16="http://schemas.microsoft.com/office/drawing/2014/main" id="{84615A37-05D8-024C-6F13-276D329A9443}"/>
              </a:ext>
            </a:extLst>
          </p:cNvPr>
          <p:cNvSpPr/>
          <p:nvPr/>
        </p:nvSpPr>
        <p:spPr>
          <a:xfrm>
            <a:off x="9264771" y="5141616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CIG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Flowchart: Multidocument 16">
            <a:extLst>
              <a:ext uri="{FF2B5EF4-FFF2-40B4-BE49-F238E27FC236}">
                <a16:creationId xmlns:a16="http://schemas.microsoft.com/office/drawing/2014/main" id="{B5E1732E-79C4-D812-F62B-F8EECD8CEDC4}"/>
              </a:ext>
            </a:extLst>
          </p:cNvPr>
          <p:cNvSpPr/>
          <p:nvPr/>
        </p:nvSpPr>
        <p:spPr>
          <a:xfrm>
            <a:off x="9264771" y="3348788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Picocom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Flowchart: Multidocument 17">
            <a:extLst>
              <a:ext uri="{FF2B5EF4-FFF2-40B4-BE49-F238E27FC236}">
                <a16:creationId xmlns:a16="http://schemas.microsoft.com/office/drawing/2014/main" id="{5BE628C6-3571-4FCC-1D32-53F0EEA440B4}"/>
              </a:ext>
            </a:extLst>
          </p:cNvPr>
          <p:cNvSpPr/>
          <p:nvPr/>
        </p:nvSpPr>
        <p:spPr>
          <a:xfrm>
            <a:off x="9264771" y="6038029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Comba</a:t>
            </a:r>
            <a:endParaRPr kumimoji="0" lang="en-IN" sz="800" b="1" i="0" u="none" strike="noStrike" kern="1200" cap="none" spc="0" normalizeH="0" baseline="0" noProof="0" dirty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Flowchart: Multidocument 18">
            <a:extLst>
              <a:ext uri="{FF2B5EF4-FFF2-40B4-BE49-F238E27FC236}">
                <a16:creationId xmlns:a16="http://schemas.microsoft.com/office/drawing/2014/main" id="{4977E5BB-873A-2C4C-1254-D38953389303}"/>
              </a:ext>
            </a:extLst>
          </p:cNvPr>
          <p:cNvSpPr/>
          <p:nvPr/>
        </p:nvSpPr>
        <p:spPr>
          <a:xfrm>
            <a:off x="9264771" y="3796995"/>
            <a:ext cx="1350824" cy="360000"/>
          </a:xfrm>
          <a:prstGeom prst="flowChartMultidocument">
            <a:avLst/>
          </a:prstGeom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Compal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Flowchart: Multidocument 19">
            <a:extLst>
              <a:ext uri="{FF2B5EF4-FFF2-40B4-BE49-F238E27FC236}">
                <a16:creationId xmlns:a16="http://schemas.microsoft.com/office/drawing/2014/main" id="{B478E724-41A1-BC0F-356D-BEA4AC9A525B}"/>
              </a:ext>
            </a:extLst>
          </p:cNvPr>
          <p:cNvSpPr/>
          <p:nvPr/>
        </p:nvSpPr>
        <p:spPr>
          <a:xfrm>
            <a:off x="9264771" y="5589823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Delta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Flowchart: Multidocument 20">
            <a:extLst>
              <a:ext uri="{FF2B5EF4-FFF2-40B4-BE49-F238E27FC236}">
                <a16:creationId xmlns:a16="http://schemas.microsoft.com/office/drawing/2014/main" id="{472B7615-427E-1704-F74A-6DB2134498D4}"/>
              </a:ext>
            </a:extLst>
          </p:cNvPr>
          <p:cNvSpPr/>
          <p:nvPr/>
        </p:nvSpPr>
        <p:spPr>
          <a:xfrm>
            <a:off x="9264771" y="4245202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err="1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Arraycomm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DDF8E2B-271F-3A36-AC4A-034D0E2D8285}"/>
              </a:ext>
            </a:extLst>
          </p:cNvPr>
          <p:cNvSpPr/>
          <p:nvPr/>
        </p:nvSpPr>
        <p:spPr>
          <a:xfrm>
            <a:off x="5696014" y="1766410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Qualcomm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(FSM and X100)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F4EA8DE-6AB8-E260-BA0B-473FB7F9C8C4}"/>
              </a:ext>
            </a:extLst>
          </p:cNvPr>
          <p:cNvSpPr/>
          <p:nvPr/>
        </p:nvSpPr>
        <p:spPr>
          <a:xfrm>
            <a:off x="5696014" y="3507382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Synergy</a:t>
            </a:r>
          </a:p>
        </p:txBody>
      </p:sp>
      <p:sp>
        <p:nvSpPr>
          <p:cNvPr id="24" name="Flowchart: Multidocument 23">
            <a:extLst>
              <a:ext uri="{FF2B5EF4-FFF2-40B4-BE49-F238E27FC236}">
                <a16:creationId xmlns:a16="http://schemas.microsoft.com/office/drawing/2014/main" id="{81ED53B3-89B2-5FC1-DB80-5950B553A461}"/>
              </a:ext>
            </a:extLst>
          </p:cNvPr>
          <p:cNvSpPr/>
          <p:nvPr/>
        </p:nvSpPr>
        <p:spPr>
          <a:xfrm>
            <a:off x="9264771" y="2004167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Wistron/WNC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Flowchart: Multidocument 24">
            <a:extLst>
              <a:ext uri="{FF2B5EF4-FFF2-40B4-BE49-F238E27FC236}">
                <a16:creationId xmlns:a16="http://schemas.microsoft.com/office/drawing/2014/main" id="{F4DAEC4C-E44E-2CD0-00FD-8491AEB16C2F}"/>
              </a:ext>
            </a:extLst>
          </p:cNvPr>
          <p:cNvSpPr/>
          <p:nvPr/>
        </p:nvSpPr>
        <p:spPr>
          <a:xfrm>
            <a:off x="9264771" y="1555960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VVDN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B9013C2-A33E-8F6F-4444-C25CF71C7232}"/>
              </a:ext>
            </a:extLst>
          </p:cNvPr>
          <p:cNvSpPr/>
          <p:nvPr/>
        </p:nvSpPr>
        <p:spPr>
          <a:xfrm>
            <a:off x="5696014" y="4377868"/>
            <a:ext cx="1961153" cy="32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EdgeQ</a:t>
            </a:r>
          </a:p>
        </p:txBody>
      </p:sp>
      <p:pic>
        <p:nvPicPr>
          <p:cNvPr id="27" name="Picture 2" descr="CAREERS AT NVIDIA">
            <a:extLst>
              <a:ext uri="{FF2B5EF4-FFF2-40B4-BE49-F238E27FC236}">
                <a16:creationId xmlns:a16="http://schemas.microsoft.com/office/drawing/2014/main" id="{A0385589-0128-22C7-55CC-540866556E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4" b="21076"/>
          <a:stretch/>
        </p:blipFill>
        <p:spPr bwMode="auto">
          <a:xfrm>
            <a:off x="5724199" y="2743125"/>
            <a:ext cx="921749" cy="18115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8" name="Picture 4">
            <a:extLst>
              <a:ext uri="{FF2B5EF4-FFF2-40B4-BE49-F238E27FC236}">
                <a16:creationId xmlns:a16="http://schemas.microsoft.com/office/drawing/2014/main" id="{C28E8BF4-EED6-378F-6809-01351CEB4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457" y="1387878"/>
            <a:ext cx="349822" cy="2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Wireless Technology &amp; Innovation | Mobile Technology | Qualcomm">
            <a:extLst>
              <a:ext uri="{FF2B5EF4-FFF2-40B4-BE49-F238E27FC236}">
                <a16:creationId xmlns:a16="http://schemas.microsoft.com/office/drawing/2014/main" id="{F0F599AF-32B6-7613-2DC8-29C15E33F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335" y="1836209"/>
            <a:ext cx="876298" cy="16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ArrayComm Company Profile: Acquisition &amp; Investors | PitchBook">
            <a:extLst>
              <a:ext uri="{FF2B5EF4-FFF2-40B4-BE49-F238E27FC236}">
                <a16:creationId xmlns:a16="http://schemas.microsoft.com/office/drawing/2014/main" id="{9402DFA4-98EC-EA41-FEF8-98B65094D9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27" b="38274"/>
          <a:stretch/>
        </p:blipFill>
        <p:spPr bwMode="auto">
          <a:xfrm>
            <a:off x="5803622" y="2272408"/>
            <a:ext cx="764931" cy="18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Picocom – Empowering Wireless – 5G Open RAN Baseband Specialist">
            <a:extLst>
              <a:ext uri="{FF2B5EF4-FFF2-40B4-BE49-F238E27FC236}">
                <a16:creationId xmlns:a16="http://schemas.microsoft.com/office/drawing/2014/main" id="{091276A4-141A-3129-579E-02466FD9F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809" y="3141114"/>
            <a:ext cx="864412" cy="22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>
            <a:extLst>
              <a:ext uri="{FF2B5EF4-FFF2-40B4-BE49-F238E27FC236}">
                <a16:creationId xmlns:a16="http://schemas.microsoft.com/office/drawing/2014/main" id="{592FC2B3-3F29-C300-C23D-3D2925DF7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67" y="3593613"/>
            <a:ext cx="1030903" cy="16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8" descr="Phluido Company Profile: Valuation &amp; Investors | PitchBook">
            <a:extLst>
              <a:ext uri="{FF2B5EF4-FFF2-40B4-BE49-F238E27FC236}">
                <a16:creationId xmlns:a16="http://schemas.microsoft.com/office/drawing/2014/main" id="{B3806C83-49F0-82CC-6A0E-450E32ED0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4" b="28491"/>
          <a:stretch/>
        </p:blipFill>
        <p:spPr bwMode="auto">
          <a:xfrm>
            <a:off x="5816989" y="3997629"/>
            <a:ext cx="541755" cy="23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0">
            <a:extLst>
              <a:ext uri="{FF2B5EF4-FFF2-40B4-BE49-F238E27FC236}">
                <a16:creationId xmlns:a16="http://schemas.microsoft.com/office/drawing/2014/main" id="{410F0720-48BC-8E37-595D-62E3460FE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046" y="4444851"/>
            <a:ext cx="783432" cy="22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2" descr="AIdea">
            <a:extLst>
              <a:ext uri="{FF2B5EF4-FFF2-40B4-BE49-F238E27FC236}">
                <a16:creationId xmlns:a16="http://schemas.microsoft.com/office/drawing/2014/main" id="{35A0249E-1C95-4D3F-65D2-6315B897F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9"/>
          <a:stretch/>
        </p:blipFill>
        <p:spPr bwMode="auto">
          <a:xfrm>
            <a:off x="5780420" y="4882563"/>
            <a:ext cx="875076" cy="21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050EFEC-6A91-EA96-7044-2A94430270F4}"/>
              </a:ext>
            </a:extLst>
          </p:cNvPr>
          <p:cNvSpPr txBox="1"/>
          <p:nvPr/>
        </p:nvSpPr>
        <p:spPr>
          <a:xfrm>
            <a:off x="2999762" y="769047"/>
            <a:ext cx="1412566" cy="377190"/>
          </a:xfrm>
          <a:prstGeom prst="down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Platform Ecosystem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49FE4DE-3693-2BE3-D891-A22C81C4081D}"/>
              </a:ext>
            </a:extLst>
          </p:cNvPr>
          <p:cNvSpPr txBox="1"/>
          <p:nvPr/>
        </p:nvSpPr>
        <p:spPr>
          <a:xfrm>
            <a:off x="6002834" y="767567"/>
            <a:ext cx="1191352" cy="377190"/>
          </a:xfrm>
          <a:prstGeom prst="downArrowCallout">
            <a:avLst/>
          </a:prstGeom>
          <a:gradFill>
            <a:gsLst>
              <a:gs pos="0">
                <a:srgbClr val="E49A06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PHY  Ecosystem</a:t>
            </a:r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6C30CE03-FAC1-E4BF-B5DF-F1E14C333145}"/>
              </a:ext>
            </a:extLst>
          </p:cNvPr>
          <p:cNvSpPr/>
          <p:nvPr/>
        </p:nvSpPr>
        <p:spPr>
          <a:xfrm>
            <a:off x="2999756" y="4091438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Marvell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9D7E54FA-C9B2-899C-BAFD-20BA70E1D7F4}"/>
              </a:ext>
            </a:extLst>
          </p:cNvPr>
          <p:cNvSpPr/>
          <p:nvPr/>
        </p:nvSpPr>
        <p:spPr>
          <a:xfrm>
            <a:off x="2999756" y="3400319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ARM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7D3C6208-7B67-8A5B-FEF1-B57EFBC03AB9}"/>
              </a:ext>
            </a:extLst>
          </p:cNvPr>
          <p:cNvSpPr/>
          <p:nvPr/>
        </p:nvSpPr>
        <p:spPr>
          <a:xfrm>
            <a:off x="2999756" y="2018079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NXP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6DB1558C-A987-DC67-4ADC-3F24379A0C37}"/>
              </a:ext>
            </a:extLst>
          </p:cNvPr>
          <p:cNvSpPr/>
          <p:nvPr/>
        </p:nvSpPr>
        <p:spPr>
          <a:xfrm>
            <a:off x="2999756" y="1326959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Intel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2" name="Picture 4">
            <a:extLst>
              <a:ext uri="{FF2B5EF4-FFF2-40B4-BE49-F238E27FC236}">
                <a16:creationId xmlns:a16="http://schemas.microsoft.com/office/drawing/2014/main" id="{2054B229-F70D-2DC4-CAAA-AA20CE34F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57" y="1582045"/>
            <a:ext cx="200086" cy="13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NXP Semiconductors - Wikipedia">
            <a:extLst>
              <a:ext uri="{FF2B5EF4-FFF2-40B4-BE49-F238E27FC236}">
                <a16:creationId xmlns:a16="http://schemas.microsoft.com/office/drawing/2014/main" id="{F5216639-6896-8579-0102-89E5E6197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794" y="2301553"/>
            <a:ext cx="253671" cy="9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A Historical look at Arm holdings from 1997-2015 - Architectures and  Processors blog - Arm Community blogs - Arm Community">
            <a:extLst>
              <a:ext uri="{FF2B5EF4-FFF2-40B4-BE49-F238E27FC236}">
                <a16:creationId xmlns:a16="http://schemas.microsoft.com/office/drawing/2014/main" id="{EDDD703A-4F6B-F747-FEAF-9E123BCFC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52" y="3688873"/>
            <a:ext cx="237383" cy="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Marvell Technology, Inc. | Essential technology, done right">
            <a:extLst>
              <a:ext uri="{FF2B5EF4-FFF2-40B4-BE49-F238E27FC236}">
                <a16:creationId xmlns:a16="http://schemas.microsoft.com/office/drawing/2014/main" id="{E046150A-CCC4-819B-D943-8498C38DA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76" y="4346987"/>
            <a:ext cx="448443" cy="12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33D0FF8-7E06-7E1C-6ECE-97C4340DBD8E}"/>
              </a:ext>
            </a:extLst>
          </p:cNvPr>
          <p:cNvSpPr txBox="1"/>
          <p:nvPr/>
        </p:nvSpPr>
        <p:spPr>
          <a:xfrm>
            <a:off x="9394163" y="767567"/>
            <a:ext cx="1079142" cy="377190"/>
          </a:xfrm>
          <a:prstGeom prst="downArrow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RU Ecosystem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EFEC3B-6D69-478B-380A-6A6D2B62E97C}"/>
              </a:ext>
            </a:extLst>
          </p:cNvPr>
          <p:cNvSpPr txBox="1"/>
          <p:nvPr/>
        </p:nvSpPr>
        <p:spPr>
          <a:xfrm>
            <a:off x="259690" y="769047"/>
            <a:ext cx="1237839" cy="377190"/>
          </a:xfrm>
          <a:prstGeom prst="down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CU, DU Software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949D408-35EB-4018-642A-2654021A2BC1}"/>
              </a:ext>
            </a:extLst>
          </p:cNvPr>
          <p:cNvCxnSpPr>
            <a:cxnSpLocks/>
          </p:cNvCxnSpPr>
          <p:nvPr/>
        </p:nvCxnSpPr>
        <p:spPr>
          <a:xfrm>
            <a:off x="2311879" y="1043795"/>
            <a:ext cx="0" cy="484007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</a:schemeClr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1D18E91-656D-2C33-BEED-124C46C50386}"/>
              </a:ext>
            </a:extLst>
          </p:cNvPr>
          <p:cNvCxnSpPr>
            <a:cxnSpLocks/>
          </p:cNvCxnSpPr>
          <p:nvPr/>
        </p:nvCxnSpPr>
        <p:spPr>
          <a:xfrm>
            <a:off x="5000445" y="1017917"/>
            <a:ext cx="0" cy="4972487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</a:schemeClr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EF3BA34-4CE6-3469-03C2-D424639284DB}"/>
              </a:ext>
            </a:extLst>
          </p:cNvPr>
          <p:cNvCxnSpPr>
            <a:cxnSpLocks/>
          </p:cNvCxnSpPr>
          <p:nvPr/>
        </p:nvCxnSpPr>
        <p:spPr>
          <a:xfrm>
            <a:off x="8439509" y="1017917"/>
            <a:ext cx="0" cy="4989678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</a:schemeClr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1" name="Cube 50">
            <a:extLst>
              <a:ext uri="{FF2B5EF4-FFF2-40B4-BE49-F238E27FC236}">
                <a16:creationId xmlns:a16="http://schemas.microsoft.com/office/drawing/2014/main" id="{56B85A00-FCE2-F67E-AEAD-0EA66631D4B0}"/>
              </a:ext>
            </a:extLst>
          </p:cNvPr>
          <p:cNvSpPr/>
          <p:nvPr/>
        </p:nvSpPr>
        <p:spPr>
          <a:xfrm>
            <a:off x="2999756" y="2709199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Qualcomm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2" name="Picture 6" descr="Wireless Technology &amp; Innovation | Mobile Technology | Qualcomm">
            <a:extLst>
              <a:ext uri="{FF2B5EF4-FFF2-40B4-BE49-F238E27FC236}">
                <a16:creationId xmlns:a16="http://schemas.microsoft.com/office/drawing/2014/main" id="{72A6779E-9DF7-FF80-871C-31D35FE7A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97" y="2995167"/>
            <a:ext cx="424139" cy="7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Cube 52">
            <a:extLst>
              <a:ext uri="{FF2B5EF4-FFF2-40B4-BE49-F238E27FC236}">
                <a16:creationId xmlns:a16="http://schemas.microsoft.com/office/drawing/2014/main" id="{82D1B6DE-5D37-8E8A-511C-3E343DC4B612}"/>
              </a:ext>
            </a:extLst>
          </p:cNvPr>
          <p:cNvSpPr/>
          <p:nvPr/>
        </p:nvSpPr>
        <p:spPr>
          <a:xfrm>
            <a:off x="341312" y="1412739"/>
            <a:ext cx="1252570" cy="1603633"/>
          </a:xfrm>
          <a:prstGeom prst="cube">
            <a:avLst>
              <a:gd name="adj" fmla="val 1254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Radisys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Stack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Software</a:t>
            </a:r>
          </a:p>
        </p:txBody>
      </p:sp>
      <p:pic>
        <p:nvPicPr>
          <p:cNvPr id="54" name="Picture 26" descr="Radisys's Competitors, Revenue, Number of Employees, Funding, Acquisitions  &amp; News - Owler Company Profile">
            <a:extLst>
              <a:ext uri="{FF2B5EF4-FFF2-40B4-BE49-F238E27FC236}">
                <a16:creationId xmlns:a16="http://schemas.microsoft.com/office/drawing/2014/main" id="{551CE34F-C7C3-F6E4-33A4-2E84C7905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60" y="1685509"/>
            <a:ext cx="725967" cy="1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Cube 54">
            <a:extLst>
              <a:ext uri="{FF2B5EF4-FFF2-40B4-BE49-F238E27FC236}">
                <a16:creationId xmlns:a16="http://schemas.microsoft.com/office/drawing/2014/main" id="{0DB4BA0E-55C9-F6F1-0797-0FC0E111A816}"/>
              </a:ext>
            </a:extLst>
          </p:cNvPr>
          <p:cNvSpPr/>
          <p:nvPr/>
        </p:nvSpPr>
        <p:spPr>
          <a:xfrm>
            <a:off x="244959" y="3595763"/>
            <a:ext cx="1252570" cy="1603633"/>
          </a:xfrm>
          <a:prstGeom prst="cube">
            <a:avLst>
              <a:gd name="adj" fmla="val 1254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Radisys</a:t>
            </a:r>
            <a:r>
              <a:rPr kumimoji="0" lang="en-IN" sz="10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Stack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Software</a:t>
            </a:r>
          </a:p>
        </p:txBody>
      </p:sp>
      <p:pic>
        <p:nvPicPr>
          <p:cNvPr id="56" name="Picture 26" descr="Radisys's Competitors, Revenue, Number of Employees, Funding, Acquisitions  &amp; News - Owler Company Profile">
            <a:extLst>
              <a:ext uri="{FF2B5EF4-FFF2-40B4-BE49-F238E27FC236}">
                <a16:creationId xmlns:a16="http://schemas.microsoft.com/office/drawing/2014/main" id="{19BAE7DD-2A5A-DF9F-166B-8B0FC2DB8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4" y="3943117"/>
            <a:ext cx="725967" cy="1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Cube 56">
            <a:extLst>
              <a:ext uri="{FF2B5EF4-FFF2-40B4-BE49-F238E27FC236}">
                <a16:creationId xmlns:a16="http://schemas.microsoft.com/office/drawing/2014/main" id="{E3420AC8-5EA5-A941-2B3D-CF5D37744CAB}"/>
              </a:ext>
            </a:extLst>
          </p:cNvPr>
          <p:cNvSpPr/>
          <p:nvPr/>
        </p:nvSpPr>
        <p:spPr>
          <a:xfrm>
            <a:off x="2949879" y="4799392"/>
            <a:ext cx="1412566" cy="431731"/>
          </a:xfrm>
          <a:prstGeom prst="cube">
            <a:avLst>
              <a:gd name="adj" fmla="val 47915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AMD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8" name="Picture 10">
            <a:extLst>
              <a:ext uri="{FF2B5EF4-FFF2-40B4-BE49-F238E27FC236}">
                <a16:creationId xmlns:a16="http://schemas.microsoft.com/office/drawing/2014/main" id="{F2210668-6E5B-FE9D-0BE6-D3B0B0848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947" y="5072771"/>
            <a:ext cx="367868" cy="8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Cube 58">
            <a:extLst>
              <a:ext uri="{FF2B5EF4-FFF2-40B4-BE49-F238E27FC236}">
                <a16:creationId xmlns:a16="http://schemas.microsoft.com/office/drawing/2014/main" id="{5BFCFDA5-04ED-EFB6-5526-0A68B63B7905}"/>
              </a:ext>
            </a:extLst>
          </p:cNvPr>
          <p:cNvSpPr/>
          <p:nvPr/>
        </p:nvSpPr>
        <p:spPr>
          <a:xfrm>
            <a:off x="2940826" y="5452134"/>
            <a:ext cx="1412566" cy="431731"/>
          </a:xfrm>
          <a:prstGeom prst="cube">
            <a:avLst>
              <a:gd name="adj" fmla="val 47915"/>
            </a:avLst>
          </a:prstGeom>
          <a:ln/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Octasic</a:t>
            </a:r>
            <a:endParaRPr kumimoji="0" lang="en-IN" sz="700" b="0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0" name="Picture 24" descr="Octasic - Crunchbase Company Profile &amp; Funding">
            <a:extLst>
              <a:ext uri="{FF2B5EF4-FFF2-40B4-BE49-F238E27FC236}">
                <a16:creationId xmlns:a16="http://schemas.microsoft.com/office/drawing/2014/main" id="{32D921B5-174A-F8B1-315A-B1124F0B52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8" t="31641" r="16667" b="32272"/>
          <a:stretch/>
        </p:blipFill>
        <p:spPr bwMode="auto">
          <a:xfrm>
            <a:off x="3026203" y="5660934"/>
            <a:ext cx="438427" cy="24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Flowchart: Multidocument 60">
            <a:extLst>
              <a:ext uri="{FF2B5EF4-FFF2-40B4-BE49-F238E27FC236}">
                <a16:creationId xmlns:a16="http://schemas.microsoft.com/office/drawing/2014/main" id="{7BF34630-F650-DA47-D9CF-C512EFC7CBC1}"/>
              </a:ext>
            </a:extLst>
          </p:cNvPr>
          <p:cNvSpPr/>
          <p:nvPr/>
        </p:nvSpPr>
        <p:spPr>
          <a:xfrm>
            <a:off x="9264771" y="1115703"/>
            <a:ext cx="1350824" cy="360000"/>
          </a:xfrm>
          <a:prstGeom prst="flowChartMultidocumen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C7C8CA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Foxconn</a:t>
            </a:r>
            <a:endParaRPr kumimoji="0" lang="en-IN" sz="800" b="1" i="0" u="none" strike="noStrike" kern="1200" cap="none" spc="0" normalizeH="0" baseline="0" noProof="0">
              <a:ln>
                <a:noFill/>
              </a:ln>
              <a:solidFill>
                <a:srgbClr val="C7C8CA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259ACA3-3FE6-9993-1940-0DD0DB54A7C4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50000"/>
          </a:blip>
          <a:stretch>
            <a:fillRect/>
          </a:stretch>
        </p:blipFill>
        <p:spPr>
          <a:xfrm>
            <a:off x="5834236" y="5744763"/>
            <a:ext cx="1068532" cy="18395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461C91A-4E67-7B81-77F5-97C835DCEE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32330" y="5338904"/>
            <a:ext cx="666457" cy="19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34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925222-ACDB-04E9-4863-A542ED32B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F4C86"/>
                </a:solidFill>
                <a:latin typeface="Arial Black" panose="020B0A04020102020204" pitchFamily="34" charset="0"/>
              </a:rPr>
              <a:t>Multiple Deployments via Open RAN Software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A656E46-EAC5-49F9-388B-D743E1173ABA}"/>
              </a:ext>
            </a:extLst>
          </p:cNvPr>
          <p:cNvGrpSpPr/>
          <p:nvPr/>
        </p:nvGrpSpPr>
        <p:grpSpPr>
          <a:xfrm>
            <a:off x="1387599" y="1678224"/>
            <a:ext cx="9373433" cy="4591383"/>
            <a:chOff x="1404641" y="1634420"/>
            <a:chExt cx="9373433" cy="4591383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1565A9E-5FA0-A44D-B7D5-D899E3584FD9}"/>
                </a:ext>
              </a:extLst>
            </p:cNvPr>
            <p:cNvSpPr/>
            <p:nvPr/>
          </p:nvSpPr>
          <p:spPr>
            <a:xfrm rot="10800000">
              <a:off x="2200208" y="1634420"/>
              <a:ext cx="2013504" cy="2163400"/>
            </a:xfrm>
            <a:custGeom>
              <a:avLst/>
              <a:gdLst>
                <a:gd name="connsiteX0" fmla="*/ 904213 w 904237"/>
                <a:gd name="connsiteY0" fmla="*/ 927739 h 971554"/>
                <a:gd name="connsiteX1" fmla="*/ 859827 w 904237"/>
                <a:gd name="connsiteY1" fmla="*/ 971554 h 971554"/>
                <a:gd name="connsiteX2" fmla="*/ 205364 w 904237"/>
                <a:gd name="connsiteY2" fmla="*/ 971554 h 971554"/>
                <a:gd name="connsiteX3" fmla="*/ 162597 w 904237"/>
                <a:gd name="connsiteY3" fmla="*/ 930978 h 971554"/>
                <a:gd name="connsiteX4" fmla="*/ 6672 w 904237"/>
                <a:gd name="connsiteY4" fmla="*/ 451394 h 971554"/>
                <a:gd name="connsiteX5" fmla="*/ 17626 w 904237"/>
                <a:gd name="connsiteY5" fmla="*/ 393863 h 971554"/>
                <a:gd name="connsiteX6" fmla="*/ 548264 w 904237"/>
                <a:gd name="connsiteY6" fmla="*/ 8291 h 971554"/>
                <a:gd name="connsiteX7" fmla="*/ 608748 w 904237"/>
                <a:gd name="connsiteY7" fmla="*/ 18578 h 971554"/>
                <a:gd name="connsiteX8" fmla="*/ 651420 w 904237"/>
                <a:gd name="connsiteY8" fmla="*/ 84586 h 971554"/>
                <a:gd name="connsiteX9" fmla="*/ 639704 w 904237"/>
                <a:gd name="connsiteY9" fmla="*/ 141260 h 971554"/>
                <a:gd name="connsiteX10" fmla="*/ 484446 w 904237"/>
                <a:gd name="connsiteY10" fmla="*/ 443774 h 971554"/>
                <a:gd name="connsiteX11" fmla="*/ 857160 w 904237"/>
                <a:gd name="connsiteY11" fmla="*/ 816487 h 971554"/>
                <a:gd name="connsiteX12" fmla="*/ 857541 w 904237"/>
                <a:gd name="connsiteY12" fmla="*/ 816487 h 971554"/>
                <a:gd name="connsiteX13" fmla="*/ 900308 w 904237"/>
                <a:gd name="connsiteY13" fmla="*/ 855540 h 971554"/>
                <a:gd name="connsiteX14" fmla="*/ 904023 w 904237"/>
                <a:gd name="connsiteY14" fmla="*/ 927739 h 97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4237" h="971554">
                  <a:moveTo>
                    <a:pt x="904213" y="927739"/>
                  </a:moveTo>
                  <a:cubicBezTo>
                    <a:pt x="904975" y="950218"/>
                    <a:pt x="887449" y="971554"/>
                    <a:pt x="859827" y="971554"/>
                  </a:cubicBezTo>
                  <a:lnTo>
                    <a:pt x="205364" y="971554"/>
                  </a:lnTo>
                  <a:cubicBezTo>
                    <a:pt x="182790" y="971554"/>
                    <a:pt x="164025" y="953743"/>
                    <a:pt x="162597" y="930978"/>
                  </a:cubicBezTo>
                  <a:cubicBezTo>
                    <a:pt x="151929" y="760861"/>
                    <a:pt x="98017" y="595031"/>
                    <a:pt x="6672" y="451394"/>
                  </a:cubicBezTo>
                  <a:cubicBezTo>
                    <a:pt x="-5424" y="432439"/>
                    <a:pt x="-662" y="407103"/>
                    <a:pt x="17626" y="393863"/>
                  </a:cubicBezTo>
                  <a:lnTo>
                    <a:pt x="548264" y="8291"/>
                  </a:lnTo>
                  <a:cubicBezTo>
                    <a:pt x="568076" y="-6187"/>
                    <a:pt x="595413" y="-1043"/>
                    <a:pt x="608748" y="18578"/>
                  </a:cubicBezTo>
                  <a:cubicBezTo>
                    <a:pt x="623512" y="40486"/>
                    <a:pt x="637799" y="62393"/>
                    <a:pt x="651420" y="84586"/>
                  </a:cubicBezTo>
                  <a:cubicBezTo>
                    <a:pt x="663136" y="103636"/>
                    <a:pt x="657801" y="128211"/>
                    <a:pt x="639704" y="141260"/>
                  </a:cubicBezTo>
                  <a:cubicBezTo>
                    <a:pt x="545692" y="208983"/>
                    <a:pt x="484446" y="319282"/>
                    <a:pt x="484446" y="443774"/>
                  </a:cubicBezTo>
                  <a:cubicBezTo>
                    <a:pt x="484446" y="649324"/>
                    <a:pt x="651705" y="816487"/>
                    <a:pt x="857160" y="816487"/>
                  </a:cubicBezTo>
                  <a:lnTo>
                    <a:pt x="857541" y="816487"/>
                  </a:lnTo>
                  <a:cubicBezTo>
                    <a:pt x="879924" y="816487"/>
                    <a:pt x="898689" y="833251"/>
                    <a:pt x="900308" y="855540"/>
                  </a:cubicBezTo>
                  <a:cubicBezTo>
                    <a:pt x="902022" y="879352"/>
                    <a:pt x="903261" y="903451"/>
                    <a:pt x="904023" y="927739"/>
                  </a:cubicBezTo>
                  <a:close/>
                </a:path>
              </a:pathLst>
            </a:custGeom>
            <a:solidFill>
              <a:srgbClr val="9297C0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3175EF-F9FA-A451-CFEC-DA1E42978A93}"/>
                </a:ext>
              </a:extLst>
            </p:cNvPr>
            <p:cNvSpPr/>
            <p:nvPr/>
          </p:nvSpPr>
          <p:spPr>
            <a:xfrm rot="10800000">
              <a:off x="3015637" y="2988335"/>
              <a:ext cx="2319850" cy="2268614"/>
            </a:xfrm>
            <a:custGeom>
              <a:avLst/>
              <a:gdLst>
                <a:gd name="connsiteX0" fmla="*/ 1024130 w 1041813"/>
                <a:gd name="connsiteY0" fmla="*/ 624997 h 1018804"/>
                <a:gd name="connsiteX1" fmla="*/ 493397 w 1041813"/>
                <a:gd name="connsiteY1" fmla="*/ 1010664 h 1018804"/>
                <a:gd name="connsiteX2" fmla="*/ 435294 w 1041813"/>
                <a:gd name="connsiteY2" fmla="*/ 1003330 h 1018804"/>
                <a:gd name="connsiteX3" fmla="*/ 26957 w 1041813"/>
                <a:gd name="connsiteY3" fmla="*/ 706436 h 1018804"/>
                <a:gd name="connsiteX4" fmla="*/ 2097 w 1041813"/>
                <a:gd name="connsiteY4" fmla="*/ 653477 h 1018804"/>
                <a:gd name="connsiteX5" fmla="*/ 103443 w 1041813"/>
                <a:gd name="connsiteY5" fmla="*/ 341628 h 1018804"/>
                <a:gd name="connsiteX6" fmla="*/ 204789 w 1041813"/>
                <a:gd name="connsiteY6" fmla="*/ 29685 h 1018804"/>
                <a:gd name="connsiteX7" fmla="*/ 259748 w 1041813"/>
                <a:gd name="connsiteY7" fmla="*/ 2443 h 1018804"/>
                <a:gd name="connsiteX8" fmla="*/ 323756 w 1041813"/>
                <a:gd name="connsiteY8" fmla="*/ 26922 h 1018804"/>
                <a:gd name="connsiteX9" fmla="*/ 345093 w 1041813"/>
                <a:gd name="connsiteY9" fmla="*/ 75690 h 1018804"/>
                <a:gd name="connsiteX10" fmla="*/ 322518 w 1041813"/>
                <a:gd name="connsiteY10" fmla="*/ 232281 h 1018804"/>
                <a:gd name="connsiteX11" fmla="*/ 672181 w 1041813"/>
                <a:gd name="connsiteY11" fmla="*/ 577944 h 1018804"/>
                <a:gd name="connsiteX12" fmla="*/ 928308 w 1041813"/>
                <a:gd name="connsiteY12" fmla="*/ 495743 h 1018804"/>
                <a:gd name="connsiteX13" fmla="*/ 981362 w 1041813"/>
                <a:gd name="connsiteY13" fmla="*/ 500696 h 1018804"/>
                <a:gd name="connsiteX14" fmla="*/ 1031845 w 1041813"/>
                <a:gd name="connsiteY14" fmla="*/ 562704 h 1018804"/>
                <a:gd name="connsiteX15" fmla="*/ 1024035 w 1041813"/>
                <a:gd name="connsiteY15" fmla="*/ 624902 h 101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1813" h="1018804">
                  <a:moveTo>
                    <a:pt x="1024130" y="624997"/>
                  </a:moveTo>
                  <a:lnTo>
                    <a:pt x="493397" y="1010664"/>
                  </a:lnTo>
                  <a:cubicBezTo>
                    <a:pt x="475204" y="1023904"/>
                    <a:pt x="449677" y="1020666"/>
                    <a:pt x="435294" y="1003330"/>
                  </a:cubicBezTo>
                  <a:cubicBezTo>
                    <a:pt x="326328" y="871695"/>
                    <a:pt x="185168" y="769015"/>
                    <a:pt x="26957" y="706436"/>
                  </a:cubicBezTo>
                  <a:cubicBezTo>
                    <a:pt x="6002" y="698149"/>
                    <a:pt x="-4856" y="674908"/>
                    <a:pt x="2097" y="653477"/>
                  </a:cubicBezTo>
                  <a:lnTo>
                    <a:pt x="103443" y="341628"/>
                  </a:lnTo>
                  <a:lnTo>
                    <a:pt x="204789" y="29685"/>
                  </a:lnTo>
                  <a:cubicBezTo>
                    <a:pt x="211838" y="7872"/>
                    <a:pt x="235745" y="-5844"/>
                    <a:pt x="259748" y="2443"/>
                  </a:cubicBezTo>
                  <a:cubicBezTo>
                    <a:pt x="281370" y="10254"/>
                    <a:pt x="302706" y="18445"/>
                    <a:pt x="323756" y="26922"/>
                  </a:cubicBezTo>
                  <a:cubicBezTo>
                    <a:pt x="342902" y="34638"/>
                    <a:pt x="352331" y="56259"/>
                    <a:pt x="345093" y="75690"/>
                  </a:cubicBezTo>
                  <a:cubicBezTo>
                    <a:pt x="326995" y="123982"/>
                    <a:pt x="318708" y="176941"/>
                    <a:pt x="322518" y="232281"/>
                  </a:cubicBezTo>
                  <a:cubicBezTo>
                    <a:pt x="335377" y="417733"/>
                    <a:pt x="486539" y="567180"/>
                    <a:pt x="672181" y="577944"/>
                  </a:cubicBezTo>
                  <a:cubicBezTo>
                    <a:pt x="769241" y="583563"/>
                    <a:pt x="858966" y="551845"/>
                    <a:pt x="928308" y="495743"/>
                  </a:cubicBezTo>
                  <a:cubicBezTo>
                    <a:pt x="944405" y="482694"/>
                    <a:pt x="967932" y="484884"/>
                    <a:pt x="981362" y="500696"/>
                  </a:cubicBezTo>
                  <a:cubicBezTo>
                    <a:pt x="998507" y="520889"/>
                    <a:pt x="1015367" y="541558"/>
                    <a:pt x="1031845" y="562704"/>
                  </a:cubicBezTo>
                  <a:cubicBezTo>
                    <a:pt x="1048704" y="584325"/>
                    <a:pt x="1042894" y="611186"/>
                    <a:pt x="1024035" y="624902"/>
                  </a:cubicBezTo>
                  <a:close/>
                </a:path>
              </a:pathLst>
            </a:custGeom>
            <a:solidFill>
              <a:srgbClr val="929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E864170-03DC-2451-6061-7226E7F4E6B1}"/>
                </a:ext>
              </a:extLst>
            </p:cNvPr>
            <p:cNvSpPr/>
            <p:nvPr/>
          </p:nvSpPr>
          <p:spPr>
            <a:xfrm rot="10800000">
              <a:off x="4975794" y="3768714"/>
              <a:ext cx="2264410" cy="1623108"/>
            </a:xfrm>
            <a:custGeom>
              <a:avLst/>
              <a:gdLst>
                <a:gd name="connsiteX0" fmla="*/ 1014833 w 1016916"/>
                <a:gd name="connsiteY0" fmla="*/ 75579 h 728916"/>
                <a:gd name="connsiteX1" fmla="*/ 812236 w 1016916"/>
                <a:gd name="connsiteY1" fmla="*/ 699371 h 728916"/>
                <a:gd name="connsiteX2" fmla="*/ 760897 w 1016916"/>
                <a:gd name="connsiteY2" fmla="*/ 727565 h 728916"/>
                <a:gd name="connsiteX3" fmla="*/ 508484 w 1016916"/>
                <a:gd name="connsiteY3" fmla="*/ 695847 h 728916"/>
                <a:gd name="connsiteX4" fmla="*/ 256072 w 1016916"/>
                <a:gd name="connsiteY4" fmla="*/ 727565 h 728916"/>
                <a:gd name="connsiteX5" fmla="*/ 204732 w 1016916"/>
                <a:gd name="connsiteY5" fmla="*/ 699371 h 728916"/>
                <a:gd name="connsiteX6" fmla="*/ 2135 w 1016916"/>
                <a:gd name="connsiteY6" fmla="*/ 75579 h 728916"/>
                <a:gd name="connsiteX7" fmla="*/ 30520 w 1016916"/>
                <a:gd name="connsiteY7" fmla="*/ 21191 h 728916"/>
                <a:gd name="connsiteX8" fmla="*/ 106053 w 1016916"/>
                <a:gd name="connsiteY8" fmla="*/ 1093 h 728916"/>
                <a:gd name="connsiteX9" fmla="*/ 152440 w 1016916"/>
                <a:gd name="connsiteY9" fmla="*/ 30811 h 728916"/>
                <a:gd name="connsiteX10" fmla="*/ 518009 w 1016916"/>
                <a:gd name="connsiteY10" fmla="*/ 330658 h 728916"/>
                <a:gd name="connsiteX11" fmla="*/ 882721 w 1016916"/>
                <a:gd name="connsiteY11" fmla="*/ 35002 h 728916"/>
                <a:gd name="connsiteX12" fmla="*/ 929489 w 1016916"/>
                <a:gd name="connsiteY12" fmla="*/ 5856 h 728916"/>
                <a:gd name="connsiteX13" fmla="*/ 986353 w 1016916"/>
                <a:gd name="connsiteY13" fmla="*/ 21381 h 728916"/>
                <a:gd name="connsiteX14" fmla="*/ 1014738 w 1016916"/>
                <a:gd name="connsiteY14" fmla="*/ 75769 h 72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6916" h="728916">
                  <a:moveTo>
                    <a:pt x="1014833" y="75579"/>
                  </a:moveTo>
                  <a:lnTo>
                    <a:pt x="812236" y="699371"/>
                  </a:lnTo>
                  <a:cubicBezTo>
                    <a:pt x="805188" y="720802"/>
                    <a:pt x="782709" y="733185"/>
                    <a:pt x="760897" y="727565"/>
                  </a:cubicBezTo>
                  <a:cubicBezTo>
                    <a:pt x="678886" y="706515"/>
                    <a:pt x="594019" y="695847"/>
                    <a:pt x="508484" y="695847"/>
                  </a:cubicBezTo>
                  <a:cubicBezTo>
                    <a:pt x="422950" y="695847"/>
                    <a:pt x="338082" y="706515"/>
                    <a:pt x="256072" y="727565"/>
                  </a:cubicBezTo>
                  <a:cubicBezTo>
                    <a:pt x="234259" y="733185"/>
                    <a:pt x="211780" y="720707"/>
                    <a:pt x="204732" y="699371"/>
                  </a:cubicBezTo>
                  <a:lnTo>
                    <a:pt x="2135" y="75579"/>
                  </a:lnTo>
                  <a:cubicBezTo>
                    <a:pt x="-5390" y="52147"/>
                    <a:pt x="7660" y="27954"/>
                    <a:pt x="30520" y="21191"/>
                  </a:cubicBezTo>
                  <a:cubicBezTo>
                    <a:pt x="55761" y="13857"/>
                    <a:pt x="80907" y="7189"/>
                    <a:pt x="106053" y="1093"/>
                  </a:cubicBezTo>
                  <a:cubicBezTo>
                    <a:pt x="127198" y="-4050"/>
                    <a:pt x="148249" y="9475"/>
                    <a:pt x="152440" y="30811"/>
                  </a:cubicBezTo>
                  <a:cubicBezTo>
                    <a:pt x="186349" y="201594"/>
                    <a:pt x="337320" y="330658"/>
                    <a:pt x="518009" y="330658"/>
                  </a:cubicBezTo>
                  <a:cubicBezTo>
                    <a:pt x="698698" y="330658"/>
                    <a:pt x="847193" y="203690"/>
                    <a:pt x="882721" y="35002"/>
                  </a:cubicBezTo>
                  <a:cubicBezTo>
                    <a:pt x="887198" y="13666"/>
                    <a:pt x="908439" y="426"/>
                    <a:pt x="929489" y="5856"/>
                  </a:cubicBezTo>
                  <a:cubicBezTo>
                    <a:pt x="948444" y="10713"/>
                    <a:pt x="967399" y="15857"/>
                    <a:pt x="986353" y="21381"/>
                  </a:cubicBezTo>
                  <a:cubicBezTo>
                    <a:pt x="1009690" y="28239"/>
                    <a:pt x="1022263" y="53100"/>
                    <a:pt x="1014738" y="75769"/>
                  </a:cubicBezTo>
                  <a:close/>
                </a:path>
              </a:pathLst>
            </a:custGeom>
            <a:solidFill>
              <a:srgbClr val="5D65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E9D561-0710-615F-AA20-EDC8F1170938}"/>
                </a:ext>
              </a:extLst>
            </p:cNvPr>
            <p:cNvSpPr/>
            <p:nvPr/>
          </p:nvSpPr>
          <p:spPr>
            <a:xfrm rot="10800000">
              <a:off x="8040403" y="1634420"/>
              <a:ext cx="2013233" cy="2163367"/>
            </a:xfrm>
            <a:custGeom>
              <a:avLst/>
              <a:gdLst>
                <a:gd name="connsiteX0" fmla="*/ 897469 w 904116"/>
                <a:gd name="connsiteY0" fmla="*/ 451379 h 971539"/>
                <a:gd name="connsiteX1" fmla="*/ 741545 w 904116"/>
                <a:gd name="connsiteY1" fmla="*/ 930963 h 971539"/>
                <a:gd name="connsiteX2" fmla="*/ 698778 w 904116"/>
                <a:gd name="connsiteY2" fmla="*/ 971539 h 971539"/>
                <a:gd name="connsiteX3" fmla="*/ 44410 w 904116"/>
                <a:gd name="connsiteY3" fmla="*/ 971539 h 971539"/>
                <a:gd name="connsiteX4" fmla="*/ 24 w 904116"/>
                <a:gd name="connsiteY4" fmla="*/ 927724 h 971539"/>
                <a:gd name="connsiteX5" fmla="*/ 7739 w 904116"/>
                <a:gd name="connsiteY5" fmla="*/ 808852 h 971539"/>
                <a:gd name="connsiteX6" fmla="*/ 50887 w 904116"/>
                <a:gd name="connsiteY6" fmla="*/ 774372 h 971539"/>
                <a:gd name="connsiteX7" fmla="*/ 408075 w 904116"/>
                <a:gd name="connsiteY7" fmla="*/ 417184 h 971539"/>
                <a:gd name="connsiteX8" fmla="*/ 264343 w 904116"/>
                <a:gd name="connsiteY8" fmla="*/ 131053 h 971539"/>
                <a:gd name="connsiteX9" fmla="*/ 255008 w 904116"/>
                <a:gd name="connsiteY9" fmla="*/ 80571 h 971539"/>
                <a:gd name="connsiteX10" fmla="*/ 295299 w 904116"/>
                <a:gd name="connsiteY10" fmla="*/ 18563 h 971539"/>
                <a:gd name="connsiteX11" fmla="*/ 355783 w 904116"/>
                <a:gd name="connsiteY11" fmla="*/ 8276 h 971539"/>
                <a:gd name="connsiteX12" fmla="*/ 886516 w 904116"/>
                <a:gd name="connsiteY12" fmla="*/ 393848 h 971539"/>
                <a:gd name="connsiteX13" fmla="*/ 897469 w 904116"/>
                <a:gd name="connsiteY13" fmla="*/ 451379 h 97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4116" h="971539">
                  <a:moveTo>
                    <a:pt x="897469" y="451379"/>
                  </a:moveTo>
                  <a:cubicBezTo>
                    <a:pt x="806125" y="595016"/>
                    <a:pt x="752213" y="760846"/>
                    <a:pt x="741545" y="930963"/>
                  </a:cubicBezTo>
                  <a:cubicBezTo>
                    <a:pt x="740116" y="953728"/>
                    <a:pt x="721352" y="971539"/>
                    <a:pt x="698778" y="971539"/>
                  </a:cubicBezTo>
                  <a:lnTo>
                    <a:pt x="44410" y="971539"/>
                  </a:lnTo>
                  <a:cubicBezTo>
                    <a:pt x="16883" y="971539"/>
                    <a:pt x="-738" y="950299"/>
                    <a:pt x="24" y="927724"/>
                  </a:cubicBezTo>
                  <a:cubicBezTo>
                    <a:pt x="1357" y="887624"/>
                    <a:pt x="3929" y="848000"/>
                    <a:pt x="7739" y="808852"/>
                  </a:cubicBezTo>
                  <a:cubicBezTo>
                    <a:pt x="9549" y="790183"/>
                    <a:pt x="23360" y="774372"/>
                    <a:pt x="50887" y="774372"/>
                  </a:cubicBezTo>
                  <a:cubicBezTo>
                    <a:pt x="247864" y="774372"/>
                    <a:pt x="408075" y="614161"/>
                    <a:pt x="408075" y="417184"/>
                  </a:cubicBezTo>
                  <a:cubicBezTo>
                    <a:pt x="408075" y="300122"/>
                    <a:pt x="351496" y="196109"/>
                    <a:pt x="264343" y="131053"/>
                  </a:cubicBezTo>
                  <a:cubicBezTo>
                    <a:pt x="248626" y="119242"/>
                    <a:pt x="244626" y="97335"/>
                    <a:pt x="255008" y="80571"/>
                  </a:cubicBezTo>
                  <a:cubicBezTo>
                    <a:pt x="267962" y="59806"/>
                    <a:pt x="281392" y="39137"/>
                    <a:pt x="295299" y="18563"/>
                  </a:cubicBezTo>
                  <a:cubicBezTo>
                    <a:pt x="308729" y="-1154"/>
                    <a:pt x="336066" y="-6107"/>
                    <a:pt x="355783" y="8276"/>
                  </a:cubicBezTo>
                  <a:lnTo>
                    <a:pt x="886516" y="393848"/>
                  </a:lnTo>
                  <a:cubicBezTo>
                    <a:pt x="904708" y="407088"/>
                    <a:pt x="909566" y="432424"/>
                    <a:pt x="897469" y="451379"/>
                  </a:cubicBezTo>
                  <a:close/>
                </a:path>
              </a:pathLst>
            </a:custGeom>
            <a:solidFill>
              <a:srgbClr val="2035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6DD4A20-304F-7747-DEFE-48062F13A4CA}"/>
                </a:ext>
              </a:extLst>
            </p:cNvPr>
            <p:cNvSpPr/>
            <p:nvPr/>
          </p:nvSpPr>
          <p:spPr>
            <a:xfrm rot="10800000">
              <a:off x="6880184" y="2988335"/>
              <a:ext cx="2320439" cy="2268649"/>
            </a:xfrm>
            <a:custGeom>
              <a:avLst/>
              <a:gdLst>
                <a:gd name="connsiteX0" fmla="*/ 1015026 w 1042078"/>
                <a:gd name="connsiteY0" fmla="*/ 706445 h 1018820"/>
                <a:gd name="connsiteX1" fmla="*/ 606594 w 1042078"/>
                <a:gd name="connsiteY1" fmla="*/ 1003435 h 1018820"/>
                <a:gd name="connsiteX2" fmla="*/ 548492 w 1042078"/>
                <a:gd name="connsiteY2" fmla="*/ 1010674 h 1018820"/>
                <a:gd name="connsiteX3" fmla="*/ 17759 w 1042078"/>
                <a:gd name="connsiteY3" fmla="*/ 625006 h 1018820"/>
                <a:gd name="connsiteX4" fmla="*/ 10044 w 1042078"/>
                <a:gd name="connsiteY4" fmla="*/ 562808 h 1018820"/>
                <a:gd name="connsiteX5" fmla="*/ 80433 w 1042078"/>
                <a:gd name="connsiteY5" fmla="*/ 477845 h 1018820"/>
                <a:gd name="connsiteX6" fmla="*/ 133107 w 1042078"/>
                <a:gd name="connsiteY6" fmla="*/ 473368 h 1018820"/>
                <a:gd name="connsiteX7" fmla="*/ 358944 w 1042078"/>
                <a:gd name="connsiteY7" fmla="*/ 554140 h 1018820"/>
                <a:gd name="connsiteX8" fmla="*/ 715179 w 1042078"/>
                <a:gd name="connsiteY8" fmla="*/ 197905 h 1018820"/>
                <a:gd name="connsiteX9" fmla="*/ 693748 w 1042078"/>
                <a:gd name="connsiteY9" fmla="*/ 76271 h 1018820"/>
                <a:gd name="connsiteX10" fmla="*/ 715275 w 1042078"/>
                <a:gd name="connsiteY10" fmla="*/ 28170 h 1018820"/>
                <a:gd name="connsiteX11" fmla="*/ 782331 w 1042078"/>
                <a:gd name="connsiteY11" fmla="*/ 2452 h 1018820"/>
                <a:gd name="connsiteX12" fmla="*/ 837290 w 1042078"/>
                <a:gd name="connsiteY12" fmla="*/ 29694 h 1018820"/>
                <a:gd name="connsiteX13" fmla="*/ 1039982 w 1042078"/>
                <a:gd name="connsiteY13" fmla="*/ 653486 h 1018820"/>
                <a:gd name="connsiteX14" fmla="*/ 1015122 w 1042078"/>
                <a:gd name="connsiteY14" fmla="*/ 706445 h 101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42078" h="1018820">
                  <a:moveTo>
                    <a:pt x="1015026" y="706445"/>
                  </a:moveTo>
                  <a:cubicBezTo>
                    <a:pt x="856911" y="769024"/>
                    <a:pt x="715656" y="871704"/>
                    <a:pt x="606594" y="1003435"/>
                  </a:cubicBezTo>
                  <a:cubicBezTo>
                    <a:pt x="592212" y="1020675"/>
                    <a:pt x="566780" y="1023913"/>
                    <a:pt x="548492" y="1010674"/>
                  </a:cubicBezTo>
                  <a:lnTo>
                    <a:pt x="17759" y="625006"/>
                  </a:lnTo>
                  <a:cubicBezTo>
                    <a:pt x="-1101" y="611290"/>
                    <a:pt x="-6911" y="584430"/>
                    <a:pt x="10044" y="562808"/>
                  </a:cubicBezTo>
                  <a:cubicBezTo>
                    <a:pt x="32904" y="533471"/>
                    <a:pt x="56335" y="505182"/>
                    <a:pt x="80433" y="477845"/>
                  </a:cubicBezTo>
                  <a:cubicBezTo>
                    <a:pt x="93959" y="462415"/>
                    <a:pt x="117295" y="460414"/>
                    <a:pt x="133107" y="473368"/>
                  </a:cubicBezTo>
                  <a:cubicBezTo>
                    <a:pt x="194638" y="523851"/>
                    <a:pt x="273219" y="554140"/>
                    <a:pt x="358944" y="554140"/>
                  </a:cubicBezTo>
                  <a:cubicBezTo>
                    <a:pt x="555350" y="554140"/>
                    <a:pt x="715179" y="394406"/>
                    <a:pt x="715179" y="197905"/>
                  </a:cubicBezTo>
                  <a:cubicBezTo>
                    <a:pt x="715179" y="155233"/>
                    <a:pt x="707655" y="114276"/>
                    <a:pt x="693748" y="76271"/>
                  </a:cubicBezTo>
                  <a:cubicBezTo>
                    <a:pt x="686700" y="57126"/>
                    <a:pt x="696320" y="35885"/>
                    <a:pt x="715275" y="28170"/>
                  </a:cubicBezTo>
                  <a:cubicBezTo>
                    <a:pt x="737373" y="19216"/>
                    <a:pt x="759756" y="10644"/>
                    <a:pt x="782331" y="2452"/>
                  </a:cubicBezTo>
                  <a:cubicBezTo>
                    <a:pt x="806238" y="-5834"/>
                    <a:pt x="830146" y="7786"/>
                    <a:pt x="837290" y="29694"/>
                  </a:cubicBezTo>
                  <a:lnTo>
                    <a:pt x="1039982" y="653486"/>
                  </a:lnTo>
                  <a:cubicBezTo>
                    <a:pt x="1046935" y="674917"/>
                    <a:pt x="1036077" y="698158"/>
                    <a:pt x="1015122" y="706445"/>
                  </a:cubicBezTo>
                  <a:close/>
                </a:path>
              </a:pathLst>
            </a:custGeom>
            <a:solidFill>
              <a:srgbClr val="4B51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2129005-9AB3-A6A5-15AE-88EB7E4918BD}"/>
                </a:ext>
              </a:extLst>
            </p:cNvPr>
            <p:cNvSpPr/>
            <p:nvPr/>
          </p:nvSpPr>
          <p:spPr>
            <a:xfrm>
              <a:off x="1511150" y="1971968"/>
              <a:ext cx="1691640" cy="1691640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32C5D32-44F4-711B-EE5E-61C7BB89D66C}"/>
                </a:ext>
              </a:extLst>
            </p:cNvPr>
            <p:cNvSpPr/>
            <p:nvPr/>
          </p:nvSpPr>
          <p:spPr>
            <a:xfrm>
              <a:off x="7639464" y="4024062"/>
              <a:ext cx="1560896" cy="1560896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67376D6-8966-12A6-FEEF-FA97D4DD663D}"/>
                </a:ext>
              </a:extLst>
            </p:cNvPr>
            <p:cNvSpPr/>
            <p:nvPr/>
          </p:nvSpPr>
          <p:spPr>
            <a:xfrm>
              <a:off x="5293465" y="4664907"/>
              <a:ext cx="1560896" cy="1560896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2B9484A-8001-FA67-5884-BDD25A0F0DC8}"/>
                </a:ext>
              </a:extLst>
            </p:cNvPr>
            <p:cNvSpPr/>
            <p:nvPr/>
          </p:nvSpPr>
          <p:spPr>
            <a:xfrm>
              <a:off x="2907997" y="3915025"/>
              <a:ext cx="1692393" cy="1692393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D9C29E2-F1C1-5765-7BA1-197C5234C2AB}"/>
                </a:ext>
              </a:extLst>
            </p:cNvPr>
            <p:cNvSpPr/>
            <p:nvPr/>
          </p:nvSpPr>
          <p:spPr>
            <a:xfrm>
              <a:off x="9100152" y="1987275"/>
              <a:ext cx="1676333" cy="1676333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508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C99989DD-96D0-5AFC-13EF-9CA1626D9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50248" y="2206685"/>
              <a:ext cx="476283" cy="476283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A53E617E-D983-361B-C650-B2BDC3182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24817" y="3461477"/>
              <a:ext cx="648192" cy="648192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F81F58F1-0BAE-D82D-EAFC-BEE69324D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58130" y="3392006"/>
              <a:ext cx="731812" cy="731812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87A4AC42-0BE0-7970-0DF6-75FE7F85E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734747" y="3926754"/>
              <a:ext cx="653514" cy="653514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890F707-3E96-8BEA-19F8-D0F2E863C3AE}"/>
                </a:ext>
              </a:extLst>
            </p:cNvPr>
            <p:cNvGrpSpPr/>
            <p:nvPr/>
          </p:nvGrpSpPr>
          <p:grpSpPr>
            <a:xfrm>
              <a:off x="8377303" y="2108944"/>
              <a:ext cx="695447" cy="478353"/>
              <a:chOff x="10385593" y="1852267"/>
              <a:chExt cx="1088965" cy="749029"/>
            </a:xfrm>
          </p:grpSpPr>
          <p:sp>
            <p:nvSpPr>
              <p:cNvPr id="30" name="Graphic 35">
                <a:extLst>
                  <a:ext uri="{FF2B5EF4-FFF2-40B4-BE49-F238E27FC236}">
                    <a16:creationId xmlns:a16="http://schemas.microsoft.com/office/drawing/2014/main" id="{5F98EF46-4DE9-85C7-730A-D45F2D38A8C8}"/>
                  </a:ext>
                </a:extLst>
              </p:cNvPr>
              <p:cNvSpPr/>
              <p:nvPr/>
            </p:nvSpPr>
            <p:spPr>
              <a:xfrm>
                <a:off x="10385593" y="1852267"/>
                <a:ext cx="1088965" cy="731000"/>
              </a:xfrm>
              <a:custGeom>
                <a:avLst/>
                <a:gdLst>
                  <a:gd name="connsiteX0" fmla="*/ 829881 w 1063025"/>
                  <a:gd name="connsiteY0" fmla="*/ 713588 h 713587"/>
                  <a:gd name="connsiteX1" fmla="*/ 232854 w 1063025"/>
                  <a:gd name="connsiteY1" fmla="*/ 713588 h 713587"/>
                  <a:gd name="connsiteX2" fmla="*/ 0 w 1063025"/>
                  <a:gd name="connsiteY2" fmla="*/ 480860 h 713587"/>
                  <a:gd name="connsiteX3" fmla="*/ 68262 w 1063025"/>
                  <a:gd name="connsiteY3" fmla="*/ 316110 h 713587"/>
                  <a:gd name="connsiteX4" fmla="*/ 127889 w 1063025"/>
                  <a:gd name="connsiteY4" fmla="*/ 272866 h 713587"/>
                  <a:gd name="connsiteX5" fmla="*/ 127889 w 1063025"/>
                  <a:gd name="connsiteY5" fmla="*/ 269628 h 713587"/>
                  <a:gd name="connsiteX6" fmla="*/ 315203 w 1063025"/>
                  <a:gd name="connsiteY6" fmla="*/ 82992 h 713587"/>
                  <a:gd name="connsiteX7" fmla="*/ 435070 w 1063025"/>
                  <a:gd name="connsiteY7" fmla="*/ 126753 h 713587"/>
                  <a:gd name="connsiteX8" fmla="*/ 763182 w 1063025"/>
                  <a:gd name="connsiteY8" fmla="*/ 29288 h 713587"/>
                  <a:gd name="connsiteX9" fmla="*/ 889889 w 1063025"/>
                  <a:gd name="connsiteY9" fmla="*/ 241815 h 713587"/>
                  <a:gd name="connsiteX10" fmla="*/ 889889 w 1063025"/>
                  <a:gd name="connsiteY10" fmla="*/ 255626 h 713587"/>
                  <a:gd name="connsiteX11" fmla="*/ 1055157 w 1063025"/>
                  <a:gd name="connsiteY11" fmla="*/ 540509 h 713587"/>
                  <a:gd name="connsiteX12" fmla="*/ 830262 w 1063025"/>
                  <a:gd name="connsiteY12" fmla="*/ 713588 h 713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3025" h="713587">
                    <a:moveTo>
                      <a:pt x="829881" y="713588"/>
                    </a:moveTo>
                    <a:lnTo>
                      <a:pt x="232854" y="713588"/>
                    </a:lnTo>
                    <a:cubicBezTo>
                      <a:pt x="104288" y="713626"/>
                      <a:pt x="35" y="609427"/>
                      <a:pt x="0" y="480860"/>
                    </a:cubicBezTo>
                    <a:cubicBezTo>
                      <a:pt x="-17" y="419060"/>
                      <a:pt x="24541" y="359788"/>
                      <a:pt x="68262" y="316110"/>
                    </a:cubicBezTo>
                    <a:cubicBezTo>
                      <a:pt x="85749" y="298660"/>
                      <a:pt x="105870" y="284068"/>
                      <a:pt x="127889" y="272866"/>
                    </a:cubicBezTo>
                    <a:lnTo>
                      <a:pt x="127889" y="269628"/>
                    </a:lnTo>
                    <a:cubicBezTo>
                      <a:pt x="128076" y="166364"/>
                      <a:pt x="211940" y="82804"/>
                      <a:pt x="315203" y="82992"/>
                    </a:cubicBezTo>
                    <a:cubicBezTo>
                      <a:pt x="359055" y="83072"/>
                      <a:pt x="401482" y="98562"/>
                      <a:pt x="435070" y="126753"/>
                    </a:cubicBezTo>
                    <a:cubicBezTo>
                      <a:pt x="498762" y="9232"/>
                      <a:pt x="645663" y="-34404"/>
                      <a:pt x="763182" y="29288"/>
                    </a:cubicBezTo>
                    <a:cubicBezTo>
                      <a:pt x="841174" y="71557"/>
                      <a:pt x="889792" y="153105"/>
                      <a:pt x="889889" y="241815"/>
                    </a:cubicBezTo>
                    <a:cubicBezTo>
                      <a:pt x="889889" y="246672"/>
                      <a:pt x="889889" y="251340"/>
                      <a:pt x="889889" y="255626"/>
                    </a:cubicBezTo>
                    <a:cubicBezTo>
                      <a:pt x="1014190" y="288657"/>
                      <a:pt x="1088190" y="416203"/>
                      <a:pt x="1055157" y="540509"/>
                    </a:cubicBezTo>
                    <a:cubicBezTo>
                      <a:pt x="1028058" y="642489"/>
                      <a:pt x="935780" y="713502"/>
                      <a:pt x="830262" y="713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tIns="182880" rtlCol="0" anchor="ctr"/>
              <a:lstStyle/>
              <a:p>
                <a:pPr algn="ctr"/>
                <a:endParaRPr lang="en-US" sz="1200" b="1">
                  <a:solidFill>
                    <a:schemeClr val="bg1"/>
                  </a:solidFill>
                </a:endParaRPr>
              </a:p>
            </p:txBody>
          </p:sp>
          <p:pic>
            <p:nvPicPr>
              <p:cNvPr id="31" name="Graphic 30">
                <a:extLst>
                  <a:ext uri="{FF2B5EF4-FFF2-40B4-BE49-F238E27FC236}">
                    <a16:creationId xmlns:a16="http://schemas.microsoft.com/office/drawing/2014/main" id="{97B9F2D3-244E-D49B-0DDC-8AA2CDE30A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0616011" y="1982171"/>
                <a:ext cx="619126" cy="619125"/>
              </a:xfrm>
              <a:prstGeom prst="rect">
                <a:avLst/>
              </a:prstGeom>
            </p:spPr>
          </p:pic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87A7B8F-C939-ABFB-4682-3F3D9A176283}"/>
                </a:ext>
              </a:extLst>
            </p:cNvPr>
            <p:cNvSpPr txBox="1"/>
            <p:nvPr/>
          </p:nvSpPr>
          <p:spPr>
            <a:xfrm>
              <a:off x="2824963" y="4249005"/>
              <a:ext cx="1817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0" algn="ctr"/>
              <a:r>
                <a:rPr lang="en-US" sz="1200" b="1"/>
                <a:t>Enterprise FR1/FR2</a:t>
              </a:r>
              <a:br>
                <a:rPr lang="en-US" sz="1200" b="1"/>
              </a:br>
              <a:r>
                <a:rPr lang="en-US" sz="1200" b="1"/>
                <a:t>Small cell Indoor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E6A8FB6-34B0-A703-FD20-E1AC45AD5D4F}"/>
                </a:ext>
              </a:extLst>
            </p:cNvPr>
            <p:cNvSpPr txBox="1"/>
            <p:nvPr/>
          </p:nvSpPr>
          <p:spPr>
            <a:xfrm>
              <a:off x="5164637" y="4976517"/>
              <a:ext cx="1717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0" algn="ctr"/>
              <a:r>
                <a:rPr lang="en-US" sz="1200" b="1"/>
                <a:t>Outdoor Micro CU+DU (FR1/FR2)</a:t>
              </a:r>
              <a:endParaRPr lang="en-US" sz="120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A1BB777-1DE0-5AF5-A8E8-DBF702B91625}"/>
                </a:ext>
              </a:extLst>
            </p:cNvPr>
            <p:cNvSpPr txBox="1"/>
            <p:nvPr/>
          </p:nvSpPr>
          <p:spPr>
            <a:xfrm>
              <a:off x="8931880" y="2159155"/>
              <a:ext cx="1846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0" algn="ctr"/>
              <a:r>
                <a:rPr lang="en-US" sz="1200" b="1" err="1"/>
                <a:t>vCU</a:t>
              </a:r>
              <a:r>
                <a:rPr lang="en-US" sz="1200" b="1"/>
                <a:t> and </a:t>
              </a:r>
              <a:br>
                <a:rPr lang="en-US" sz="1200" b="1"/>
              </a:br>
              <a:r>
                <a:rPr lang="en-US" sz="1200" b="1" err="1"/>
                <a:t>vDU</a:t>
              </a:r>
              <a:r>
                <a:rPr lang="en-US" sz="1200" b="1"/>
                <a:t> (CNF)</a:t>
              </a:r>
            </a:p>
            <a:p>
              <a:pPr marL="182880" indent="-91440" algn="ctr">
                <a:buFont typeface="Arial" panose="020B0604020202020204" pitchFamily="34" charset="0"/>
                <a:buChar char="•"/>
              </a:pPr>
              <a:endParaRPr lang="en-US" sz="120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27EF720-BE00-900C-5F2C-8B537506049F}"/>
                </a:ext>
              </a:extLst>
            </p:cNvPr>
            <p:cNvSpPr txBox="1"/>
            <p:nvPr/>
          </p:nvSpPr>
          <p:spPr>
            <a:xfrm>
              <a:off x="7512454" y="4203192"/>
              <a:ext cx="16879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2880" algn="ctr"/>
              <a:r>
                <a:rPr lang="en-US" sz="1200" b="1"/>
                <a:t>Tower bottom CU+DU</a:t>
              </a:r>
              <a:endParaRPr lang="en-US" sz="120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FFED8B9-1BA5-6DAD-EC3A-BCD9A4241A2B}"/>
                </a:ext>
              </a:extLst>
            </p:cNvPr>
            <p:cNvGrpSpPr/>
            <p:nvPr/>
          </p:nvGrpSpPr>
          <p:grpSpPr>
            <a:xfrm>
              <a:off x="4094267" y="1807884"/>
              <a:ext cx="4763082" cy="633385"/>
              <a:chOff x="4587258" y="1728392"/>
              <a:chExt cx="4763082" cy="633385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2CC585D-C7AE-612D-96E9-BBE22C48E93E}"/>
                  </a:ext>
                </a:extLst>
              </p:cNvPr>
              <p:cNvSpPr/>
              <p:nvPr/>
            </p:nvSpPr>
            <p:spPr>
              <a:xfrm>
                <a:off x="4587258" y="1779426"/>
                <a:ext cx="792013" cy="476283"/>
              </a:xfrm>
              <a:custGeom>
                <a:avLst/>
                <a:gdLst/>
                <a:ahLst/>
                <a:cxnLst/>
                <a:rect l="l" t="t" r="r" b="b"/>
                <a:pathLst>
                  <a:path w="1027517" h="563784">
                    <a:moveTo>
                      <a:pt x="34290" y="41910"/>
                    </a:moveTo>
                    <a:lnTo>
                      <a:pt x="364998" y="41910"/>
                    </a:lnTo>
                    <a:lnTo>
                      <a:pt x="364998" y="171354"/>
                    </a:lnTo>
                    <a:lnTo>
                      <a:pt x="155059" y="171354"/>
                    </a:lnTo>
                    <a:lnTo>
                      <a:pt x="150685" y="212519"/>
                    </a:lnTo>
                    <a:lnTo>
                      <a:pt x="198882" y="212519"/>
                    </a:lnTo>
                    <a:cubicBezTo>
                      <a:pt x="261064" y="213233"/>
                      <a:pt x="310435" y="228955"/>
                      <a:pt x="346995" y="259684"/>
                    </a:cubicBezTo>
                    <a:cubicBezTo>
                      <a:pt x="383556" y="290413"/>
                      <a:pt x="402256" y="331861"/>
                      <a:pt x="403098" y="384029"/>
                    </a:cubicBezTo>
                    <a:cubicBezTo>
                      <a:pt x="402240" y="438848"/>
                      <a:pt x="383571" y="482330"/>
                      <a:pt x="347091" y="514475"/>
                    </a:cubicBezTo>
                    <a:cubicBezTo>
                      <a:pt x="310610" y="546620"/>
                      <a:pt x="261461" y="563056"/>
                      <a:pt x="199644" y="563784"/>
                    </a:cubicBezTo>
                    <a:cubicBezTo>
                      <a:pt x="138985" y="563008"/>
                      <a:pt x="90757" y="546286"/>
                      <a:pt x="54959" y="513618"/>
                    </a:cubicBezTo>
                    <a:cubicBezTo>
                      <a:pt x="19161" y="480950"/>
                      <a:pt x="841" y="436991"/>
                      <a:pt x="0" y="381742"/>
                    </a:cubicBezTo>
                    <a:lnTo>
                      <a:pt x="144018" y="381742"/>
                    </a:lnTo>
                    <a:cubicBezTo>
                      <a:pt x="144287" y="398766"/>
                      <a:pt x="149463" y="412360"/>
                      <a:pt x="159543" y="422523"/>
                    </a:cubicBezTo>
                    <a:cubicBezTo>
                      <a:pt x="169624" y="432687"/>
                      <a:pt x="182991" y="437896"/>
                      <a:pt x="199644" y="438150"/>
                    </a:cubicBezTo>
                    <a:cubicBezTo>
                      <a:pt x="215900" y="437848"/>
                      <a:pt x="228917" y="432734"/>
                      <a:pt x="238696" y="422809"/>
                    </a:cubicBezTo>
                    <a:cubicBezTo>
                      <a:pt x="248475" y="412884"/>
                      <a:pt x="253492" y="399957"/>
                      <a:pt x="253746" y="384029"/>
                    </a:cubicBezTo>
                    <a:cubicBezTo>
                      <a:pt x="253476" y="367799"/>
                      <a:pt x="248300" y="354904"/>
                      <a:pt x="238220" y="345344"/>
                    </a:cubicBezTo>
                    <a:cubicBezTo>
                      <a:pt x="228139" y="335784"/>
                      <a:pt x="214772" y="330892"/>
                      <a:pt x="198120" y="330670"/>
                    </a:cubicBezTo>
                    <a:lnTo>
                      <a:pt x="22860" y="330670"/>
                    </a:lnTo>
                    <a:lnTo>
                      <a:pt x="6858" y="310851"/>
                    </a:lnTo>
                    <a:close/>
                    <a:moveTo>
                      <a:pt x="736483" y="0"/>
                    </a:moveTo>
                    <a:cubicBezTo>
                      <a:pt x="786461" y="333"/>
                      <a:pt x="831889" y="9820"/>
                      <a:pt x="872766" y="28463"/>
                    </a:cubicBezTo>
                    <a:cubicBezTo>
                      <a:pt x="913644" y="47105"/>
                      <a:pt x="947323" y="72902"/>
                      <a:pt x="973804" y="105854"/>
                    </a:cubicBezTo>
                    <a:cubicBezTo>
                      <a:pt x="1000285" y="138807"/>
                      <a:pt x="1016920" y="176915"/>
                      <a:pt x="1023708" y="220179"/>
                    </a:cubicBezTo>
                    <a:lnTo>
                      <a:pt x="835586" y="220179"/>
                    </a:lnTo>
                    <a:cubicBezTo>
                      <a:pt x="827837" y="203112"/>
                      <a:pt x="814941" y="189383"/>
                      <a:pt x="796899" y="178990"/>
                    </a:cubicBezTo>
                    <a:cubicBezTo>
                      <a:pt x="778857" y="168598"/>
                      <a:pt x="758718" y="163258"/>
                      <a:pt x="736483" y="162972"/>
                    </a:cubicBezTo>
                    <a:cubicBezTo>
                      <a:pt x="702860" y="163450"/>
                      <a:pt x="676146" y="174317"/>
                      <a:pt x="656341" y="195574"/>
                    </a:cubicBezTo>
                    <a:cubicBezTo>
                      <a:pt x="636536" y="216831"/>
                      <a:pt x="626403" y="245612"/>
                      <a:pt x="625943" y="281916"/>
                    </a:cubicBezTo>
                    <a:cubicBezTo>
                      <a:pt x="626403" y="318178"/>
                      <a:pt x="636536" y="346940"/>
                      <a:pt x="656341" y="368200"/>
                    </a:cubicBezTo>
                    <a:cubicBezTo>
                      <a:pt x="676146" y="389460"/>
                      <a:pt x="702860" y="400330"/>
                      <a:pt x="736483" y="400812"/>
                    </a:cubicBezTo>
                    <a:cubicBezTo>
                      <a:pt x="759788" y="400620"/>
                      <a:pt x="779866" y="396037"/>
                      <a:pt x="796717" y="387064"/>
                    </a:cubicBezTo>
                    <a:cubicBezTo>
                      <a:pt x="813568" y="378091"/>
                      <a:pt x="825407" y="365878"/>
                      <a:pt x="832234" y="350424"/>
                    </a:cubicBezTo>
                    <a:lnTo>
                      <a:pt x="722761" y="350424"/>
                    </a:lnTo>
                    <a:lnTo>
                      <a:pt x="722761" y="258318"/>
                    </a:lnTo>
                    <a:lnTo>
                      <a:pt x="1027517" y="258318"/>
                    </a:lnTo>
                    <a:cubicBezTo>
                      <a:pt x="1027155" y="319655"/>
                      <a:pt x="1014930" y="373143"/>
                      <a:pt x="990842" y="418782"/>
                    </a:cubicBezTo>
                    <a:cubicBezTo>
                      <a:pt x="966754" y="464421"/>
                      <a:pt x="932971" y="499902"/>
                      <a:pt x="889494" y="525224"/>
                    </a:cubicBezTo>
                    <a:cubicBezTo>
                      <a:pt x="846016" y="550546"/>
                      <a:pt x="795013" y="563400"/>
                      <a:pt x="736483" y="563784"/>
                    </a:cubicBezTo>
                    <a:cubicBezTo>
                      <a:pt x="678641" y="563367"/>
                      <a:pt x="627777" y="551256"/>
                      <a:pt x="583889" y="527452"/>
                    </a:cubicBezTo>
                    <a:cubicBezTo>
                      <a:pt x="540002" y="503648"/>
                      <a:pt x="505683" y="470658"/>
                      <a:pt x="480932" y="428482"/>
                    </a:cubicBezTo>
                    <a:cubicBezTo>
                      <a:pt x="456181" y="386306"/>
                      <a:pt x="443590" y="337450"/>
                      <a:pt x="443158" y="281916"/>
                    </a:cubicBezTo>
                    <a:cubicBezTo>
                      <a:pt x="443590" y="226365"/>
                      <a:pt x="456181" y="177499"/>
                      <a:pt x="480932" y="135316"/>
                    </a:cubicBezTo>
                    <a:cubicBezTo>
                      <a:pt x="505683" y="93133"/>
                      <a:pt x="540002" y="60139"/>
                      <a:pt x="583889" y="36334"/>
                    </a:cubicBezTo>
                    <a:cubicBezTo>
                      <a:pt x="627777" y="12529"/>
                      <a:pt x="678641" y="417"/>
                      <a:pt x="73648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accent6"/>
                  </a:solidFill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D03EFC7C-71D8-2B4D-FED3-A81DF8EB83A1}"/>
                  </a:ext>
                </a:extLst>
              </p:cNvPr>
              <p:cNvGrpSpPr/>
              <p:nvPr/>
            </p:nvGrpSpPr>
            <p:grpSpPr>
              <a:xfrm>
                <a:off x="5373565" y="1728392"/>
                <a:ext cx="3976775" cy="633385"/>
                <a:chOff x="5373565" y="1728392"/>
                <a:chExt cx="3976775" cy="633385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FD972916-A9F2-5235-6332-FD5ACCF23609}"/>
                    </a:ext>
                  </a:extLst>
                </p:cNvPr>
                <p:cNvSpPr txBox="1"/>
                <p:nvPr/>
              </p:nvSpPr>
              <p:spPr>
                <a:xfrm>
                  <a:off x="5393413" y="1728392"/>
                  <a:ext cx="395692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>
                      <a:solidFill>
                        <a:srgbClr val="5D65A1"/>
                      </a:solidFill>
                      <a:latin typeface="Arial Black" panose="020B0A04020102020204" pitchFamily="34" charset="0"/>
                    </a:rPr>
                    <a:t>Open RAN Software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D2DE78EA-F1B1-AEAC-D058-3ADD7B79D62B}"/>
                    </a:ext>
                  </a:extLst>
                </p:cNvPr>
                <p:cNvSpPr txBox="1"/>
                <p:nvPr/>
              </p:nvSpPr>
              <p:spPr>
                <a:xfrm>
                  <a:off x="5373565" y="2023223"/>
                  <a:ext cx="315824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accent6"/>
                      </a:solidFill>
                    </a:rPr>
                    <a:t>on multiple platforms</a:t>
                  </a:r>
                </a:p>
              </p:txBody>
            </p:sp>
          </p:grp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4AD8D5D-5BBE-AC7D-6855-5215F3F82F07}"/>
                </a:ext>
              </a:extLst>
            </p:cNvPr>
            <p:cNvGrpSpPr/>
            <p:nvPr/>
          </p:nvGrpSpPr>
          <p:grpSpPr>
            <a:xfrm>
              <a:off x="1404641" y="2439104"/>
              <a:ext cx="1830462" cy="922955"/>
              <a:chOff x="1399166" y="2515762"/>
              <a:chExt cx="1830462" cy="922955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E66E3A-4F31-79A3-717C-59C8966DE5D3}"/>
                  </a:ext>
                </a:extLst>
              </p:cNvPr>
              <p:cNvSpPr txBox="1"/>
              <p:nvPr/>
            </p:nvSpPr>
            <p:spPr>
              <a:xfrm>
                <a:off x="1399166" y="2515762"/>
                <a:ext cx="183046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91440" algn="ctr"/>
                <a:r>
                  <a:rPr lang="en-US" sz="1200" b="1"/>
                  <a:t>Femtocell</a:t>
                </a: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EDC6A72-FE85-E7A9-AD95-1F767FE710AD}"/>
                  </a:ext>
                </a:extLst>
              </p:cNvPr>
              <p:cNvSpPr/>
              <p:nvPr/>
            </p:nvSpPr>
            <p:spPr>
              <a:xfrm>
                <a:off x="1834093" y="2958716"/>
                <a:ext cx="156134" cy="190518"/>
              </a:xfrm>
              <a:custGeom>
                <a:avLst/>
                <a:gdLst>
                  <a:gd name="connsiteX0" fmla="*/ 153162 w 206311"/>
                  <a:gd name="connsiteY0" fmla="*/ 147923 h 251745"/>
                  <a:gd name="connsiteX1" fmla="*/ 149543 w 206311"/>
                  <a:gd name="connsiteY1" fmla="*/ 146209 h 251745"/>
                  <a:gd name="connsiteX2" fmla="*/ 153162 w 206311"/>
                  <a:gd name="connsiteY2" fmla="*/ 143732 h 251745"/>
                  <a:gd name="connsiteX3" fmla="*/ 176213 w 206311"/>
                  <a:gd name="connsiteY3" fmla="*/ 99536 h 251745"/>
                  <a:gd name="connsiteX4" fmla="*/ 176213 w 206311"/>
                  <a:gd name="connsiteY4" fmla="*/ 61436 h 251745"/>
                  <a:gd name="connsiteX5" fmla="*/ 103156 w 206311"/>
                  <a:gd name="connsiteY5" fmla="*/ 0 h 251745"/>
                  <a:gd name="connsiteX6" fmla="*/ 30099 w 206311"/>
                  <a:gd name="connsiteY6" fmla="*/ 61436 h 251745"/>
                  <a:gd name="connsiteX7" fmla="*/ 30099 w 206311"/>
                  <a:gd name="connsiteY7" fmla="*/ 99536 h 251745"/>
                  <a:gd name="connsiteX8" fmla="*/ 53054 w 206311"/>
                  <a:gd name="connsiteY8" fmla="*/ 143732 h 251745"/>
                  <a:gd name="connsiteX9" fmla="*/ 56198 w 206311"/>
                  <a:gd name="connsiteY9" fmla="*/ 146209 h 251745"/>
                  <a:gd name="connsiteX10" fmla="*/ 52578 w 206311"/>
                  <a:gd name="connsiteY10" fmla="*/ 147923 h 251745"/>
                  <a:gd name="connsiteX11" fmla="*/ 0 w 206311"/>
                  <a:gd name="connsiteY11" fmla="*/ 202121 h 251745"/>
                  <a:gd name="connsiteX12" fmla="*/ 0 w 206311"/>
                  <a:gd name="connsiteY12" fmla="*/ 239173 h 251745"/>
                  <a:gd name="connsiteX13" fmla="*/ 13718 w 206311"/>
                  <a:gd name="connsiteY13" fmla="*/ 250696 h 251745"/>
                  <a:gd name="connsiteX14" fmla="*/ 25241 w 206311"/>
                  <a:gd name="connsiteY14" fmla="*/ 239173 h 251745"/>
                  <a:gd name="connsiteX15" fmla="*/ 25241 w 206311"/>
                  <a:gd name="connsiteY15" fmla="*/ 202311 h 251745"/>
                  <a:gd name="connsiteX16" fmla="*/ 103156 w 206311"/>
                  <a:gd name="connsiteY16" fmla="*/ 161163 h 251745"/>
                  <a:gd name="connsiteX17" fmla="*/ 181166 w 206311"/>
                  <a:gd name="connsiteY17" fmla="*/ 202025 h 251745"/>
                  <a:gd name="connsiteX18" fmla="*/ 181166 w 206311"/>
                  <a:gd name="connsiteY18" fmla="*/ 239173 h 251745"/>
                  <a:gd name="connsiteX19" fmla="*/ 193739 w 206311"/>
                  <a:gd name="connsiteY19" fmla="*/ 251746 h 251745"/>
                  <a:gd name="connsiteX20" fmla="*/ 206312 w 206311"/>
                  <a:gd name="connsiteY20" fmla="*/ 239173 h 251745"/>
                  <a:gd name="connsiteX21" fmla="*/ 206312 w 206311"/>
                  <a:gd name="connsiteY21" fmla="*/ 202121 h 251745"/>
                  <a:gd name="connsiteX22" fmla="*/ 153162 w 206311"/>
                  <a:gd name="connsiteY22" fmla="*/ 147923 h 251745"/>
                  <a:gd name="connsiteX23" fmla="*/ 102584 w 206311"/>
                  <a:gd name="connsiteY23" fmla="*/ 135922 h 251745"/>
                  <a:gd name="connsiteX24" fmla="*/ 54959 w 206311"/>
                  <a:gd name="connsiteY24" fmla="*/ 99536 h 251745"/>
                  <a:gd name="connsiteX25" fmla="*/ 54959 w 206311"/>
                  <a:gd name="connsiteY25" fmla="*/ 61436 h 251745"/>
                  <a:gd name="connsiteX26" fmla="*/ 102584 w 206311"/>
                  <a:gd name="connsiteY26" fmla="*/ 25146 h 251745"/>
                  <a:gd name="connsiteX27" fmla="*/ 150209 w 206311"/>
                  <a:gd name="connsiteY27" fmla="*/ 61436 h 251745"/>
                  <a:gd name="connsiteX28" fmla="*/ 150209 w 206311"/>
                  <a:gd name="connsiteY28" fmla="*/ 99536 h 251745"/>
                  <a:gd name="connsiteX29" fmla="*/ 102870 w 206311"/>
                  <a:gd name="connsiteY29" fmla="*/ 135922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6311" h="251745">
                    <a:moveTo>
                      <a:pt x="153162" y="147923"/>
                    </a:moveTo>
                    <a:lnTo>
                      <a:pt x="149543" y="146209"/>
                    </a:lnTo>
                    <a:lnTo>
                      <a:pt x="153162" y="143732"/>
                    </a:lnTo>
                    <a:cubicBezTo>
                      <a:pt x="167204" y="133304"/>
                      <a:pt x="175697" y="117019"/>
                      <a:pt x="176213" y="99536"/>
                    </a:cubicBezTo>
                    <a:lnTo>
                      <a:pt x="176213" y="61436"/>
                    </a:lnTo>
                    <a:cubicBezTo>
                      <a:pt x="176213" y="28099"/>
                      <a:pt x="142685" y="0"/>
                      <a:pt x="103156" y="0"/>
                    </a:cubicBezTo>
                    <a:cubicBezTo>
                      <a:pt x="63627" y="0"/>
                      <a:pt x="30099" y="28099"/>
                      <a:pt x="30099" y="61436"/>
                    </a:cubicBezTo>
                    <a:lnTo>
                      <a:pt x="30099" y="99536"/>
                    </a:lnTo>
                    <a:cubicBezTo>
                      <a:pt x="30689" y="116978"/>
                      <a:pt x="39125" y="133220"/>
                      <a:pt x="53054" y="143732"/>
                    </a:cubicBezTo>
                    <a:lnTo>
                      <a:pt x="56198" y="146209"/>
                    </a:lnTo>
                    <a:lnTo>
                      <a:pt x="52578" y="147923"/>
                    </a:lnTo>
                    <a:cubicBezTo>
                      <a:pt x="20574" y="162211"/>
                      <a:pt x="0" y="183451"/>
                      <a:pt x="0" y="202121"/>
                    </a:cubicBezTo>
                    <a:lnTo>
                      <a:pt x="0" y="239173"/>
                    </a:lnTo>
                    <a:cubicBezTo>
                      <a:pt x="606" y="246143"/>
                      <a:pt x="6748" y="251302"/>
                      <a:pt x="13718" y="250696"/>
                    </a:cubicBezTo>
                    <a:cubicBezTo>
                      <a:pt x="19848" y="250163"/>
                      <a:pt x="24708" y="245303"/>
                      <a:pt x="25241" y="239173"/>
                    </a:cubicBezTo>
                    <a:lnTo>
                      <a:pt x="25241" y="202311"/>
                    </a:lnTo>
                    <a:cubicBezTo>
                      <a:pt x="25908" y="189928"/>
                      <a:pt x="66961" y="161163"/>
                      <a:pt x="103156" y="161163"/>
                    </a:cubicBezTo>
                    <a:cubicBezTo>
                      <a:pt x="139351" y="161163"/>
                      <a:pt x="180499" y="189738"/>
                      <a:pt x="181166" y="202025"/>
                    </a:cubicBezTo>
                    <a:lnTo>
                      <a:pt x="181166" y="239173"/>
                    </a:lnTo>
                    <a:cubicBezTo>
                      <a:pt x="181166" y="246117"/>
                      <a:pt x="186795" y="251746"/>
                      <a:pt x="193739" y="251746"/>
                    </a:cubicBezTo>
                    <a:cubicBezTo>
                      <a:pt x="200682" y="251746"/>
                      <a:pt x="206312" y="246117"/>
                      <a:pt x="206312" y="239173"/>
                    </a:cubicBezTo>
                    <a:lnTo>
                      <a:pt x="206312" y="202121"/>
                    </a:lnTo>
                    <a:cubicBezTo>
                      <a:pt x="206026" y="183451"/>
                      <a:pt x="185452" y="162211"/>
                      <a:pt x="153162" y="147923"/>
                    </a:cubicBezTo>
                    <a:close/>
                    <a:moveTo>
                      <a:pt x="102584" y="135922"/>
                    </a:moveTo>
                    <a:cubicBezTo>
                      <a:pt x="77629" y="135922"/>
                      <a:pt x="54959" y="118586"/>
                      <a:pt x="54959" y="99536"/>
                    </a:cubicBezTo>
                    <a:lnTo>
                      <a:pt x="54959" y="61436"/>
                    </a:lnTo>
                    <a:cubicBezTo>
                      <a:pt x="54959" y="42386"/>
                      <a:pt x="77724" y="25146"/>
                      <a:pt x="102584" y="25146"/>
                    </a:cubicBezTo>
                    <a:cubicBezTo>
                      <a:pt x="127445" y="25146"/>
                      <a:pt x="150209" y="42481"/>
                      <a:pt x="150209" y="61436"/>
                    </a:cubicBezTo>
                    <a:lnTo>
                      <a:pt x="150209" y="99536"/>
                    </a:lnTo>
                    <a:cubicBezTo>
                      <a:pt x="150590" y="118586"/>
                      <a:pt x="127921" y="135922"/>
                      <a:pt x="102870" y="13592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2CC607CF-E49C-07D8-8543-32156F5FE198}"/>
                  </a:ext>
                </a:extLst>
              </p:cNvPr>
              <p:cNvSpPr txBox="1"/>
              <p:nvPr/>
            </p:nvSpPr>
            <p:spPr>
              <a:xfrm>
                <a:off x="2010134" y="2911149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32 UEs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3349833-4327-9418-0C92-F991C6D4CC79}"/>
                  </a:ext>
                </a:extLst>
              </p:cNvPr>
              <p:cNvSpPr txBox="1"/>
              <p:nvPr/>
            </p:nvSpPr>
            <p:spPr>
              <a:xfrm>
                <a:off x="2010134" y="3161718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1 Gbps</a:t>
                </a:r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85CB3028-CB31-F8C9-AB0F-F6042E2F00C3}"/>
                  </a:ext>
                </a:extLst>
              </p:cNvPr>
              <p:cNvGrpSpPr/>
              <p:nvPr/>
            </p:nvGrpSpPr>
            <p:grpSpPr>
              <a:xfrm>
                <a:off x="1820712" y="3233516"/>
                <a:ext cx="194768" cy="166475"/>
                <a:chOff x="1734791" y="4561948"/>
                <a:chExt cx="167648" cy="143292"/>
              </a:xfrm>
              <a:solidFill>
                <a:schemeClr val="tx1"/>
              </a:solidFill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58068768-2DE3-E803-92CA-7E463206BFA0}"/>
                    </a:ext>
                  </a:extLst>
                </p:cNvPr>
                <p:cNvSpPr/>
                <p:nvPr/>
              </p:nvSpPr>
              <p:spPr>
                <a:xfrm>
                  <a:off x="1864390" y="4561948"/>
                  <a:ext cx="38049" cy="143292"/>
                </a:xfrm>
                <a:custGeom>
                  <a:avLst/>
                  <a:gdLst>
                    <a:gd name="connsiteX0" fmla="*/ 9436 w 38049"/>
                    <a:gd name="connsiteY0" fmla="*/ 1158 h 143292"/>
                    <a:gd name="connsiteX1" fmla="*/ 9436 w 38049"/>
                    <a:gd name="connsiteY1" fmla="*/ 1158 h 143292"/>
                    <a:gd name="connsiteX2" fmla="*/ 3845 w 38049"/>
                    <a:gd name="connsiteY2" fmla="*/ 1158 h 143292"/>
                    <a:gd name="connsiteX3" fmla="*/ 3845 w 38049"/>
                    <a:gd name="connsiteY3" fmla="*/ 6748 h 143292"/>
                    <a:gd name="connsiteX4" fmla="*/ 3845 w 38049"/>
                    <a:gd name="connsiteY4" fmla="*/ 133978 h 143292"/>
                    <a:gd name="connsiteX5" fmla="*/ 1262 w 38049"/>
                    <a:gd name="connsiteY5" fmla="*/ 136446 h 143292"/>
                    <a:gd name="connsiteX6" fmla="*/ 1002 w 38049"/>
                    <a:gd name="connsiteY6" fmla="*/ 141892 h 143292"/>
                    <a:gd name="connsiteX7" fmla="*/ 1262 w 38049"/>
                    <a:gd name="connsiteY7" fmla="*/ 142152 h 143292"/>
                    <a:gd name="connsiteX8" fmla="*/ 6715 w 38049"/>
                    <a:gd name="connsiteY8" fmla="*/ 142174 h 143292"/>
                    <a:gd name="connsiteX9" fmla="*/ 6737 w 38049"/>
                    <a:gd name="connsiteY9" fmla="*/ 142152 h 143292"/>
                    <a:gd name="connsiteX10" fmla="*/ 9513 w 38049"/>
                    <a:gd name="connsiteY10" fmla="*/ 139530 h 143292"/>
                    <a:gd name="connsiteX11" fmla="*/ 9436 w 38049"/>
                    <a:gd name="connsiteY11" fmla="*/ 1158 h 143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49" h="143292">
                      <a:moveTo>
                        <a:pt x="9436" y="1158"/>
                      </a:moveTo>
                      <a:lnTo>
                        <a:pt x="9436" y="1158"/>
                      </a:lnTo>
                      <a:cubicBezTo>
                        <a:pt x="7892" y="-386"/>
                        <a:pt x="5389" y="-386"/>
                        <a:pt x="3845" y="1158"/>
                      </a:cubicBezTo>
                      <a:cubicBezTo>
                        <a:pt x="2302" y="2702"/>
                        <a:pt x="2302" y="5204"/>
                        <a:pt x="3845" y="6748"/>
                      </a:cubicBezTo>
                      <a:cubicBezTo>
                        <a:pt x="38904" y="41913"/>
                        <a:pt x="38904" y="98814"/>
                        <a:pt x="3845" y="133978"/>
                      </a:cubicBezTo>
                      <a:lnTo>
                        <a:pt x="1262" y="136446"/>
                      </a:lnTo>
                      <a:cubicBezTo>
                        <a:pt x="-313" y="137878"/>
                        <a:pt x="-430" y="140317"/>
                        <a:pt x="1002" y="141892"/>
                      </a:cubicBezTo>
                      <a:cubicBezTo>
                        <a:pt x="1085" y="141983"/>
                        <a:pt x="1172" y="142070"/>
                        <a:pt x="1262" y="142152"/>
                      </a:cubicBezTo>
                      <a:cubicBezTo>
                        <a:pt x="2762" y="143664"/>
                        <a:pt x="5203" y="143674"/>
                        <a:pt x="6715" y="142174"/>
                      </a:cubicBezTo>
                      <a:cubicBezTo>
                        <a:pt x="6722" y="142167"/>
                        <a:pt x="6730" y="142160"/>
                        <a:pt x="6737" y="142152"/>
                      </a:cubicBezTo>
                      <a:cubicBezTo>
                        <a:pt x="7662" y="141304"/>
                        <a:pt x="8626" y="140417"/>
                        <a:pt x="9513" y="139530"/>
                      </a:cubicBezTo>
                      <a:cubicBezTo>
                        <a:pt x="47592" y="101253"/>
                        <a:pt x="47557" y="39393"/>
                        <a:pt x="9436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97EB8BCF-30DE-B346-A9F5-5C54B1C19D97}"/>
                    </a:ext>
                  </a:extLst>
                </p:cNvPr>
                <p:cNvSpPr/>
                <p:nvPr/>
              </p:nvSpPr>
              <p:spPr>
                <a:xfrm>
                  <a:off x="1848793" y="4577439"/>
                  <a:ext cx="31675" cy="112263"/>
                </a:xfrm>
                <a:custGeom>
                  <a:avLst/>
                  <a:gdLst>
                    <a:gd name="connsiteX0" fmla="*/ 9496 w 31675"/>
                    <a:gd name="connsiteY0" fmla="*/ 1166 h 112263"/>
                    <a:gd name="connsiteX1" fmla="*/ 3867 w 31675"/>
                    <a:gd name="connsiteY1" fmla="*/ 1166 h 112263"/>
                    <a:gd name="connsiteX2" fmla="*/ 3867 w 31675"/>
                    <a:gd name="connsiteY2" fmla="*/ 6795 h 112263"/>
                    <a:gd name="connsiteX3" fmla="*/ 3867 w 31675"/>
                    <a:gd name="connsiteY3" fmla="*/ 102950 h 112263"/>
                    <a:gd name="connsiteX4" fmla="*/ 1284 w 31675"/>
                    <a:gd name="connsiteY4" fmla="*/ 105379 h 112263"/>
                    <a:gd name="connsiteX5" fmla="*/ 983 w 31675"/>
                    <a:gd name="connsiteY5" fmla="*/ 110823 h 112263"/>
                    <a:gd name="connsiteX6" fmla="*/ 1284 w 31675"/>
                    <a:gd name="connsiteY6" fmla="*/ 111124 h 112263"/>
                    <a:gd name="connsiteX7" fmla="*/ 6736 w 31675"/>
                    <a:gd name="connsiteY7" fmla="*/ 111146 h 112263"/>
                    <a:gd name="connsiteX8" fmla="*/ 6758 w 31675"/>
                    <a:gd name="connsiteY8" fmla="*/ 111124 h 112263"/>
                    <a:gd name="connsiteX9" fmla="*/ 9650 w 31675"/>
                    <a:gd name="connsiteY9" fmla="*/ 108386 h 112263"/>
                    <a:gd name="connsiteX10" fmla="*/ 9496 w 31675"/>
                    <a:gd name="connsiteY10" fmla="*/ 1166 h 11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75" h="112263">
                      <a:moveTo>
                        <a:pt x="9496" y="1166"/>
                      </a:moveTo>
                      <a:cubicBezTo>
                        <a:pt x="7941" y="-389"/>
                        <a:pt x="5421" y="-389"/>
                        <a:pt x="3867" y="1166"/>
                      </a:cubicBezTo>
                      <a:cubicBezTo>
                        <a:pt x="2312" y="2720"/>
                        <a:pt x="2312" y="5240"/>
                        <a:pt x="3867" y="6795"/>
                      </a:cubicBezTo>
                      <a:cubicBezTo>
                        <a:pt x="30388" y="33360"/>
                        <a:pt x="30388" y="76384"/>
                        <a:pt x="3867" y="102950"/>
                      </a:cubicBezTo>
                      <a:cubicBezTo>
                        <a:pt x="3019" y="103798"/>
                        <a:pt x="2170" y="104608"/>
                        <a:pt x="1284" y="105379"/>
                      </a:cubicBezTo>
                      <a:cubicBezTo>
                        <a:pt x="-303" y="106799"/>
                        <a:pt x="-437" y="109237"/>
                        <a:pt x="983" y="110823"/>
                      </a:cubicBezTo>
                      <a:cubicBezTo>
                        <a:pt x="1078" y="110929"/>
                        <a:pt x="1178" y="111029"/>
                        <a:pt x="1284" y="111124"/>
                      </a:cubicBezTo>
                      <a:cubicBezTo>
                        <a:pt x="2783" y="112635"/>
                        <a:pt x="5224" y="112645"/>
                        <a:pt x="6736" y="111146"/>
                      </a:cubicBezTo>
                      <a:cubicBezTo>
                        <a:pt x="6744" y="111138"/>
                        <a:pt x="6751" y="111131"/>
                        <a:pt x="6758" y="111124"/>
                      </a:cubicBezTo>
                      <a:lnTo>
                        <a:pt x="9650" y="108386"/>
                      </a:lnTo>
                      <a:cubicBezTo>
                        <a:pt x="39077" y="78679"/>
                        <a:pt x="39008" y="30789"/>
                        <a:pt x="9496" y="11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1EDF9AA5-8EF4-260B-9F23-58AED7E55512}"/>
                    </a:ext>
                  </a:extLst>
                </p:cNvPr>
                <p:cNvSpPr/>
                <p:nvPr/>
              </p:nvSpPr>
              <p:spPr>
                <a:xfrm>
                  <a:off x="1833098" y="4592985"/>
                  <a:ext cx="25444" cy="81321"/>
                </a:xfrm>
                <a:custGeom>
                  <a:avLst/>
                  <a:gdLst>
                    <a:gd name="connsiteX0" fmla="*/ 9653 w 25444"/>
                    <a:gd name="connsiteY0" fmla="*/ 1158 h 81321"/>
                    <a:gd name="connsiteX1" fmla="*/ 4062 w 25444"/>
                    <a:gd name="connsiteY1" fmla="*/ 1158 h 81321"/>
                    <a:gd name="connsiteX2" fmla="*/ 4062 w 25444"/>
                    <a:gd name="connsiteY2" fmla="*/ 6748 h 81321"/>
                    <a:gd name="connsiteX3" fmla="*/ 4062 w 25444"/>
                    <a:gd name="connsiteY3" fmla="*/ 71867 h 81321"/>
                    <a:gd name="connsiteX4" fmla="*/ 1402 w 25444"/>
                    <a:gd name="connsiteY4" fmla="*/ 74334 h 81321"/>
                    <a:gd name="connsiteX5" fmla="*/ 14 w 25444"/>
                    <a:gd name="connsiteY5" fmla="*/ 77033 h 81321"/>
                    <a:gd name="connsiteX6" fmla="*/ 940 w 25444"/>
                    <a:gd name="connsiteY6" fmla="*/ 79886 h 81321"/>
                    <a:gd name="connsiteX7" fmla="*/ 1171 w 25444"/>
                    <a:gd name="connsiteY7" fmla="*/ 80118 h 81321"/>
                    <a:gd name="connsiteX8" fmla="*/ 6530 w 25444"/>
                    <a:gd name="connsiteY8" fmla="*/ 80349 h 81321"/>
                    <a:gd name="connsiteX9" fmla="*/ 9653 w 25444"/>
                    <a:gd name="connsiteY9" fmla="*/ 77457 h 81321"/>
                    <a:gd name="connsiteX10" fmla="*/ 9653 w 25444"/>
                    <a:gd name="connsiteY10" fmla="*/ 1158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9653" y="1158"/>
                      </a:moveTo>
                      <a:cubicBezTo>
                        <a:pt x="8109" y="-386"/>
                        <a:pt x="5606" y="-386"/>
                        <a:pt x="4062" y="1158"/>
                      </a:cubicBezTo>
                      <a:cubicBezTo>
                        <a:pt x="2519" y="2702"/>
                        <a:pt x="2519" y="5204"/>
                        <a:pt x="4062" y="6748"/>
                      </a:cubicBezTo>
                      <a:cubicBezTo>
                        <a:pt x="21924" y="24780"/>
                        <a:pt x="21924" y="53835"/>
                        <a:pt x="4062" y="71867"/>
                      </a:cubicBezTo>
                      <a:cubicBezTo>
                        <a:pt x="3253" y="72677"/>
                        <a:pt x="2366" y="73448"/>
                        <a:pt x="1402" y="74334"/>
                      </a:cubicBezTo>
                      <a:cubicBezTo>
                        <a:pt x="590" y="75007"/>
                        <a:pt x="88" y="75982"/>
                        <a:pt x="14" y="77033"/>
                      </a:cubicBezTo>
                      <a:cubicBezTo>
                        <a:pt x="-75" y="78070"/>
                        <a:pt x="259" y="79099"/>
                        <a:pt x="940" y="79886"/>
                      </a:cubicBezTo>
                      <a:lnTo>
                        <a:pt x="1171" y="80118"/>
                      </a:lnTo>
                      <a:cubicBezTo>
                        <a:pt x="2602" y="81628"/>
                        <a:pt x="4974" y="81731"/>
                        <a:pt x="6530" y="80349"/>
                      </a:cubicBezTo>
                      <a:cubicBezTo>
                        <a:pt x="7687" y="79347"/>
                        <a:pt x="8689" y="78421"/>
                        <a:pt x="9653" y="77457"/>
                      </a:cubicBezTo>
                      <a:cubicBezTo>
                        <a:pt x="30709" y="56382"/>
                        <a:pt x="30709" y="22233"/>
                        <a:pt x="9653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F5A20532-D778-E829-1D13-24A3D6F6E803}"/>
                    </a:ext>
                  </a:extLst>
                </p:cNvPr>
                <p:cNvSpPr/>
                <p:nvPr/>
              </p:nvSpPr>
              <p:spPr>
                <a:xfrm>
                  <a:off x="1801664" y="4615097"/>
                  <a:ext cx="33526" cy="33542"/>
                </a:xfrm>
                <a:custGeom>
                  <a:avLst/>
                  <a:gdLst>
                    <a:gd name="connsiteX0" fmla="*/ 28634 w 33526"/>
                    <a:gd name="connsiteY0" fmla="*/ 4916 h 33542"/>
                    <a:gd name="connsiteX1" fmla="*/ 4916 w 33526"/>
                    <a:gd name="connsiteY1" fmla="*/ 4909 h 33542"/>
                    <a:gd name="connsiteX2" fmla="*/ 4909 w 33526"/>
                    <a:gd name="connsiteY2" fmla="*/ 28627 h 33542"/>
                    <a:gd name="connsiteX3" fmla="*/ 28627 w 33526"/>
                    <a:gd name="connsiteY3" fmla="*/ 28634 h 33542"/>
                    <a:gd name="connsiteX4" fmla="*/ 28634 w 33526"/>
                    <a:gd name="connsiteY4" fmla="*/ 28627 h 33542"/>
                    <a:gd name="connsiteX5" fmla="*/ 28634 w 33526"/>
                    <a:gd name="connsiteY5" fmla="*/ 4916 h 33542"/>
                    <a:gd name="connsiteX6" fmla="*/ 23005 w 33526"/>
                    <a:gd name="connsiteY6" fmla="*/ 23036 h 33542"/>
                    <a:gd name="connsiteX7" fmla="*/ 10494 w 33526"/>
                    <a:gd name="connsiteY7" fmla="*/ 23017 h 33542"/>
                    <a:gd name="connsiteX8" fmla="*/ 10513 w 33526"/>
                    <a:gd name="connsiteY8" fmla="*/ 10506 h 33542"/>
                    <a:gd name="connsiteX9" fmla="*/ 23024 w 33526"/>
                    <a:gd name="connsiteY9" fmla="*/ 10525 h 33542"/>
                    <a:gd name="connsiteX10" fmla="*/ 23005 w 33526"/>
                    <a:gd name="connsiteY10" fmla="*/ 23036 h 3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526" h="33542">
                      <a:moveTo>
                        <a:pt x="28634" y="4916"/>
                      </a:moveTo>
                      <a:cubicBezTo>
                        <a:pt x="22086" y="-1636"/>
                        <a:pt x="11467" y="-1639"/>
                        <a:pt x="4916" y="4909"/>
                      </a:cubicBezTo>
                      <a:cubicBezTo>
                        <a:pt x="-1636" y="11456"/>
                        <a:pt x="-1639" y="22075"/>
                        <a:pt x="4909" y="28627"/>
                      </a:cubicBezTo>
                      <a:cubicBezTo>
                        <a:pt x="11456" y="35178"/>
                        <a:pt x="22075" y="35181"/>
                        <a:pt x="28627" y="28634"/>
                      </a:cubicBezTo>
                      <a:cubicBezTo>
                        <a:pt x="28629" y="28631"/>
                        <a:pt x="28631" y="28629"/>
                        <a:pt x="28634" y="28627"/>
                      </a:cubicBezTo>
                      <a:cubicBezTo>
                        <a:pt x="35158" y="22069"/>
                        <a:pt x="35158" y="11473"/>
                        <a:pt x="28634" y="4916"/>
                      </a:cubicBezTo>
                      <a:close/>
                      <a:moveTo>
                        <a:pt x="23005" y="23036"/>
                      </a:moveTo>
                      <a:cubicBezTo>
                        <a:pt x="19545" y="26486"/>
                        <a:pt x="13943" y="26477"/>
                        <a:pt x="10494" y="23017"/>
                      </a:cubicBezTo>
                      <a:cubicBezTo>
                        <a:pt x="7044" y="19557"/>
                        <a:pt x="7053" y="13956"/>
                        <a:pt x="10513" y="10506"/>
                      </a:cubicBezTo>
                      <a:cubicBezTo>
                        <a:pt x="13973" y="7057"/>
                        <a:pt x="19575" y="7065"/>
                        <a:pt x="23024" y="10525"/>
                      </a:cubicBezTo>
                      <a:cubicBezTo>
                        <a:pt x="26474" y="13986"/>
                        <a:pt x="26465" y="19587"/>
                        <a:pt x="23005" y="230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4CA5C3A8-A0DB-7391-89E4-E29E9F733D72}"/>
                    </a:ext>
                  </a:extLst>
                </p:cNvPr>
                <p:cNvSpPr/>
                <p:nvPr/>
              </p:nvSpPr>
              <p:spPr>
                <a:xfrm>
                  <a:off x="1734791" y="4561948"/>
                  <a:ext cx="38127" cy="143176"/>
                </a:xfrm>
                <a:custGeom>
                  <a:avLst/>
                  <a:gdLst>
                    <a:gd name="connsiteX0" fmla="*/ 34012 w 38127"/>
                    <a:gd name="connsiteY0" fmla="*/ 133786 h 143176"/>
                    <a:gd name="connsiteX1" fmla="*/ 34012 w 38127"/>
                    <a:gd name="connsiteY1" fmla="*/ 6748 h 143176"/>
                    <a:gd name="connsiteX2" fmla="*/ 34012 w 38127"/>
                    <a:gd name="connsiteY2" fmla="*/ 1158 h 143176"/>
                    <a:gd name="connsiteX3" fmla="*/ 28421 w 38127"/>
                    <a:gd name="connsiteY3" fmla="*/ 1158 h 143176"/>
                    <a:gd name="connsiteX4" fmla="*/ 28421 w 38127"/>
                    <a:gd name="connsiteY4" fmla="*/ 1158 h 143176"/>
                    <a:gd name="connsiteX5" fmla="*/ 28614 w 38127"/>
                    <a:gd name="connsiteY5" fmla="*/ 139415 h 143176"/>
                    <a:gd name="connsiteX6" fmla="*/ 31390 w 38127"/>
                    <a:gd name="connsiteY6" fmla="*/ 142036 h 143176"/>
                    <a:gd name="connsiteX7" fmla="*/ 36843 w 38127"/>
                    <a:gd name="connsiteY7" fmla="*/ 142059 h 143176"/>
                    <a:gd name="connsiteX8" fmla="*/ 36865 w 38127"/>
                    <a:gd name="connsiteY8" fmla="*/ 142036 h 143176"/>
                    <a:gd name="connsiteX9" fmla="*/ 37125 w 38127"/>
                    <a:gd name="connsiteY9" fmla="*/ 136590 h 143176"/>
                    <a:gd name="connsiteX10" fmla="*/ 36865 w 38127"/>
                    <a:gd name="connsiteY10" fmla="*/ 136330 h 1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27" h="143176">
                      <a:moveTo>
                        <a:pt x="34012" y="133786"/>
                      </a:moveTo>
                      <a:cubicBezTo>
                        <a:pt x="-919" y="98643"/>
                        <a:pt x="-919" y="41891"/>
                        <a:pt x="34012" y="6748"/>
                      </a:cubicBezTo>
                      <a:cubicBezTo>
                        <a:pt x="35556" y="5204"/>
                        <a:pt x="35556" y="2702"/>
                        <a:pt x="34012" y="1158"/>
                      </a:cubicBezTo>
                      <a:cubicBezTo>
                        <a:pt x="32468" y="-386"/>
                        <a:pt x="29965" y="-386"/>
                        <a:pt x="28421" y="1158"/>
                      </a:cubicBezTo>
                      <a:lnTo>
                        <a:pt x="28421" y="1158"/>
                      </a:lnTo>
                      <a:cubicBezTo>
                        <a:pt x="-9549" y="39453"/>
                        <a:pt x="-9463" y="101225"/>
                        <a:pt x="28614" y="139415"/>
                      </a:cubicBezTo>
                      <a:cubicBezTo>
                        <a:pt x="29501" y="140301"/>
                        <a:pt x="30465" y="141188"/>
                        <a:pt x="31390" y="142036"/>
                      </a:cubicBezTo>
                      <a:cubicBezTo>
                        <a:pt x="32890" y="143548"/>
                        <a:pt x="35331" y="143558"/>
                        <a:pt x="36843" y="142059"/>
                      </a:cubicBezTo>
                      <a:cubicBezTo>
                        <a:pt x="36850" y="142051"/>
                        <a:pt x="36857" y="142044"/>
                        <a:pt x="36865" y="142036"/>
                      </a:cubicBezTo>
                      <a:cubicBezTo>
                        <a:pt x="38441" y="140604"/>
                        <a:pt x="38557" y="138166"/>
                        <a:pt x="37125" y="136590"/>
                      </a:cubicBezTo>
                      <a:cubicBezTo>
                        <a:pt x="37042" y="136499"/>
                        <a:pt x="36956" y="136413"/>
                        <a:pt x="36865" y="1363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2F95863B-FDE5-C962-0EFF-D90617B3699A}"/>
                    </a:ext>
                  </a:extLst>
                </p:cNvPr>
                <p:cNvSpPr/>
                <p:nvPr/>
              </p:nvSpPr>
              <p:spPr>
                <a:xfrm>
                  <a:off x="1756401" y="4577405"/>
                  <a:ext cx="31844" cy="112452"/>
                </a:xfrm>
                <a:custGeom>
                  <a:avLst/>
                  <a:gdLst>
                    <a:gd name="connsiteX0" fmla="*/ 27785 w 31844"/>
                    <a:gd name="connsiteY0" fmla="*/ 102984 h 112452"/>
                    <a:gd name="connsiteX1" fmla="*/ 27785 w 31844"/>
                    <a:gd name="connsiteY1" fmla="*/ 6829 h 112452"/>
                    <a:gd name="connsiteX2" fmla="*/ 27965 w 31844"/>
                    <a:gd name="connsiteY2" fmla="*/ 1380 h 112452"/>
                    <a:gd name="connsiteX3" fmla="*/ 27785 w 31844"/>
                    <a:gd name="connsiteY3" fmla="*/ 1200 h 112452"/>
                    <a:gd name="connsiteX4" fmla="*/ 22335 w 31844"/>
                    <a:gd name="connsiteY4" fmla="*/ 1060 h 112452"/>
                    <a:gd name="connsiteX5" fmla="*/ 22195 w 31844"/>
                    <a:gd name="connsiteY5" fmla="*/ 1200 h 112452"/>
                    <a:gd name="connsiteX6" fmla="*/ 22195 w 31844"/>
                    <a:gd name="connsiteY6" fmla="*/ 108575 h 112452"/>
                    <a:gd name="connsiteX7" fmla="*/ 25086 w 31844"/>
                    <a:gd name="connsiteY7" fmla="*/ 111312 h 112452"/>
                    <a:gd name="connsiteX8" fmla="*/ 30539 w 31844"/>
                    <a:gd name="connsiteY8" fmla="*/ 111334 h 112452"/>
                    <a:gd name="connsiteX9" fmla="*/ 30561 w 31844"/>
                    <a:gd name="connsiteY9" fmla="*/ 111312 h 112452"/>
                    <a:gd name="connsiteX10" fmla="*/ 30862 w 31844"/>
                    <a:gd name="connsiteY10" fmla="*/ 105868 h 112452"/>
                    <a:gd name="connsiteX11" fmla="*/ 30561 w 31844"/>
                    <a:gd name="connsiteY11" fmla="*/ 105567 h 112452"/>
                    <a:gd name="connsiteX12" fmla="*/ 27785 w 31844"/>
                    <a:gd name="connsiteY12" fmla="*/ 102984 h 112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44" h="112452">
                      <a:moveTo>
                        <a:pt x="27785" y="102984"/>
                      </a:moveTo>
                      <a:cubicBezTo>
                        <a:pt x="1264" y="76419"/>
                        <a:pt x="1264" y="33395"/>
                        <a:pt x="27785" y="6829"/>
                      </a:cubicBezTo>
                      <a:cubicBezTo>
                        <a:pt x="29340" y="5374"/>
                        <a:pt x="29420" y="2934"/>
                        <a:pt x="27965" y="1380"/>
                      </a:cubicBezTo>
                      <a:cubicBezTo>
                        <a:pt x="27907" y="1318"/>
                        <a:pt x="27847" y="1258"/>
                        <a:pt x="27785" y="1200"/>
                      </a:cubicBezTo>
                      <a:cubicBezTo>
                        <a:pt x="26319" y="-344"/>
                        <a:pt x="23878" y="-406"/>
                        <a:pt x="22335" y="1060"/>
                      </a:cubicBezTo>
                      <a:cubicBezTo>
                        <a:pt x="22287" y="1106"/>
                        <a:pt x="22240" y="1152"/>
                        <a:pt x="22195" y="1200"/>
                      </a:cubicBezTo>
                      <a:cubicBezTo>
                        <a:pt x="-7398" y="30875"/>
                        <a:pt x="-7398" y="78900"/>
                        <a:pt x="22195" y="108575"/>
                      </a:cubicBezTo>
                      <a:lnTo>
                        <a:pt x="25086" y="111312"/>
                      </a:lnTo>
                      <a:cubicBezTo>
                        <a:pt x="26586" y="112824"/>
                        <a:pt x="29027" y="112834"/>
                        <a:pt x="30539" y="111334"/>
                      </a:cubicBezTo>
                      <a:cubicBezTo>
                        <a:pt x="30546" y="111327"/>
                        <a:pt x="30554" y="111319"/>
                        <a:pt x="30561" y="111312"/>
                      </a:cubicBezTo>
                      <a:cubicBezTo>
                        <a:pt x="32148" y="109892"/>
                        <a:pt x="32282" y="107454"/>
                        <a:pt x="30862" y="105868"/>
                      </a:cubicBezTo>
                      <a:cubicBezTo>
                        <a:pt x="30767" y="105762"/>
                        <a:pt x="30667" y="105662"/>
                        <a:pt x="30561" y="105567"/>
                      </a:cubicBezTo>
                      <a:cubicBezTo>
                        <a:pt x="29482" y="104642"/>
                        <a:pt x="28633" y="103832"/>
                        <a:pt x="27785" y="1029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28340772-D243-3549-4C7F-C26B6DFF9106}"/>
                    </a:ext>
                  </a:extLst>
                </p:cNvPr>
                <p:cNvSpPr/>
                <p:nvPr/>
              </p:nvSpPr>
              <p:spPr>
                <a:xfrm>
                  <a:off x="1778303" y="4592985"/>
                  <a:ext cx="25444" cy="81321"/>
                </a:xfrm>
                <a:custGeom>
                  <a:avLst/>
                  <a:gdLst>
                    <a:gd name="connsiteX0" fmla="*/ 21382 w 25444"/>
                    <a:gd name="connsiteY0" fmla="*/ 71867 h 81321"/>
                    <a:gd name="connsiteX1" fmla="*/ 21382 w 25444"/>
                    <a:gd name="connsiteY1" fmla="*/ 6748 h 81321"/>
                    <a:gd name="connsiteX2" fmla="*/ 21382 w 25444"/>
                    <a:gd name="connsiteY2" fmla="*/ 1158 h 81321"/>
                    <a:gd name="connsiteX3" fmla="*/ 15792 w 25444"/>
                    <a:gd name="connsiteY3" fmla="*/ 1158 h 81321"/>
                    <a:gd name="connsiteX4" fmla="*/ 15792 w 25444"/>
                    <a:gd name="connsiteY4" fmla="*/ 77457 h 81321"/>
                    <a:gd name="connsiteX5" fmla="*/ 18915 w 25444"/>
                    <a:gd name="connsiteY5" fmla="*/ 80349 h 81321"/>
                    <a:gd name="connsiteX6" fmla="*/ 24274 w 25444"/>
                    <a:gd name="connsiteY6" fmla="*/ 80118 h 81321"/>
                    <a:gd name="connsiteX7" fmla="*/ 24505 w 25444"/>
                    <a:gd name="connsiteY7" fmla="*/ 79886 h 81321"/>
                    <a:gd name="connsiteX8" fmla="*/ 25431 w 25444"/>
                    <a:gd name="connsiteY8" fmla="*/ 77033 h 81321"/>
                    <a:gd name="connsiteX9" fmla="*/ 24043 w 25444"/>
                    <a:gd name="connsiteY9" fmla="*/ 74334 h 81321"/>
                    <a:gd name="connsiteX10" fmla="*/ 21382 w 25444"/>
                    <a:gd name="connsiteY10" fmla="*/ 71867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21382" y="71867"/>
                      </a:moveTo>
                      <a:cubicBezTo>
                        <a:pt x="3521" y="53835"/>
                        <a:pt x="3521" y="24780"/>
                        <a:pt x="21382" y="6748"/>
                      </a:cubicBezTo>
                      <a:cubicBezTo>
                        <a:pt x="22926" y="5204"/>
                        <a:pt x="22926" y="2702"/>
                        <a:pt x="21382" y="1158"/>
                      </a:cubicBezTo>
                      <a:cubicBezTo>
                        <a:pt x="19839" y="-386"/>
                        <a:pt x="17336" y="-386"/>
                        <a:pt x="15792" y="1158"/>
                      </a:cubicBezTo>
                      <a:cubicBezTo>
                        <a:pt x="-5264" y="22233"/>
                        <a:pt x="-5264" y="56382"/>
                        <a:pt x="15792" y="77457"/>
                      </a:cubicBezTo>
                      <a:cubicBezTo>
                        <a:pt x="16756" y="78421"/>
                        <a:pt x="17758" y="79347"/>
                        <a:pt x="18915" y="80349"/>
                      </a:cubicBezTo>
                      <a:cubicBezTo>
                        <a:pt x="20471" y="81731"/>
                        <a:pt x="22843" y="81628"/>
                        <a:pt x="24274" y="80118"/>
                      </a:cubicBezTo>
                      <a:lnTo>
                        <a:pt x="24505" y="79886"/>
                      </a:lnTo>
                      <a:cubicBezTo>
                        <a:pt x="25186" y="79099"/>
                        <a:pt x="25520" y="78070"/>
                        <a:pt x="25431" y="77033"/>
                      </a:cubicBezTo>
                      <a:cubicBezTo>
                        <a:pt x="25356" y="75982"/>
                        <a:pt x="24855" y="75007"/>
                        <a:pt x="24043" y="74334"/>
                      </a:cubicBezTo>
                      <a:cubicBezTo>
                        <a:pt x="23079" y="73293"/>
                        <a:pt x="22192" y="72677"/>
                        <a:pt x="21382" y="718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0410002F-8036-8DC9-BDD8-FA149581F5F4}"/>
                </a:ext>
              </a:extLst>
            </p:cNvPr>
            <p:cNvGrpSpPr/>
            <p:nvPr/>
          </p:nvGrpSpPr>
          <p:grpSpPr>
            <a:xfrm>
              <a:off x="3211962" y="4699518"/>
              <a:ext cx="1388428" cy="527568"/>
              <a:chOff x="1067068" y="4733145"/>
              <a:chExt cx="1388428" cy="527568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25C21C8-67D2-6032-90E3-7991359C6B36}"/>
                  </a:ext>
                </a:extLst>
              </p:cNvPr>
              <p:cNvSpPr/>
              <p:nvPr/>
            </p:nvSpPr>
            <p:spPr>
              <a:xfrm>
                <a:off x="1080449" y="4780712"/>
                <a:ext cx="156134" cy="190518"/>
              </a:xfrm>
              <a:custGeom>
                <a:avLst/>
                <a:gdLst>
                  <a:gd name="connsiteX0" fmla="*/ 153162 w 206311"/>
                  <a:gd name="connsiteY0" fmla="*/ 147923 h 251745"/>
                  <a:gd name="connsiteX1" fmla="*/ 149543 w 206311"/>
                  <a:gd name="connsiteY1" fmla="*/ 146209 h 251745"/>
                  <a:gd name="connsiteX2" fmla="*/ 153162 w 206311"/>
                  <a:gd name="connsiteY2" fmla="*/ 143732 h 251745"/>
                  <a:gd name="connsiteX3" fmla="*/ 176213 w 206311"/>
                  <a:gd name="connsiteY3" fmla="*/ 99536 h 251745"/>
                  <a:gd name="connsiteX4" fmla="*/ 176213 w 206311"/>
                  <a:gd name="connsiteY4" fmla="*/ 61436 h 251745"/>
                  <a:gd name="connsiteX5" fmla="*/ 103156 w 206311"/>
                  <a:gd name="connsiteY5" fmla="*/ 0 h 251745"/>
                  <a:gd name="connsiteX6" fmla="*/ 30099 w 206311"/>
                  <a:gd name="connsiteY6" fmla="*/ 61436 h 251745"/>
                  <a:gd name="connsiteX7" fmla="*/ 30099 w 206311"/>
                  <a:gd name="connsiteY7" fmla="*/ 99536 h 251745"/>
                  <a:gd name="connsiteX8" fmla="*/ 53054 w 206311"/>
                  <a:gd name="connsiteY8" fmla="*/ 143732 h 251745"/>
                  <a:gd name="connsiteX9" fmla="*/ 56198 w 206311"/>
                  <a:gd name="connsiteY9" fmla="*/ 146209 h 251745"/>
                  <a:gd name="connsiteX10" fmla="*/ 52578 w 206311"/>
                  <a:gd name="connsiteY10" fmla="*/ 147923 h 251745"/>
                  <a:gd name="connsiteX11" fmla="*/ 0 w 206311"/>
                  <a:gd name="connsiteY11" fmla="*/ 202121 h 251745"/>
                  <a:gd name="connsiteX12" fmla="*/ 0 w 206311"/>
                  <a:gd name="connsiteY12" fmla="*/ 239173 h 251745"/>
                  <a:gd name="connsiteX13" fmla="*/ 13718 w 206311"/>
                  <a:gd name="connsiteY13" fmla="*/ 250696 h 251745"/>
                  <a:gd name="connsiteX14" fmla="*/ 25241 w 206311"/>
                  <a:gd name="connsiteY14" fmla="*/ 239173 h 251745"/>
                  <a:gd name="connsiteX15" fmla="*/ 25241 w 206311"/>
                  <a:gd name="connsiteY15" fmla="*/ 202311 h 251745"/>
                  <a:gd name="connsiteX16" fmla="*/ 103156 w 206311"/>
                  <a:gd name="connsiteY16" fmla="*/ 161163 h 251745"/>
                  <a:gd name="connsiteX17" fmla="*/ 181166 w 206311"/>
                  <a:gd name="connsiteY17" fmla="*/ 202025 h 251745"/>
                  <a:gd name="connsiteX18" fmla="*/ 181166 w 206311"/>
                  <a:gd name="connsiteY18" fmla="*/ 239173 h 251745"/>
                  <a:gd name="connsiteX19" fmla="*/ 193739 w 206311"/>
                  <a:gd name="connsiteY19" fmla="*/ 251746 h 251745"/>
                  <a:gd name="connsiteX20" fmla="*/ 206312 w 206311"/>
                  <a:gd name="connsiteY20" fmla="*/ 239173 h 251745"/>
                  <a:gd name="connsiteX21" fmla="*/ 206312 w 206311"/>
                  <a:gd name="connsiteY21" fmla="*/ 202121 h 251745"/>
                  <a:gd name="connsiteX22" fmla="*/ 153162 w 206311"/>
                  <a:gd name="connsiteY22" fmla="*/ 147923 h 251745"/>
                  <a:gd name="connsiteX23" fmla="*/ 102584 w 206311"/>
                  <a:gd name="connsiteY23" fmla="*/ 135922 h 251745"/>
                  <a:gd name="connsiteX24" fmla="*/ 54959 w 206311"/>
                  <a:gd name="connsiteY24" fmla="*/ 99536 h 251745"/>
                  <a:gd name="connsiteX25" fmla="*/ 54959 w 206311"/>
                  <a:gd name="connsiteY25" fmla="*/ 61436 h 251745"/>
                  <a:gd name="connsiteX26" fmla="*/ 102584 w 206311"/>
                  <a:gd name="connsiteY26" fmla="*/ 25146 h 251745"/>
                  <a:gd name="connsiteX27" fmla="*/ 150209 w 206311"/>
                  <a:gd name="connsiteY27" fmla="*/ 61436 h 251745"/>
                  <a:gd name="connsiteX28" fmla="*/ 150209 w 206311"/>
                  <a:gd name="connsiteY28" fmla="*/ 99536 h 251745"/>
                  <a:gd name="connsiteX29" fmla="*/ 102870 w 206311"/>
                  <a:gd name="connsiteY29" fmla="*/ 135922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6311" h="251745">
                    <a:moveTo>
                      <a:pt x="153162" y="147923"/>
                    </a:moveTo>
                    <a:lnTo>
                      <a:pt x="149543" y="146209"/>
                    </a:lnTo>
                    <a:lnTo>
                      <a:pt x="153162" y="143732"/>
                    </a:lnTo>
                    <a:cubicBezTo>
                      <a:pt x="167204" y="133304"/>
                      <a:pt x="175697" y="117019"/>
                      <a:pt x="176213" y="99536"/>
                    </a:cubicBezTo>
                    <a:lnTo>
                      <a:pt x="176213" y="61436"/>
                    </a:lnTo>
                    <a:cubicBezTo>
                      <a:pt x="176213" y="28099"/>
                      <a:pt x="142685" y="0"/>
                      <a:pt x="103156" y="0"/>
                    </a:cubicBezTo>
                    <a:cubicBezTo>
                      <a:pt x="63627" y="0"/>
                      <a:pt x="30099" y="28099"/>
                      <a:pt x="30099" y="61436"/>
                    </a:cubicBezTo>
                    <a:lnTo>
                      <a:pt x="30099" y="99536"/>
                    </a:lnTo>
                    <a:cubicBezTo>
                      <a:pt x="30689" y="116978"/>
                      <a:pt x="39125" y="133220"/>
                      <a:pt x="53054" y="143732"/>
                    </a:cubicBezTo>
                    <a:lnTo>
                      <a:pt x="56198" y="146209"/>
                    </a:lnTo>
                    <a:lnTo>
                      <a:pt x="52578" y="147923"/>
                    </a:lnTo>
                    <a:cubicBezTo>
                      <a:pt x="20574" y="162211"/>
                      <a:pt x="0" y="183451"/>
                      <a:pt x="0" y="202121"/>
                    </a:cubicBezTo>
                    <a:lnTo>
                      <a:pt x="0" y="239173"/>
                    </a:lnTo>
                    <a:cubicBezTo>
                      <a:pt x="606" y="246143"/>
                      <a:pt x="6748" y="251302"/>
                      <a:pt x="13718" y="250696"/>
                    </a:cubicBezTo>
                    <a:cubicBezTo>
                      <a:pt x="19848" y="250163"/>
                      <a:pt x="24708" y="245303"/>
                      <a:pt x="25241" y="239173"/>
                    </a:cubicBezTo>
                    <a:lnTo>
                      <a:pt x="25241" y="202311"/>
                    </a:lnTo>
                    <a:cubicBezTo>
                      <a:pt x="25908" y="189928"/>
                      <a:pt x="66961" y="161163"/>
                      <a:pt x="103156" y="161163"/>
                    </a:cubicBezTo>
                    <a:cubicBezTo>
                      <a:pt x="139351" y="161163"/>
                      <a:pt x="180499" y="189738"/>
                      <a:pt x="181166" y="202025"/>
                    </a:cubicBezTo>
                    <a:lnTo>
                      <a:pt x="181166" y="239173"/>
                    </a:lnTo>
                    <a:cubicBezTo>
                      <a:pt x="181166" y="246117"/>
                      <a:pt x="186795" y="251746"/>
                      <a:pt x="193739" y="251746"/>
                    </a:cubicBezTo>
                    <a:cubicBezTo>
                      <a:pt x="200682" y="251746"/>
                      <a:pt x="206312" y="246117"/>
                      <a:pt x="206312" y="239173"/>
                    </a:cubicBezTo>
                    <a:lnTo>
                      <a:pt x="206312" y="202121"/>
                    </a:lnTo>
                    <a:cubicBezTo>
                      <a:pt x="206026" y="183451"/>
                      <a:pt x="185452" y="162211"/>
                      <a:pt x="153162" y="147923"/>
                    </a:cubicBezTo>
                    <a:close/>
                    <a:moveTo>
                      <a:pt x="102584" y="135922"/>
                    </a:moveTo>
                    <a:cubicBezTo>
                      <a:pt x="77629" y="135922"/>
                      <a:pt x="54959" y="118586"/>
                      <a:pt x="54959" y="99536"/>
                    </a:cubicBezTo>
                    <a:lnTo>
                      <a:pt x="54959" y="61436"/>
                    </a:lnTo>
                    <a:cubicBezTo>
                      <a:pt x="54959" y="42386"/>
                      <a:pt x="77724" y="25146"/>
                      <a:pt x="102584" y="25146"/>
                    </a:cubicBezTo>
                    <a:cubicBezTo>
                      <a:pt x="127445" y="25146"/>
                      <a:pt x="150209" y="42481"/>
                      <a:pt x="150209" y="61436"/>
                    </a:cubicBezTo>
                    <a:lnTo>
                      <a:pt x="150209" y="99536"/>
                    </a:lnTo>
                    <a:cubicBezTo>
                      <a:pt x="150590" y="118586"/>
                      <a:pt x="127921" y="135922"/>
                      <a:pt x="102870" y="13592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6650F065-50CF-7310-AAD0-07E21F905053}"/>
                  </a:ext>
                </a:extLst>
              </p:cNvPr>
              <p:cNvSpPr txBox="1"/>
              <p:nvPr/>
            </p:nvSpPr>
            <p:spPr>
              <a:xfrm>
                <a:off x="1256490" y="4733145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128 UEs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43FB63B-FEE5-717A-F9DB-83C5D3535FAF}"/>
                  </a:ext>
                </a:extLst>
              </p:cNvPr>
              <p:cNvSpPr txBox="1"/>
              <p:nvPr/>
            </p:nvSpPr>
            <p:spPr>
              <a:xfrm>
                <a:off x="1256490" y="4983714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1.5-2 Gbps</a:t>
                </a:r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071B96D0-B958-164C-A470-521D0D854CBB}"/>
                  </a:ext>
                </a:extLst>
              </p:cNvPr>
              <p:cNvGrpSpPr/>
              <p:nvPr/>
            </p:nvGrpSpPr>
            <p:grpSpPr>
              <a:xfrm>
                <a:off x="1067068" y="5055512"/>
                <a:ext cx="194768" cy="166475"/>
                <a:chOff x="1734791" y="4561948"/>
                <a:chExt cx="167648" cy="143292"/>
              </a:xfrm>
              <a:solidFill>
                <a:schemeClr val="tx1"/>
              </a:solidFill>
            </p:grpSpPr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C18B56D6-5C54-62AF-225C-9E57B373F06E}"/>
                    </a:ext>
                  </a:extLst>
                </p:cNvPr>
                <p:cNvSpPr/>
                <p:nvPr/>
              </p:nvSpPr>
              <p:spPr>
                <a:xfrm>
                  <a:off x="1864390" y="4561948"/>
                  <a:ext cx="38049" cy="143292"/>
                </a:xfrm>
                <a:custGeom>
                  <a:avLst/>
                  <a:gdLst>
                    <a:gd name="connsiteX0" fmla="*/ 9436 w 38049"/>
                    <a:gd name="connsiteY0" fmla="*/ 1158 h 143292"/>
                    <a:gd name="connsiteX1" fmla="*/ 9436 w 38049"/>
                    <a:gd name="connsiteY1" fmla="*/ 1158 h 143292"/>
                    <a:gd name="connsiteX2" fmla="*/ 3845 w 38049"/>
                    <a:gd name="connsiteY2" fmla="*/ 1158 h 143292"/>
                    <a:gd name="connsiteX3" fmla="*/ 3845 w 38049"/>
                    <a:gd name="connsiteY3" fmla="*/ 6748 h 143292"/>
                    <a:gd name="connsiteX4" fmla="*/ 3845 w 38049"/>
                    <a:gd name="connsiteY4" fmla="*/ 133978 h 143292"/>
                    <a:gd name="connsiteX5" fmla="*/ 1262 w 38049"/>
                    <a:gd name="connsiteY5" fmla="*/ 136446 h 143292"/>
                    <a:gd name="connsiteX6" fmla="*/ 1002 w 38049"/>
                    <a:gd name="connsiteY6" fmla="*/ 141892 h 143292"/>
                    <a:gd name="connsiteX7" fmla="*/ 1262 w 38049"/>
                    <a:gd name="connsiteY7" fmla="*/ 142152 h 143292"/>
                    <a:gd name="connsiteX8" fmla="*/ 6715 w 38049"/>
                    <a:gd name="connsiteY8" fmla="*/ 142174 h 143292"/>
                    <a:gd name="connsiteX9" fmla="*/ 6737 w 38049"/>
                    <a:gd name="connsiteY9" fmla="*/ 142152 h 143292"/>
                    <a:gd name="connsiteX10" fmla="*/ 9513 w 38049"/>
                    <a:gd name="connsiteY10" fmla="*/ 139530 h 143292"/>
                    <a:gd name="connsiteX11" fmla="*/ 9436 w 38049"/>
                    <a:gd name="connsiteY11" fmla="*/ 1158 h 143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49" h="143292">
                      <a:moveTo>
                        <a:pt x="9436" y="1158"/>
                      </a:moveTo>
                      <a:lnTo>
                        <a:pt x="9436" y="1158"/>
                      </a:lnTo>
                      <a:cubicBezTo>
                        <a:pt x="7892" y="-386"/>
                        <a:pt x="5389" y="-386"/>
                        <a:pt x="3845" y="1158"/>
                      </a:cubicBezTo>
                      <a:cubicBezTo>
                        <a:pt x="2302" y="2702"/>
                        <a:pt x="2302" y="5204"/>
                        <a:pt x="3845" y="6748"/>
                      </a:cubicBezTo>
                      <a:cubicBezTo>
                        <a:pt x="38904" y="41913"/>
                        <a:pt x="38904" y="98814"/>
                        <a:pt x="3845" y="133978"/>
                      </a:cubicBezTo>
                      <a:lnTo>
                        <a:pt x="1262" y="136446"/>
                      </a:lnTo>
                      <a:cubicBezTo>
                        <a:pt x="-313" y="137878"/>
                        <a:pt x="-430" y="140317"/>
                        <a:pt x="1002" y="141892"/>
                      </a:cubicBezTo>
                      <a:cubicBezTo>
                        <a:pt x="1085" y="141983"/>
                        <a:pt x="1172" y="142070"/>
                        <a:pt x="1262" y="142152"/>
                      </a:cubicBezTo>
                      <a:cubicBezTo>
                        <a:pt x="2762" y="143664"/>
                        <a:pt x="5203" y="143674"/>
                        <a:pt x="6715" y="142174"/>
                      </a:cubicBezTo>
                      <a:cubicBezTo>
                        <a:pt x="6722" y="142167"/>
                        <a:pt x="6730" y="142160"/>
                        <a:pt x="6737" y="142152"/>
                      </a:cubicBezTo>
                      <a:cubicBezTo>
                        <a:pt x="7662" y="141304"/>
                        <a:pt x="8626" y="140417"/>
                        <a:pt x="9513" y="139530"/>
                      </a:cubicBezTo>
                      <a:cubicBezTo>
                        <a:pt x="47592" y="101253"/>
                        <a:pt x="47557" y="39393"/>
                        <a:pt x="9436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B826D874-D2FB-0533-44DA-DBF3BB93472C}"/>
                    </a:ext>
                  </a:extLst>
                </p:cNvPr>
                <p:cNvSpPr/>
                <p:nvPr/>
              </p:nvSpPr>
              <p:spPr>
                <a:xfrm>
                  <a:off x="1848793" y="4577439"/>
                  <a:ext cx="31675" cy="112263"/>
                </a:xfrm>
                <a:custGeom>
                  <a:avLst/>
                  <a:gdLst>
                    <a:gd name="connsiteX0" fmla="*/ 9496 w 31675"/>
                    <a:gd name="connsiteY0" fmla="*/ 1166 h 112263"/>
                    <a:gd name="connsiteX1" fmla="*/ 3867 w 31675"/>
                    <a:gd name="connsiteY1" fmla="*/ 1166 h 112263"/>
                    <a:gd name="connsiteX2" fmla="*/ 3867 w 31675"/>
                    <a:gd name="connsiteY2" fmla="*/ 6795 h 112263"/>
                    <a:gd name="connsiteX3" fmla="*/ 3867 w 31675"/>
                    <a:gd name="connsiteY3" fmla="*/ 102950 h 112263"/>
                    <a:gd name="connsiteX4" fmla="*/ 1284 w 31675"/>
                    <a:gd name="connsiteY4" fmla="*/ 105379 h 112263"/>
                    <a:gd name="connsiteX5" fmla="*/ 983 w 31675"/>
                    <a:gd name="connsiteY5" fmla="*/ 110823 h 112263"/>
                    <a:gd name="connsiteX6" fmla="*/ 1284 w 31675"/>
                    <a:gd name="connsiteY6" fmla="*/ 111124 h 112263"/>
                    <a:gd name="connsiteX7" fmla="*/ 6736 w 31675"/>
                    <a:gd name="connsiteY7" fmla="*/ 111146 h 112263"/>
                    <a:gd name="connsiteX8" fmla="*/ 6758 w 31675"/>
                    <a:gd name="connsiteY8" fmla="*/ 111124 h 112263"/>
                    <a:gd name="connsiteX9" fmla="*/ 9650 w 31675"/>
                    <a:gd name="connsiteY9" fmla="*/ 108386 h 112263"/>
                    <a:gd name="connsiteX10" fmla="*/ 9496 w 31675"/>
                    <a:gd name="connsiteY10" fmla="*/ 1166 h 11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75" h="112263">
                      <a:moveTo>
                        <a:pt x="9496" y="1166"/>
                      </a:moveTo>
                      <a:cubicBezTo>
                        <a:pt x="7941" y="-389"/>
                        <a:pt x="5421" y="-389"/>
                        <a:pt x="3867" y="1166"/>
                      </a:cubicBezTo>
                      <a:cubicBezTo>
                        <a:pt x="2312" y="2720"/>
                        <a:pt x="2312" y="5240"/>
                        <a:pt x="3867" y="6795"/>
                      </a:cubicBezTo>
                      <a:cubicBezTo>
                        <a:pt x="30388" y="33360"/>
                        <a:pt x="30388" y="76384"/>
                        <a:pt x="3867" y="102950"/>
                      </a:cubicBezTo>
                      <a:cubicBezTo>
                        <a:pt x="3019" y="103798"/>
                        <a:pt x="2170" y="104608"/>
                        <a:pt x="1284" y="105379"/>
                      </a:cubicBezTo>
                      <a:cubicBezTo>
                        <a:pt x="-303" y="106799"/>
                        <a:pt x="-437" y="109237"/>
                        <a:pt x="983" y="110823"/>
                      </a:cubicBezTo>
                      <a:cubicBezTo>
                        <a:pt x="1078" y="110929"/>
                        <a:pt x="1178" y="111029"/>
                        <a:pt x="1284" y="111124"/>
                      </a:cubicBezTo>
                      <a:cubicBezTo>
                        <a:pt x="2783" y="112635"/>
                        <a:pt x="5224" y="112645"/>
                        <a:pt x="6736" y="111146"/>
                      </a:cubicBezTo>
                      <a:cubicBezTo>
                        <a:pt x="6744" y="111138"/>
                        <a:pt x="6751" y="111131"/>
                        <a:pt x="6758" y="111124"/>
                      </a:cubicBezTo>
                      <a:lnTo>
                        <a:pt x="9650" y="108386"/>
                      </a:lnTo>
                      <a:cubicBezTo>
                        <a:pt x="39077" y="78679"/>
                        <a:pt x="39008" y="30789"/>
                        <a:pt x="9496" y="11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2DB0E831-F858-31C9-36A3-6BAA3DCFB050}"/>
                    </a:ext>
                  </a:extLst>
                </p:cNvPr>
                <p:cNvSpPr/>
                <p:nvPr/>
              </p:nvSpPr>
              <p:spPr>
                <a:xfrm>
                  <a:off x="1833098" y="4592985"/>
                  <a:ext cx="25444" cy="81321"/>
                </a:xfrm>
                <a:custGeom>
                  <a:avLst/>
                  <a:gdLst>
                    <a:gd name="connsiteX0" fmla="*/ 9653 w 25444"/>
                    <a:gd name="connsiteY0" fmla="*/ 1158 h 81321"/>
                    <a:gd name="connsiteX1" fmla="*/ 4062 w 25444"/>
                    <a:gd name="connsiteY1" fmla="*/ 1158 h 81321"/>
                    <a:gd name="connsiteX2" fmla="*/ 4062 w 25444"/>
                    <a:gd name="connsiteY2" fmla="*/ 6748 h 81321"/>
                    <a:gd name="connsiteX3" fmla="*/ 4062 w 25444"/>
                    <a:gd name="connsiteY3" fmla="*/ 71867 h 81321"/>
                    <a:gd name="connsiteX4" fmla="*/ 1402 w 25444"/>
                    <a:gd name="connsiteY4" fmla="*/ 74334 h 81321"/>
                    <a:gd name="connsiteX5" fmla="*/ 14 w 25444"/>
                    <a:gd name="connsiteY5" fmla="*/ 77033 h 81321"/>
                    <a:gd name="connsiteX6" fmla="*/ 940 w 25444"/>
                    <a:gd name="connsiteY6" fmla="*/ 79886 h 81321"/>
                    <a:gd name="connsiteX7" fmla="*/ 1171 w 25444"/>
                    <a:gd name="connsiteY7" fmla="*/ 80118 h 81321"/>
                    <a:gd name="connsiteX8" fmla="*/ 6530 w 25444"/>
                    <a:gd name="connsiteY8" fmla="*/ 80349 h 81321"/>
                    <a:gd name="connsiteX9" fmla="*/ 9653 w 25444"/>
                    <a:gd name="connsiteY9" fmla="*/ 77457 h 81321"/>
                    <a:gd name="connsiteX10" fmla="*/ 9653 w 25444"/>
                    <a:gd name="connsiteY10" fmla="*/ 1158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9653" y="1158"/>
                      </a:moveTo>
                      <a:cubicBezTo>
                        <a:pt x="8109" y="-386"/>
                        <a:pt x="5606" y="-386"/>
                        <a:pt x="4062" y="1158"/>
                      </a:cubicBezTo>
                      <a:cubicBezTo>
                        <a:pt x="2519" y="2702"/>
                        <a:pt x="2519" y="5204"/>
                        <a:pt x="4062" y="6748"/>
                      </a:cubicBezTo>
                      <a:cubicBezTo>
                        <a:pt x="21924" y="24780"/>
                        <a:pt x="21924" y="53835"/>
                        <a:pt x="4062" y="71867"/>
                      </a:cubicBezTo>
                      <a:cubicBezTo>
                        <a:pt x="3253" y="72677"/>
                        <a:pt x="2366" y="73448"/>
                        <a:pt x="1402" y="74334"/>
                      </a:cubicBezTo>
                      <a:cubicBezTo>
                        <a:pt x="590" y="75007"/>
                        <a:pt x="88" y="75982"/>
                        <a:pt x="14" y="77033"/>
                      </a:cubicBezTo>
                      <a:cubicBezTo>
                        <a:pt x="-75" y="78070"/>
                        <a:pt x="259" y="79099"/>
                        <a:pt x="940" y="79886"/>
                      </a:cubicBezTo>
                      <a:lnTo>
                        <a:pt x="1171" y="80118"/>
                      </a:lnTo>
                      <a:cubicBezTo>
                        <a:pt x="2602" y="81628"/>
                        <a:pt x="4974" y="81731"/>
                        <a:pt x="6530" y="80349"/>
                      </a:cubicBezTo>
                      <a:cubicBezTo>
                        <a:pt x="7687" y="79347"/>
                        <a:pt x="8689" y="78421"/>
                        <a:pt x="9653" y="77457"/>
                      </a:cubicBezTo>
                      <a:cubicBezTo>
                        <a:pt x="30709" y="56382"/>
                        <a:pt x="30709" y="22233"/>
                        <a:pt x="9653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11881BA1-41D5-2818-B95A-EEC53F4CC2BC}"/>
                    </a:ext>
                  </a:extLst>
                </p:cNvPr>
                <p:cNvSpPr/>
                <p:nvPr/>
              </p:nvSpPr>
              <p:spPr>
                <a:xfrm>
                  <a:off x="1801664" y="4615097"/>
                  <a:ext cx="33526" cy="33542"/>
                </a:xfrm>
                <a:custGeom>
                  <a:avLst/>
                  <a:gdLst>
                    <a:gd name="connsiteX0" fmla="*/ 28634 w 33526"/>
                    <a:gd name="connsiteY0" fmla="*/ 4916 h 33542"/>
                    <a:gd name="connsiteX1" fmla="*/ 4916 w 33526"/>
                    <a:gd name="connsiteY1" fmla="*/ 4909 h 33542"/>
                    <a:gd name="connsiteX2" fmla="*/ 4909 w 33526"/>
                    <a:gd name="connsiteY2" fmla="*/ 28627 h 33542"/>
                    <a:gd name="connsiteX3" fmla="*/ 28627 w 33526"/>
                    <a:gd name="connsiteY3" fmla="*/ 28634 h 33542"/>
                    <a:gd name="connsiteX4" fmla="*/ 28634 w 33526"/>
                    <a:gd name="connsiteY4" fmla="*/ 28627 h 33542"/>
                    <a:gd name="connsiteX5" fmla="*/ 28634 w 33526"/>
                    <a:gd name="connsiteY5" fmla="*/ 4916 h 33542"/>
                    <a:gd name="connsiteX6" fmla="*/ 23005 w 33526"/>
                    <a:gd name="connsiteY6" fmla="*/ 23036 h 33542"/>
                    <a:gd name="connsiteX7" fmla="*/ 10494 w 33526"/>
                    <a:gd name="connsiteY7" fmla="*/ 23017 h 33542"/>
                    <a:gd name="connsiteX8" fmla="*/ 10513 w 33526"/>
                    <a:gd name="connsiteY8" fmla="*/ 10506 h 33542"/>
                    <a:gd name="connsiteX9" fmla="*/ 23024 w 33526"/>
                    <a:gd name="connsiteY9" fmla="*/ 10525 h 33542"/>
                    <a:gd name="connsiteX10" fmla="*/ 23005 w 33526"/>
                    <a:gd name="connsiteY10" fmla="*/ 23036 h 3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526" h="33542">
                      <a:moveTo>
                        <a:pt x="28634" y="4916"/>
                      </a:moveTo>
                      <a:cubicBezTo>
                        <a:pt x="22086" y="-1636"/>
                        <a:pt x="11467" y="-1639"/>
                        <a:pt x="4916" y="4909"/>
                      </a:cubicBezTo>
                      <a:cubicBezTo>
                        <a:pt x="-1636" y="11456"/>
                        <a:pt x="-1639" y="22075"/>
                        <a:pt x="4909" y="28627"/>
                      </a:cubicBezTo>
                      <a:cubicBezTo>
                        <a:pt x="11456" y="35178"/>
                        <a:pt x="22075" y="35181"/>
                        <a:pt x="28627" y="28634"/>
                      </a:cubicBezTo>
                      <a:cubicBezTo>
                        <a:pt x="28629" y="28631"/>
                        <a:pt x="28631" y="28629"/>
                        <a:pt x="28634" y="28627"/>
                      </a:cubicBezTo>
                      <a:cubicBezTo>
                        <a:pt x="35158" y="22069"/>
                        <a:pt x="35158" y="11473"/>
                        <a:pt x="28634" y="4916"/>
                      </a:cubicBezTo>
                      <a:close/>
                      <a:moveTo>
                        <a:pt x="23005" y="23036"/>
                      </a:moveTo>
                      <a:cubicBezTo>
                        <a:pt x="19545" y="26486"/>
                        <a:pt x="13943" y="26477"/>
                        <a:pt x="10494" y="23017"/>
                      </a:cubicBezTo>
                      <a:cubicBezTo>
                        <a:pt x="7044" y="19557"/>
                        <a:pt x="7053" y="13956"/>
                        <a:pt x="10513" y="10506"/>
                      </a:cubicBezTo>
                      <a:cubicBezTo>
                        <a:pt x="13973" y="7057"/>
                        <a:pt x="19575" y="7065"/>
                        <a:pt x="23024" y="10525"/>
                      </a:cubicBezTo>
                      <a:cubicBezTo>
                        <a:pt x="26474" y="13986"/>
                        <a:pt x="26465" y="19587"/>
                        <a:pt x="23005" y="230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59857169-4B56-A18E-DF6E-95707C8FD52C}"/>
                    </a:ext>
                  </a:extLst>
                </p:cNvPr>
                <p:cNvSpPr/>
                <p:nvPr/>
              </p:nvSpPr>
              <p:spPr>
                <a:xfrm>
                  <a:off x="1734791" y="4561948"/>
                  <a:ext cx="38127" cy="143176"/>
                </a:xfrm>
                <a:custGeom>
                  <a:avLst/>
                  <a:gdLst>
                    <a:gd name="connsiteX0" fmla="*/ 34012 w 38127"/>
                    <a:gd name="connsiteY0" fmla="*/ 133786 h 143176"/>
                    <a:gd name="connsiteX1" fmla="*/ 34012 w 38127"/>
                    <a:gd name="connsiteY1" fmla="*/ 6748 h 143176"/>
                    <a:gd name="connsiteX2" fmla="*/ 34012 w 38127"/>
                    <a:gd name="connsiteY2" fmla="*/ 1158 h 143176"/>
                    <a:gd name="connsiteX3" fmla="*/ 28421 w 38127"/>
                    <a:gd name="connsiteY3" fmla="*/ 1158 h 143176"/>
                    <a:gd name="connsiteX4" fmla="*/ 28421 w 38127"/>
                    <a:gd name="connsiteY4" fmla="*/ 1158 h 143176"/>
                    <a:gd name="connsiteX5" fmla="*/ 28614 w 38127"/>
                    <a:gd name="connsiteY5" fmla="*/ 139415 h 143176"/>
                    <a:gd name="connsiteX6" fmla="*/ 31390 w 38127"/>
                    <a:gd name="connsiteY6" fmla="*/ 142036 h 143176"/>
                    <a:gd name="connsiteX7" fmla="*/ 36843 w 38127"/>
                    <a:gd name="connsiteY7" fmla="*/ 142059 h 143176"/>
                    <a:gd name="connsiteX8" fmla="*/ 36865 w 38127"/>
                    <a:gd name="connsiteY8" fmla="*/ 142036 h 143176"/>
                    <a:gd name="connsiteX9" fmla="*/ 37125 w 38127"/>
                    <a:gd name="connsiteY9" fmla="*/ 136590 h 143176"/>
                    <a:gd name="connsiteX10" fmla="*/ 36865 w 38127"/>
                    <a:gd name="connsiteY10" fmla="*/ 136330 h 1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27" h="143176">
                      <a:moveTo>
                        <a:pt x="34012" y="133786"/>
                      </a:moveTo>
                      <a:cubicBezTo>
                        <a:pt x="-919" y="98643"/>
                        <a:pt x="-919" y="41891"/>
                        <a:pt x="34012" y="6748"/>
                      </a:cubicBezTo>
                      <a:cubicBezTo>
                        <a:pt x="35556" y="5204"/>
                        <a:pt x="35556" y="2702"/>
                        <a:pt x="34012" y="1158"/>
                      </a:cubicBezTo>
                      <a:cubicBezTo>
                        <a:pt x="32468" y="-386"/>
                        <a:pt x="29965" y="-386"/>
                        <a:pt x="28421" y="1158"/>
                      </a:cubicBezTo>
                      <a:lnTo>
                        <a:pt x="28421" y="1158"/>
                      </a:lnTo>
                      <a:cubicBezTo>
                        <a:pt x="-9549" y="39453"/>
                        <a:pt x="-9463" y="101225"/>
                        <a:pt x="28614" y="139415"/>
                      </a:cubicBezTo>
                      <a:cubicBezTo>
                        <a:pt x="29501" y="140301"/>
                        <a:pt x="30465" y="141188"/>
                        <a:pt x="31390" y="142036"/>
                      </a:cubicBezTo>
                      <a:cubicBezTo>
                        <a:pt x="32890" y="143548"/>
                        <a:pt x="35331" y="143558"/>
                        <a:pt x="36843" y="142059"/>
                      </a:cubicBezTo>
                      <a:cubicBezTo>
                        <a:pt x="36850" y="142051"/>
                        <a:pt x="36857" y="142044"/>
                        <a:pt x="36865" y="142036"/>
                      </a:cubicBezTo>
                      <a:cubicBezTo>
                        <a:pt x="38441" y="140604"/>
                        <a:pt x="38557" y="138166"/>
                        <a:pt x="37125" y="136590"/>
                      </a:cubicBezTo>
                      <a:cubicBezTo>
                        <a:pt x="37042" y="136499"/>
                        <a:pt x="36956" y="136413"/>
                        <a:pt x="36865" y="1363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ECC2487E-E3CA-DE56-66B5-001AD09D7762}"/>
                    </a:ext>
                  </a:extLst>
                </p:cNvPr>
                <p:cNvSpPr/>
                <p:nvPr/>
              </p:nvSpPr>
              <p:spPr>
                <a:xfrm>
                  <a:off x="1756401" y="4577405"/>
                  <a:ext cx="31844" cy="112452"/>
                </a:xfrm>
                <a:custGeom>
                  <a:avLst/>
                  <a:gdLst>
                    <a:gd name="connsiteX0" fmla="*/ 27785 w 31844"/>
                    <a:gd name="connsiteY0" fmla="*/ 102984 h 112452"/>
                    <a:gd name="connsiteX1" fmla="*/ 27785 w 31844"/>
                    <a:gd name="connsiteY1" fmla="*/ 6829 h 112452"/>
                    <a:gd name="connsiteX2" fmla="*/ 27965 w 31844"/>
                    <a:gd name="connsiteY2" fmla="*/ 1380 h 112452"/>
                    <a:gd name="connsiteX3" fmla="*/ 27785 w 31844"/>
                    <a:gd name="connsiteY3" fmla="*/ 1200 h 112452"/>
                    <a:gd name="connsiteX4" fmla="*/ 22335 w 31844"/>
                    <a:gd name="connsiteY4" fmla="*/ 1060 h 112452"/>
                    <a:gd name="connsiteX5" fmla="*/ 22195 w 31844"/>
                    <a:gd name="connsiteY5" fmla="*/ 1200 h 112452"/>
                    <a:gd name="connsiteX6" fmla="*/ 22195 w 31844"/>
                    <a:gd name="connsiteY6" fmla="*/ 108575 h 112452"/>
                    <a:gd name="connsiteX7" fmla="*/ 25086 w 31844"/>
                    <a:gd name="connsiteY7" fmla="*/ 111312 h 112452"/>
                    <a:gd name="connsiteX8" fmla="*/ 30539 w 31844"/>
                    <a:gd name="connsiteY8" fmla="*/ 111334 h 112452"/>
                    <a:gd name="connsiteX9" fmla="*/ 30561 w 31844"/>
                    <a:gd name="connsiteY9" fmla="*/ 111312 h 112452"/>
                    <a:gd name="connsiteX10" fmla="*/ 30862 w 31844"/>
                    <a:gd name="connsiteY10" fmla="*/ 105868 h 112452"/>
                    <a:gd name="connsiteX11" fmla="*/ 30561 w 31844"/>
                    <a:gd name="connsiteY11" fmla="*/ 105567 h 112452"/>
                    <a:gd name="connsiteX12" fmla="*/ 27785 w 31844"/>
                    <a:gd name="connsiteY12" fmla="*/ 102984 h 112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44" h="112452">
                      <a:moveTo>
                        <a:pt x="27785" y="102984"/>
                      </a:moveTo>
                      <a:cubicBezTo>
                        <a:pt x="1264" y="76419"/>
                        <a:pt x="1264" y="33395"/>
                        <a:pt x="27785" y="6829"/>
                      </a:cubicBezTo>
                      <a:cubicBezTo>
                        <a:pt x="29340" y="5374"/>
                        <a:pt x="29420" y="2934"/>
                        <a:pt x="27965" y="1380"/>
                      </a:cubicBezTo>
                      <a:cubicBezTo>
                        <a:pt x="27907" y="1318"/>
                        <a:pt x="27847" y="1258"/>
                        <a:pt x="27785" y="1200"/>
                      </a:cubicBezTo>
                      <a:cubicBezTo>
                        <a:pt x="26319" y="-344"/>
                        <a:pt x="23878" y="-406"/>
                        <a:pt x="22335" y="1060"/>
                      </a:cubicBezTo>
                      <a:cubicBezTo>
                        <a:pt x="22287" y="1106"/>
                        <a:pt x="22240" y="1152"/>
                        <a:pt x="22195" y="1200"/>
                      </a:cubicBezTo>
                      <a:cubicBezTo>
                        <a:pt x="-7398" y="30875"/>
                        <a:pt x="-7398" y="78900"/>
                        <a:pt x="22195" y="108575"/>
                      </a:cubicBezTo>
                      <a:lnTo>
                        <a:pt x="25086" y="111312"/>
                      </a:lnTo>
                      <a:cubicBezTo>
                        <a:pt x="26586" y="112824"/>
                        <a:pt x="29027" y="112834"/>
                        <a:pt x="30539" y="111334"/>
                      </a:cubicBezTo>
                      <a:cubicBezTo>
                        <a:pt x="30546" y="111327"/>
                        <a:pt x="30554" y="111319"/>
                        <a:pt x="30561" y="111312"/>
                      </a:cubicBezTo>
                      <a:cubicBezTo>
                        <a:pt x="32148" y="109892"/>
                        <a:pt x="32282" y="107454"/>
                        <a:pt x="30862" y="105868"/>
                      </a:cubicBezTo>
                      <a:cubicBezTo>
                        <a:pt x="30767" y="105762"/>
                        <a:pt x="30667" y="105662"/>
                        <a:pt x="30561" y="105567"/>
                      </a:cubicBezTo>
                      <a:cubicBezTo>
                        <a:pt x="29482" y="104642"/>
                        <a:pt x="28633" y="103832"/>
                        <a:pt x="27785" y="1029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77E708B7-6327-33F5-1312-85D26558315B}"/>
                    </a:ext>
                  </a:extLst>
                </p:cNvPr>
                <p:cNvSpPr/>
                <p:nvPr/>
              </p:nvSpPr>
              <p:spPr>
                <a:xfrm>
                  <a:off x="1778303" y="4592985"/>
                  <a:ext cx="25444" cy="81321"/>
                </a:xfrm>
                <a:custGeom>
                  <a:avLst/>
                  <a:gdLst>
                    <a:gd name="connsiteX0" fmla="*/ 21382 w 25444"/>
                    <a:gd name="connsiteY0" fmla="*/ 71867 h 81321"/>
                    <a:gd name="connsiteX1" fmla="*/ 21382 w 25444"/>
                    <a:gd name="connsiteY1" fmla="*/ 6748 h 81321"/>
                    <a:gd name="connsiteX2" fmla="*/ 21382 w 25444"/>
                    <a:gd name="connsiteY2" fmla="*/ 1158 h 81321"/>
                    <a:gd name="connsiteX3" fmla="*/ 15792 w 25444"/>
                    <a:gd name="connsiteY3" fmla="*/ 1158 h 81321"/>
                    <a:gd name="connsiteX4" fmla="*/ 15792 w 25444"/>
                    <a:gd name="connsiteY4" fmla="*/ 77457 h 81321"/>
                    <a:gd name="connsiteX5" fmla="*/ 18915 w 25444"/>
                    <a:gd name="connsiteY5" fmla="*/ 80349 h 81321"/>
                    <a:gd name="connsiteX6" fmla="*/ 24274 w 25444"/>
                    <a:gd name="connsiteY6" fmla="*/ 80118 h 81321"/>
                    <a:gd name="connsiteX7" fmla="*/ 24505 w 25444"/>
                    <a:gd name="connsiteY7" fmla="*/ 79886 h 81321"/>
                    <a:gd name="connsiteX8" fmla="*/ 25431 w 25444"/>
                    <a:gd name="connsiteY8" fmla="*/ 77033 h 81321"/>
                    <a:gd name="connsiteX9" fmla="*/ 24043 w 25444"/>
                    <a:gd name="connsiteY9" fmla="*/ 74334 h 81321"/>
                    <a:gd name="connsiteX10" fmla="*/ 21382 w 25444"/>
                    <a:gd name="connsiteY10" fmla="*/ 71867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21382" y="71867"/>
                      </a:moveTo>
                      <a:cubicBezTo>
                        <a:pt x="3521" y="53835"/>
                        <a:pt x="3521" y="24780"/>
                        <a:pt x="21382" y="6748"/>
                      </a:cubicBezTo>
                      <a:cubicBezTo>
                        <a:pt x="22926" y="5204"/>
                        <a:pt x="22926" y="2702"/>
                        <a:pt x="21382" y="1158"/>
                      </a:cubicBezTo>
                      <a:cubicBezTo>
                        <a:pt x="19839" y="-386"/>
                        <a:pt x="17336" y="-386"/>
                        <a:pt x="15792" y="1158"/>
                      </a:cubicBezTo>
                      <a:cubicBezTo>
                        <a:pt x="-5264" y="22233"/>
                        <a:pt x="-5264" y="56382"/>
                        <a:pt x="15792" y="77457"/>
                      </a:cubicBezTo>
                      <a:cubicBezTo>
                        <a:pt x="16756" y="78421"/>
                        <a:pt x="17758" y="79347"/>
                        <a:pt x="18915" y="80349"/>
                      </a:cubicBezTo>
                      <a:cubicBezTo>
                        <a:pt x="20471" y="81731"/>
                        <a:pt x="22843" y="81628"/>
                        <a:pt x="24274" y="80118"/>
                      </a:cubicBezTo>
                      <a:lnTo>
                        <a:pt x="24505" y="79886"/>
                      </a:lnTo>
                      <a:cubicBezTo>
                        <a:pt x="25186" y="79099"/>
                        <a:pt x="25520" y="78070"/>
                        <a:pt x="25431" y="77033"/>
                      </a:cubicBezTo>
                      <a:cubicBezTo>
                        <a:pt x="25356" y="75982"/>
                        <a:pt x="24855" y="75007"/>
                        <a:pt x="24043" y="74334"/>
                      </a:cubicBezTo>
                      <a:cubicBezTo>
                        <a:pt x="23079" y="73293"/>
                        <a:pt x="22192" y="72677"/>
                        <a:pt x="21382" y="718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494713F0-CEDA-6669-D315-913C1793E18E}"/>
                </a:ext>
              </a:extLst>
            </p:cNvPr>
            <p:cNvGrpSpPr/>
            <p:nvPr/>
          </p:nvGrpSpPr>
          <p:grpSpPr>
            <a:xfrm>
              <a:off x="5594761" y="5423122"/>
              <a:ext cx="1388428" cy="527568"/>
              <a:chOff x="1067068" y="4733145"/>
              <a:chExt cx="1388428" cy="527568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3995F90E-D023-9D5A-F2D7-158C30F748FD}"/>
                  </a:ext>
                </a:extLst>
              </p:cNvPr>
              <p:cNvSpPr/>
              <p:nvPr/>
            </p:nvSpPr>
            <p:spPr>
              <a:xfrm>
                <a:off x="1080449" y="4780712"/>
                <a:ext cx="156134" cy="190518"/>
              </a:xfrm>
              <a:custGeom>
                <a:avLst/>
                <a:gdLst>
                  <a:gd name="connsiteX0" fmla="*/ 153162 w 206311"/>
                  <a:gd name="connsiteY0" fmla="*/ 147923 h 251745"/>
                  <a:gd name="connsiteX1" fmla="*/ 149543 w 206311"/>
                  <a:gd name="connsiteY1" fmla="*/ 146209 h 251745"/>
                  <a:gd name="connsiteX2" fmla="*/ 153162 w 206311"/>
                  <a:gd name="connsiteY2" fmla="*/ 143732 h 251745"/>
                  <a:gd name="connsiteX3" fmla="*/ 176213 w 206311"/>
                  <a:gd name="connsiteY3" fmla="*/ 99536 h 251745"/>
                  <a:gd name="connsiteX4" fmla="*/ 176213 w 206311"/>
                  <a:gd name="connsiteY4" fmla="*/ 61436 h 251745"/>
                  <a:gd name="connsiteX5" fmla="*/ 103156 w 206311"/>
                  <a:gd name="connsiteY5" fmla="*/ 0 h 251745"/>
                  <a:gd name="connsiteX6" fmla="*/ 30099 w 206311"/>
                  <a:gd name="connsiteY6" fmla="*/ 61436 h 251745"/>
                  <a:gd name="connsiteX7" fmla="*/ 30099 w 206311"/>
                  <a:gd name="connsiteY7" fmla="*/ 99536 h 251745"/>
                  <a:gd name="connsiteX8" fmla="*/ 53054 w 206311"/>
                  <a:gd name="connsiteY8" fmla="*/ 143732 h 251745"/>
                  <a:gd name="connsiteX9" fmla="*/ 56198 w 206311"/>
                  <a:gd name="connsiteY9" fmla="*/ 146209 h 251745"/>
                  <a:gd name="connsiteX10" fmla="*/ 52578 w 206311"/>
                  <a:gd name="connsiteY10" fmla="*/ 147923 h 251745"/>
                  <a:gd name="connsiteX11" fmla="*/ 0 w 206311"/>
                  <a:gd name="connsiteY11" fmla="*/ 202121 h 251745"/>
                  <a:gd name="connsiteX12" fmla="*/ 0 w 206311"/>
                  <a:gd name="connsiteY12" fmla="*/ 239173 h 251745"/>
                  <a:gd name="connsiteX13" fmla="*/ 13718 w 206311"/>
                  <a:gd name="connsiteY13" fmla="*/ 250696 h 251745"/>
                  <a:gd name="connsiteX14" fmla="*/ 25241 w 206311"/>
                  <a:gd name="connsiteY14" fmla="*/ 239173 h 251745"/>
                  <a:gd name="connsiteX15" fmla="*/ 25241 w 206311"/>
                  <a:gd name="connsiteY15" fmla="*/ 202311 h 251745"/>
                  <a:gd name="connsiteX16" fmla="*/ 103156 w 206311"/>
                  <a:gd name="connsiteY16" fmla="*/ 161163 h 251745"/>
                  <a:gd name="connsiteX17" fmla="*/ 181166 w 206311"/>
                  <a:gd name="connsiteY17" fmla="*/ 202025 h 251745"/>
                  <a:gd name="connsiteX18" fmla="*/ 181166 w 206311"/>
                  <a:gd name="connsiteY18" fmla="*/ 239173 h 251745"/>
                  <a:gd name="connsiteX19" fmla="*/ 193739 w 206311"/>
                  <a:gd name="connsiteY19" fmla="*/ 251746 h 251745"/>
                  <a:gd name="connsiteX20" fmla="*/ 206312 w 206311"/>
                  <a:gd name="connsiteY20" fmla="*/ 239173 h 251745"/>
                  <a:gd name="connsiteX21" fmla="*/ 206312 w 206311"/>
                  <a:gd name="connsiteY21" fmla="*/ 202121 h 251745"/>
                  <a:gd name="connsiteX22" fmla="*/ 153162 w 206311"/>
                  <a:gd name="connsiteY22" fmla="*/ 147923 h 251745"/>
                  <a:gd name="connsiteX23" fmla="*/ 102584 w 206311"/>
                  <a:gd name="connsiteY23" fmla="*/ 135922 h 251745"/>
                  <a:gd name="connsiteX24" fmla="*/ 54959 w 206311"/>
                  <a:gd name="connsiteY24" fmla="*/ 99536 h 251745"/>
                  <a:gd name="connsiteX25" fmla="*/ 54959 w 206311"/>
                  <a:gd name="connsiteY25" fmla="*/ 61436 h 251745"/>
                  <a:gd name="connsiteX26" fmla="*/ 102584 w 206311"/>
                  <a:gd name="connsiteY26" fmla="*/ 25146 h 251745"/>
                  <a:gd name="connsiteX27" fmla="*/ 150209 w 206311"/>
                  <a:gd name="connsiteY27" fmla="*/ 61436 h 251745"/>
                  <a:gd name="connsiteX28" fmla="*/ 150209 w 206311"/>
                  <a:gd name="connsiteY28" fmla="*/ 99536 h 251745"/>
                  <a:gd name="connsiteX29" fmla="*/ 102870 w 206311"/>
                  <a:gd name="connsiteY29" fmla="*/ 135922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6311" h="251745">
                    <a:moveTo>
                      <a:pt x="153162" y="147923"/>
                    </a:moveTo>
                    <a:lnTo>
                      <a:pt x="149543" y="146209"/>
                    </a:lnTo>
                    <a:lnTo>
                      <a:pt x="153162" y="143732"/>
                    </a:lnTo>
                    <a:cubicBezTo>
                      <a:pt x="167204" y="133304"/>
                      <a:pt x="175697" y="117019"/>
                      <a:pt x="176213" y="99536"/>
                    </a:cubicBezTo>
                    <a:lnTo>
                      <a:pt x="176213" y="61436"/>
                    </a:lnTo>
                    <a:cubicBezTo>
                      <a:pt x="176213" y="28099"/>
                      <a:pt x="142685" y="0"/>
                      <a:pt x="103156" y="0"/>
                    </a:cubicBezTo>
                    <a:cubicBezTo>
                      <a:pt x="63627" y="0"/>
                      <a:pt x="30099" y="28099"/>
                      <a:pt x="30099" y="61436"/>
                    </a:cubicBezTo>
                    <a:lnTo>
                      <a:pt x="30099" y="99536"/>
                    </a:lnTo>
                    <a:cubicBezTo>
                      <a:pt x="30689" y="116978"/>
                      <a:pt x="39125" y="133220"/>
                      <a:pt x="53054" y="143732"/>
                    </a:cubicBezTo>
                    <a:lnTo>
                      <a:pt x="56198" y="146209"/>
                    </a:lnTo>
                    <a:lnTo>
                      <a:pt x="52578" y="147923"/>
                    </a:lnTo>
                    <a:cubicBezTo>
                      <a:pt x="20574" y="162211"/>
                      <a:pt x="0" y="183451"/>
                      <a:pt x="0" y="202121"/>
                    </a:cubicBezTo>
                    <a:lnTo>
                      <a:pt x="0" y="239173"/>
                    </a:lnTo>
                    <a:cubicBezTo>
                      <a:pt x="606" y="246143"/>
                      <a:pt x="6748" y="251302"/>
                      <a:pt x="13718" y="250696"/>
                    </a:cubicBezTo>
                    <a:cubicBezTo>
                      <a:pt x="19848" y="250163"/>
                      <a:pt x="24708" y="245303"/>
                      <a:pt x="25241" y="239173"/>
                    </a:cubicBezTo>
                    <a:lnTo>
                      <a:pt x="25241" y="202311"/>
                    </a:lnTo>
                    <a:cubicBezTo>
                      <a:pt x="25908" y="189928"/>
                      <a:pt x="66961" y="161163"/>
                      <a:pt x="103156" y="161163"/>
                    </a:cubicBezTo>
                    <a:cubicBezTo>
                      <a:pt x="139351" y="161163"/>
                      <a:pt x="180499" y="189738"/>
                      <a:pt x="181166" y="202025"/>
                    </a:cubicBezTo>
                    <a:lnTo>
                      <a:pt x="181166" y="239173"/>
                    </a:lnTo>
                    <a:cubicBezTo>
                      <a:pt x="181166" y="246117"/>
                      <a:pt x="186795" y="251746"/>
                      <a:pt x="193739" y="251746"/>
                    </a:cubicBezTo>
                    <a:cubicBezTo>
                      <a:pt x="200682" y="251746"/>
                      <a:pt x="206312" y="246117"/>
                      <a:pt x="206312" y="239173"/>
                    </a:cubicBezTo>
                    <a:lnTo>
                      <a:pt x="206312" y="202121"/>
                    </a:lnTo>
                    <a:cubicBezTo>
                      <a:pt x="206026" y="183451"/>
                      <a:pt x="185452" y="162211"/>
                      <a:pt x="153162" y="147923"/>
                    </a:cubicBezTo>
                    <a:close/>
                    <a:moveTo>
                      <a:pt x="102584" y="135922"/>
                    </a:moveTo>
                    <a:cubicBezTo>
                      <a:pt x="77629" y="135922"/>
                      <a:pt x="54959" y="118586"/>
                      <a:pt x="54959" y="99536"/>
                    </a:cubicBezTo>
                    <a:lnTo>
                      <a:pt x="54959" y="61436"/>
                    </a:lnTo>
                    <a:cubicBezTo>
                      <a:pt x="54959" y="42386"/>
                      <a:pt x="77724" y="25146"/>
                      <a:pt x="102584" y="25146"/>
                    </a:cubicBezTo>
                    <a:cubicBezTo>
                      <a:pt x="127445" y="25146"/>
                      <a:pt x="150209" y="42481"/>
                      <a:pt x="150209" y="61436"/>
                    </a:cubicBezTo>
                    <a:lnTo>
                      <a:pt x="150209" y="99536"/>
                    </a:lnTo>
                    <a:cubicBezTo>
                      <a:pt x="150590" y="118586"/>
                      <a:pt x="127921" y="135922"/>
                      <a:pt x="102870" y="13592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3BDF036-4D90-1BC0-C4BD-8780D83D1F7C}"/>
                  </a:ext>
                </a:extLst>
              </p:cNvPr>
              <p:cNvSpPr txBox="1"/>
              <p:nvPr/>
            </p:nvSpPr>
            <p:spPr>
              <a:xfrm>
                <a:off x="1256490" y="4733145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256 UEs</a:t>
                </a: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D3FE88F3-4462-EF1D-341C-5A0ECD9FD93E}"/>
                  </a:ext>
                </a:extLst>
              </p:cNvPr>
              <p:cNvSpPr txBox="1"/>
              <p:nvPr/>
            </p:nvSpPr>
            <p:spPr>
              <a:xfrm>
                <a:off x="1256490" y="4983714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1.5-5 Gbps</a:t>
                </a:r>
              </a:p>
            </p:txBody>
          </p: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47D4EC97-745C-15F4-F3E3-A2B2D9DCA7FD}"/>
                  </a:ext>
                </a:extLst>
              </p:cNvPr>
              <p:cNvGrpSpPr/>
              <p:nvPr/>
            </p:nvGrpSpPr>
            <p:grpSpPr>
              <a:xfrm>
                <a:off x="1067068" y="5055512"/>
                <a:ext cx="194768" cy="166475"/>
                <a:chOff x="1734791" y="4561948"/>
                <a:chExt cx="167648" cy="143292"/>
              </a:xfrm>
              <a:solidFill>
                <a:schemeClr val="tx1"/>
              </a:solidFill>
            </p:grpSpPr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86BC6DBB-42CF-7820-34AB-97F16DA5B0F1}"/>
                    </a:ext>
                  </a:extLst>
                </p:cNvPr>
                <p:cNvSpPr/>
                <p:nvPr/>
              </p:nvSpPr>
              <p:spPr>
                <a:xfrm>
                  <a:off x="1864390" y="4561948"/>
                  <a:ext cx="38049" cy="143292"/>
                </a:xfrm>
                <a:custGeom>
                  <a:avLst/>
                  <a:gdLst>
                    <a:gd name="connsiteX0" fmla="*/ 9436 w 38049"/>
                    <a:gd name="connsiteY0" fmla="*/ 1158 h 143292"/>
                    <a:gd name="connsiteX1" fmla="*/ 9436 w 38049"/>
                    <a:gd name="connsiteY1" fmla="*/ 1158 h 143292"/>
                    <a:gd name="connsiteX2" fmla="*/ 3845 w 38049"/>
                    <a:gd name="connsiteY2" fmla="*/ 1158 h 143292"/>
                    <a:gd name="connsiteX3" fmla="*/ 3845 w 38049"/>
                    <a:gd name="connsiteY3" fmla="*/ 6748 h 143292"/>
                    <a:gd name="connsiteX4" fmla="*/ 3845 w 38049"/>
                    <a:gd name="connsiteY4" fmla="*/ 133978 h 143292"/>
                    <a:gd name="connsiteX5" fmla="*/ 1262 w 38049"/>
                    <a:gd name="connsiteY5" fmla="*/ 136446 h 143292"/>
                    <a:gd name="connsiteX6" fmla="*/ 1002 w 38049"/>
                    <a:gd name="connsiteY6" fmla="*/ 141892 h 143292"/>
                    <a:gd name="connsiteX7" fmla="*/ 1262 w 38049"/>
                    <a:gd name="connsiteY7" fmla="*/ 142152 h 143292"/>
                    <a:gd name="connsiteX8" fmla="*/ 6715 w 38049"/>
                    <a:gd name="connsiteY8" fmla="*/ 142174 h 143292"/>
                    <a:gd name="connsiteX9" fmla="*/ 6737 w 38049"/>
                    <a:gd name="connsiteY9" fmla="*/ 142152 h 143292"/>
                    <a:gd name="connsiteX10" fmla="*/ 9513 w 38049"/>
                    <a:gd name="connsiteY10" fmla="*/ 139530 h 143292"/>
                    <a:gd name="connsiteX11" fmla="*/ 9436 w 38049"/>
                    <a:gd name="connsiteY11" fmla="*/ 1158 h 143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49" h="143292">
                      <a:moveTo>
                        <a:pt x="9436" y="1158"/>
                      </a:moveTo>
                      <a:lnTo>
                        <a:pt x="9436" y="1158"/>
                      </a:lnTo>
                      <a:cubicBezTo>
                        <a:pt x="7892" y="-386"/>
                        <a:pt x="5389" y="-386"/>
                        <a:pt x="3845" y="1158"/>
                      </a:cubicBezTo>
                      <a:cubicBezTo>
                        <a:pt x="2302" y="2702"/>
                        <a:pt x="2302" y="5204"/>
                        <a:pt x="3845" y="6748"/>
                      </a:cubicBezTo>
                      <a:cubicBezTo>
                        <a:pt x="38904" y="41913"/>
                        <a:pt x="38904" y="98814"/>
                        <a:pt x="3845" y="133978"/>
                      </a:cubicBezTo>
                      <a:lnTo>
                        <a:pt x="1262" y="136446"/>
                      </a:lnTo>
                      <a:cubicBezTo>
                        <a:pt x="-313" y="137878"/>
                        <a:pt x="-430" y="140317"/>
                        <a:pt x="1002" y="141892"/>
                      </a:cubicBezTo>
                      <a:cubicBezTo>
                        <a:pt x="1085" y="141983"/>
                        <a:pt x="1172" y="142070"/>
                        <a:pt x="1262" y="142152"/>
                      </a:cubicBezTo>
                      <a:cubicBezTo>
                        <a:pt x="2762" y="143664"/>
                        <a:pt x="5203" y="143674"/>
                        <a:pt x="6715" y="142174"/>
                      </a:cubicBezTo>
                      <a:cubicBezTo>
                        <a:pt x="6722" y="142167"/>
                        <a:pt x="6730" y="142160"/>
                        <a:pt x="6737" y="142152"/>
                      </a:cubicBezTo>
                      <a:cubicBezTo>
                        <a:pt x="7662" y="141304"/>
                        <a:pt x="8626" y="140417"/>
                        <a:pt x="9513" y="139530"/>
                      </a:cubicBezTo>
                      <a:cubicBezTo>
                        <a:pt x="47592" y="101253"/>
                        <a:pt x="47557" y="39393"/>
                        <a:pt x="9436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10702F59-3709-0770-94FA-85D6C7BEA3AA}"/>
                    </a:ext>
                  </a:extLst>
                </p:cNvPr>
                <p:cNvSpPr/>
                <p:nvPr/>
              </p:nvSpPr>
              <p:spPr>
                <a:xfrm>
                  <a:off x="1848793" y="4577439"/>
                  <a:ext cx="31675" cy="112263"/>
                </a:xfrm>
                <a:custGeom>
                  <a:avLst/>
                  <a:gdLst>
                    <a:gd name="connsiteX0" fmla="*/ 9496 w 31675"/>
                    <a:gd name="connsiteY0" fmla="*/ 1166 h 112263"/>
                    <a:gd name="connsiteX1" fmla="*/ 3867 w 31675"/>
                    <a:gd name="connsiteY1" fmla="*/ 1166 h 112263"/>
                    <a:gd name="connsiteX2" fmla="*/ 3867 w 31675"/>
                    <a:gd name="connsiteY2" fmla="*/ 6795 h 112263"/>
                    <a:gd name="connsiteX3" fmla="*/ 3867 w 31675"/>
                    <a:gd name="connsiteY3" fmla="*/ 102950 h 112263"/>
                    <a:gd name="connsiteX4" fmla="*/ 1284 w 31675"/>
                    <a:gd name="connsiteY4" fmla="*/ 105379 h 112263"/>
                    <a:gd name="connsiteX5" fmla="*/ 983 w 31675"/>
                    <a:gd name="connsiteY5" fmla="*/ 110823 h 112263"/>
                    <a:gd name="connsiteX6" fmla="*/ 1284 w 31675"/>
                    <a:gd name="connsiteY6" fmla="*/ 111124 h 112263"/>
                    <a:gd name="connsiteX7" fmla="*/ 6736 w 31675"/>
                    <a:gd name="connsiteY7" fmla="*/ 111146 h 112263"/>
                    <a:gd name="connsiteX8" fmla="*/ 6758 w 31675"/>
                    <a:gd name="connsiteY8" fmla="*/ 111124 h 112263"/>
                    <a:gd name="connsiteX9" fmla="*/ 9650 w 31675"/>
                    <a:gd name="connsiteY9" fmla="*/ 108386 h 112263"/>
                    <a:gd name="connsiteX10" fmla="*/ 9496 w 31675"/>
                    <a:gd name="connsiteY10" fmla="*/ 1166 h 11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75" h="112263">
                      <a:moveTo>
                        <a:pt x="9496" y="1166"/>
                      </a:moveTo>
                      <a:cubicBezTo>
                        <a:pt x="7941" y="-389"/>
                        <a:pt x="5421" y="-389"/>
                        <a:pt x="3867" y="1166"/>
                      </a:cubicBezTo>
                      <a:cubicBezTo>
                        <a:pt x="2312" y="2720"/>
                        <a:pt x="2312" y="5240"/>
                        <a:pt x="3867" y="6795"/>
                      </a:cubicBezTo>
                      <a:cubicBezTo>
                        <a:pt x="30388" y="33360"/>
                        <a:pt x="30388" y="76384"/>
                        <a:pt x="3867" y="102950"/>
                      </a:cubicBezTo>
                      <a:cubicBezTo>
                        <a:pt x="3019" y="103798"/>
                        <a:pt x="2170" y="104608"/>
                        <a:pt x="1284" y="105379"/>
                      </a:cubicBezTo>
                      <a:cubicBezTo>
                        <a:pt x="-303" y="106799"/>
                        <a:pt x="-437" y="109237"/>
                        <a:pt x="983" y="110823"/>
                      </a:cubicBezTo>
                      <a:cubicBezTo>
                        <a:pt x="1078" y="110929"/>
                        <a:pt x="1178" y="111029"/>
                        <a:pt x="1284" y="111124"/>
                      </a:cubicBezTo>
                      <a:cubicBezTo>
                        <a:pt x="2783" y="112635"/>
                        <a:pt x="5224" y="112645"/>
                        <a:pt x="6736" y="111146"/>
                      </a:cubicBezTo>
                      <a:cubicBezTo>
                        <a:pt x="6744" y="111138"/>
                        <a:pt x="6751" y="111131"/>
                        <a:pt x="6758" y="111124"/>
                      </a:cubicBezTo>
                      <a:lnTo>
                        <a:pt x="9650" y="108386"/>
                      </a:lnTo>
                      <a:cubicBezTo>
                        <a:pt x="39077" y="78679"/>
                        <a:pt x="39008" y="30789"/>
                        <a:pt x="9496" y="11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0F2E2DE9-2C53-2EEB-B432-D6EE9A4B614F}"/>
                    </a:ext>
                  </a:extLst>
                </p:cNvPr>
                <p:cNvSpPr/>
                <p:nvPr/>
              </p:nvSpPr>
              <p:spPr>
                <a:xfrm>
                  <a:off x="1833098" y="4592985"/>
                  <a:ext cx="25444" cy="81321"/>
                </a:xfrm>
                <a:custGeom>
                  <a:avLst/>
                  <a:gdLst>
                    <a:gd name="connsiteX0" fmla="*/ 9653 w 25444"/>
                    <a:gd name="connsiteY0" fmla="*/ 1158 h 81321"/>
                    <a:gd name="connsiteX1" fmla="*/ 4062 w 25444"/>
                    <a:gd name="connsiteY1" fmla="*/ 1158 h 81321"/>
                    <a:gd name="connsiteX2" fmla="*/ 4062 w 25444"/>
                    <a:gd name="connsiteY2" fmla="*/ 6748 h 81321"/>
                    <a:gd name="connsiteX3" fmla="*/ 4062 w 25444"/>
                    <a:gd name="connsiteY3" fmla="*/ 71867 h 81321"/>
                    <a:gd name="connsiteX4" fmla="*/ 1402 w 25444"/>
                    <a:gd name="connsiteY4" fmla="*/ 74334 h 81321"/>
                    <a:gd name="connsiteX5" fmla="*/ 14 w 25444"/>
                    <a:gd name="connsiteY5" fmla="*/ 77033 h 81321"/>
                    <a:gd name="connsiteX6" fmla="*/ 940 w 25444"/>
                    <a:gd name="connsiteY6" fmla="*/ 79886 h 81321"/>
                    <a:gd name="connsiteX7" fmla="*/ 1171 w 25444"/>
                    <a:gd name="connsiteY7" fmla="*/ 80118 h 81321"/>
                    <a:gd name="connsiteX8" fmla="*/ 6530 w 25444"/>
                    <a:gd name="connsiteY8" fmla="*/ 80349 h 81321"/>
                    <a:gd name="connsiteX9" fmla="*/ 9653 w 25444"/>
                    <a:gd name="connsiteY9" fmla="*/ 77457 h 81321"/>
                    <a:gd name="connsiteX10" fmla="*/ 9653 w 25444"/>
                    <a:gd name="connsiteY10" fmla="*/ 1158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9653" y="1158"/>
                      </a:moveTo>
                      <a:cubicBezTo>
                        <a:pt x="8109" y="-386"/>
                        <a:pt x="5606" y="-386"/>
                        <a:pt x="4062" y="1158"/>
                      </a:cubicBezTo>
                      <a:cubicBezTo>
                        <a:pt x="2519" y="2702"/>
                        <a:pt x="2519" y="5204"/>
                        <a:pt x="4062" y="6748"/>
                      </a:cubicBezTo>
                      <a:cubicBezTo>
                        <a:pt x="21924" y="24780"/>
                        <a:pt x="21924" y="53835"/>
                        <a:pt x="4062" y="71867"/>
                      </a:cubicBezTo>
                      <a:cubicBezTo>
                        <a:pt x="3253" y="72677"/>
                        <a:pt x="2366" y="73448"/>
                        <a:pt x="1402" y="74334"/>
                      </a:cubicBezTo>
                      <a:cubicBezTo>
                        <a:pt x="590" y="75007"/>
                        <a:pt x="88" y="75982"/>
                        <a:pt x="14" y="77033"/>
                      </a:cubicBezTo>
                      <a:cubicBezTo>
                        <a:pt x="-75" y="78070"/>
                        <a:pt x="259" y="79099"/>
                        <a:pt x="940" y="79886"/>
                      </a:cubicBezTo>
                      <a:lnTo>
                        <a:pt x="1171" y="80118"/>
                      </a:lnTo>
                      <a:cubicBezTo>
                        <a:pt x="2602" y="81628"/>
                        <a:pt x="4974" y="81731"/>
                        <a:pt x="6530" y="80349"/>
                      </a:cubicBezTo>
                      <a:cubicBezTo>
                        <a:pt x="7687" y="79347"/>
                        <a:pt x="8689" y="78421"/>
                        <a:pt x="9653" y="77457"/>
                      </a:cubicBezTo>
                      <a:cubicBezTo>
                        <a:pt x="30709" y="56382"/>
                        <a:pt x="30709" y="22233"/>
                        <a:pt x="9653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F8F1AD2C-E5DC-E7A6-15E4-26AA004AFEAD}"/>
                    </a:ext>
                  </a:extLst>
                </p:cNvPr>
                <p:cNvSpPr/>
                <p:nvPr/>
              </p:nvSpPr>
              <p:spPr>
                <a:xfrm>
                  <a:off x="1801664" y="4615097"/>
                  <a:ext cx="33526" cy="33542"/>
                </a:xfrm>
                <a:custGeom>
                  <a:avLst/>
                  <a:gdLst>
                    <a:gd name="connsiteX0" fmla="*/ 28634 w 33526"/>
                    <a:gd name="connsiteY0" fmla="*/ 4916 h 33542"/>
                    <a:gd name="connsiteX1" fmla="*/ 4916 w 33526"/>
                    <a:gd name="connsiteY1" fmla="*/ 4909 h 33542"/>
                    <a:gd name="connsiteX2" fmla="*/ 4909 w 33526"/>
                    <a:gd name="connsiteY2" fmla="*/ 28627 h 33542"/>
                    <a:gd name="connsiteX3" fmla="*/ 28627 w 33526"/>
                    <a:gd name="connsiteY3" fmla="*/ 28634 h 33542"/>
                    <a:gd name="connsiteX4" fmla="*/ 28634 w 33526"/>
                    <a:gd name="connsiteY4" fmla="*/ 28627 h 33542"/>
                    <a:gd name="connsiteX5" fmla="*/ 28634 w 33526"/>
                    <a:gd name="connsiteY5" fmla="*/ 4916 h 33542"/>
                    <a:gd name="connsiteX6" fmla="*/ 23005 w 33526"/>
                    <a:gd name="connsiteY6" fmla="*/ 23036 h 33542"/>
                    <a:gd name="connsiteX7" fmla="*/ 10494 w 33526"/>
                    <a:gd name="connsiteY7" fmla="*/ 23017 h 33542"/>
                    <a:gd name="connsiteX8" fmla="*/ 10513 w 33526"/>
                    <a:gd name="connsiteY8" fmla="*/ 10506 h 33542"/>
                    <a:gd name="connsiteX9" fmla="*/ 23024 w 33526"/>
                    <a:gd name="connsiteY9" fmla="*/ 10525 h 33542"/>
                    <a:gd name="connsiteX10" fmla="*/ 23005 w 33526"/>
                    <a:gd name="connsiteY10" fmla="*/ 23036 h 3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526" h="33542">
                      <a:moveTo>
                        <a:pt x="28634" y="4916"/>
                      </a:moveTo>
                      <a:cubicBezTo>
                        <a:pt x="22086" y="-1636"/>
                        <a:pt x="11467" y="-1639"/>
                        <a:pt x="4916" y="4909"/>
                      </a:cubicBezTo>
                      <a:cubicBezTo>
                        <a:pt x="-1636" y="11456"/>
                        <a:pt x="-1639" y="22075"/>
                        <a:pt x="4909" y="28627"/>
                      </a:cubicBezTo>
                      <a:cubicBezTo>
                        <a:pt x="11456" y="35178"/>
                        <a:pt x="22075" y="35181"/>
                        <a:pt x="28627" y="28634"/>
                      </a:cubicBezTo>
                      <a:cubicBezTo>
                        <a:pt x="28629" y="28631"/>
                        <a:pt x="28631" y="28629"/>
                        <a:pt x="28634" y="28627"/>
                      </a:cubicBezTo>
                      <a:cubicBezTo>
                        <a:pt x="35158" y="22069"/>
                        <a:pt x="35158" y="11473"/>
                        <a:pt x="28634" y="4916"/>
                      </a:cubicBezTo>
                      <a:close/>
                      <a:moveTo>
                        <a:pt x="23005" y="23036"/>
                      </a:moveTo>
                      <a:cubicBezTo>
                        <a:pt x="19545" y="26486"/>
                        <a:pt x="13943" y="26477"/>
                        <a:pt x="10494" y="23017"/>
                      </a:cubicBezTo>
                      <a:cubicBezTo>
                        <a:pt x="7044" y="19557"/>
                        <a:pt x="7053" y="13956"/>
                        <a:pt x="10513" y="10506"/>
                      </a:cubicBezTo>
                      <a:cubicBezTo>
                        <a:pt x="13973" y="7057"/>
                        <a:pt x="19575" y="7065"/>
                        <a:pt x="23024" y="10525"/>
                      </a:cubicBezTo>
                      <a:cubicBezTo>
                        <a:pt x="26474" y="13986"/>
                        <a:pt x="26465" y="19587"/>
                        <a:pt x="23005" y="230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2DB28ADD-D447-A2D4-0939-C0519DBCE748}"/>
                    </a:ext>
                  </a:extLst>
                </p:cNvPr>
                <p:cNvSpPr/>
                <p:nvPr/>
              </p:nvSpPr>
              <p:spPr>
                <a:xfrm>
                  <a:off x="1734791" y="4561948"/>
                  <a:ext cx="38127" cy="143176"/>
                </a:xfrm>
                <a:custGeom>
                  <a:avLst/>
                  <a:gdLst>
                    <a:gd name="connsiteX0" fmla="*/ 34012 w 38127"/>
                    <a:gd name="connsiteY0" fmla="*/ 133786 h 143176"/>
                    <a:gd name="connsiteX1" fmla="*/ 34012 w 38127"/>
                    <a:gd name="connsiteY1" fmla="*/ 6748 h 143176"/>
                    <a:gd name="connsiteX2" fmla="*/ 34012 w 38127"/>
                    <a:gd name="connsiteY2" fmla="*/ 1158 h 143176"/>
                    <a:gd name="connsiteX3" fmla="*/ 28421 w 38127"/>
                    <a:gd name="connsiteY3" fmla="*/ 1158 h 143176"/>
                    <a:gd name="connsiteX4" fmla="*/ 28421 w 38127"/>
                    <a:gd name="connsiteY4" fmla="*/ 1158 h 143176"/>
                    <a:gd name="connsiteX5" fmla="*/ 28614 w 38127"/>
                    <a:gd name="connsiteY5" fmla="*/ 139415 h 143176"/>
                    <a:gd name="connsiteX6" fmla="*/ 31390 w 38127"/>
                    <a:gd name="connsiteY6" fmla="*/ 142036 h 143176"/>
                    <a:gd name="connsiteX7" fmla="*/ 36843 w 38127"/>
                    <a:gd name="connsiteY7" fmla="*/ 142059 h 143176"/>
                    <a:gd name="connsiteX8" fmla="*/ 36865 w 38127"/>
                    <a:gd name="connsiteY8" fmla="*/ 142036 h 143176"/>
                    <a:gd name="connsiteX9" fmla="*/ 37125 w 38127"/>
                    <a:gd name="connsiteY9" fmla="*/ 136590 h 143176"/>
                    <a:gd name="connsiteX10" fmla="*/ 36865 w 38127"/>
                    <a:gd name="connsiteY10" fmla="*/ 136330 h 1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27" h="143176">
                      <a:moveTo>
                        <a:pt x="34012" y="133786"/>
                      </a:moveTo>
                      <a:cubicBezTo>
                        <a:pt x="-919" y="98643"/>
                        <a:pt x="-919" y="41891"/>
                        <a:pt x="34012" y="6748"/>
                      </a:cubicBezTo>
                      <a:cubicBezTo>
                        <a:pt x="35556" y="5204"/>
                        <a:pt x="35556" y="2702"/>
                        <a:pt x="34012" y="1158"/>
                      </a:cubicBezTo>
                      <a:cubicBezTo>
                        <a:pt x="32468" y="-386"/>
                        <a:pt x="29965" y="-386"/>
                        <a:pt x="28421" y="1158"/>
                      </a:cubicBezTo>
                      <a:lnTo>
                        <a:pt x="28421" y="1158"/>
                      </a:lnTo>
                      <a:cubicBezTo>
                        <a:pt x="-9549" y="39453"/>
                        <a:pt x="-9463" y="101225"/>
                        <a:pt x="28614" y="139415"/>
                      </a:cubicBezTo>
                      <a:cubicBezTo>
                        <a:pt x="29501" y="140301"/>
                        <a:pt x="30465" y="141188"/>
                        <a:pt x="31390" y="142036"/>
                      </a:cubicBezTo>
                      <a:cubicBezTo>
                        <a:pt x="32890" y="143548"/>
                        <a:pt x="35331" y="143558"/>
                        <a:pt x="36843" y="142059"/>
                      </a:cubicBezTo>
                      <a:cubicBezTo>
                        <a:pt x="36850" y="142051"/>
                        <a:pt x="36857" y="142044"/>
                        <a:pt x="36865" y="142036"/>
                      </a:cubicBezTo>
                      <a:cubicBezTo>
                        <a:pt x="38441" y="140604"/>
                        <a:pt x="38557" y="138166"/>
                        <a:pt x="37125" y="136590"/>
                      </a:cubicBezTo>
                      <a:cubicBezTo>
                        <a:pt x="37042" y="136499"/>
                        <a:pt x="36956" y="136413"/>
                        <a:pt x="36865" y="1363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D25F8377-7233-64A0-DEB8-2EF5E01BEB09}"/>
                    </a:ext>
                  </a:extLst>
                </p:cNvPr>
                <p:cNvSpPr/>
                <p:nvPr/>
              </p:nvSpPr>
              <p:spPr>
                <a:xfrm>
                  <a:off x="1756401" y="4577405"/>
                  <a:ext cx="31844" cy="112452"/>
                </a:xfrm>
                <a:custGeom>
                  <a:avLst/>
                  <a:gdLst>
                    <a:gd name="connsiteX0" fmla="*/ 27785 w 31844"/>
                    <a:gd name="connsiteY0" fmla="*/ 102984 h 112452"/>
                    <a:gd name="connsiteX1" fmla="*/ 27785 w 31844"/>
                    <a:gd name="connsiteY1" fmla="*/ 6829 h 112452"/>
                    <a:gd name="connsiteX2" fmla="*/ 27965 w 31844"/>
                    <a:gd name="connsiteY2" fmla="*/ 1380 h 112452"/>
                    <a:gd name="connsiteX3" fmla="*/ 27785 w 31844"/>
                    <a:gd name="connsiteY3" fmla="*/ 1200 h 112452"/>
                    <a:gd name="connsiteX4" fmla="*/ 22335 w 31844"/>
                    <a:gd name="connsiteY4" fmla="*/ 1060 h 112452"/>
                    <a:gd name="connsiteX5" fmla="*/ 22195 w 31844"/>
                    <a:gd name="connsiteY5" fmla="*/ 1200 h 112452"/>
                    <a:gd name="connsiteX6" fmla="*/ 22195 w 31844"/>
                    <a:gd name="connsiteY6" fmla="*/ 108575 h 112452"/>
                    <a:gd name="connsiteX7" fmla="*/ 25086 w 31844"/>
                    <a:gd name="connsiteY7" fmla="*/ 111312 h 112452"/>
                    <a:gd name="connsiteX8" fmla="*/ 30539 w 31844"/>
                    <a:gd name="connsiteY8" fmla="*/ 111334 h 112452"/>
                    <a:gd name="connsiteX9" fmla="*/ 30561 w 31844"/>
                    <a:gd name="connsiteY9" fmla="*/ 111312 h 112452"/>
                    <a:gd name="connsiteX10" fmla="*/ 30862 w 31844"/>
                    <a:gd name="connsiteY10" fmla="*/ 105868 h 112452"/>
                    <a:gd name="connsiteX11" fmla="*/ 30561 w 31844"/>
                    <a:gd name="connsiteY11" fmla="*/ 105567 h 112452"/>
                    <a:gd name="connsiteX12" fmla="*/ 27785 w 31844"/>
                    <a:gd name="connsiteY12" fmla="*/ 102984 h 112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44" h="112452">
                      <a:moveTo>
                        <a:pt x="27785" y="102984"/>
                      </a:moveTo>
                      <a:cubicBezTo>
                        <a:pt x="1264" y="76419"/>
                        <a:pt x="1264" y="33395"/>
                        <a:pt x="27785" y="6829"/>
                      </a:cubicBezTo>
                      <a:cubicBezTo>
                        <a:pt x="29340" y="5374"/>
                        <a:pt x="29420" y="2934"/>
                        <a:pt x="27965" y="1380"/>
                      </a:cubicBezTo>
                      <a:cubicBezTo>
                        <a:pt x="27907" y="1318"/>
                        <a:pt x="27847" y="1258"/>
                        <a:pt x="27785" y="1200"/>
                      </a:cubicBezTo>
                      <a:cubicBezTo>
                        <a:pt x="26319" y="-344"/>
                        <a:pt x="23878" y="-406"/>
                        <a:pt x="22335" y="1060"/>
                      </a:cubicBezTo>
                      <a:cubicBezTo>
                        <a:pt x="22287" y="1106"/>
                        <a:pt x="22240" y="1152"/>
                        <a:pt x="22195" y="1200"/>
                      </a:cubicBezTo>
                      <a:cubicBezTo>
                        <a:pt x="-7398" y="30875"/>
                        <a:pt x="-7398" y="78900"/>
                        <a:pt x="22195" y="108575"/>
                      </a:cubicBezTo>
                      <a:lnTo>
                        <a:pt x="25086" y="111312"/>
                      </a:lnTo>
                      <a:cubicBezTo>
                        <a:pt x="26586" y="112824"/>
                        <a:pt x="29027" y="112834"/>
                        <a:pt x="30539" y="111334"/>
                      </a:cubicBezTo>
                      <a:cubicBezTo>
                        <a:pt x="30546" y="111327"/>
                        <a:pt x="30554" y="111319"/>
                        <a:pt x="30561" y="111312"/>
                      </a:cubicBezTo>
                      <a:cubicBezTo>
                        <a:pt x="32148" y="109892"/>
                        <a:pt x="32282" y="107454"/>
                        <a:pt x="30862" y="105868"/>
                      </a:cubicBezTo>
                      <a:cubicBezTo>
                        <a:pt x="30767" y="105762"/>
                        <a:pt x="30667" y="105662"/>
                        <a:pt x="30561" y="105567"/>
                      </a:cubicBezTo>
                      <a:cubicBezTo>
                        <a:pt x="29482" y="104642"/>
                        <a:pt x="28633" y="103832"/>
                        <a:pt x="27785" y="1029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E52BFE30-93A9-C3F2-57FF-9B9FF6C379ED}"/>
                    </a:ext>
                  </a:extLst>
                </p:cNvPr>
                <p:cNvSpPr/>
                <p:nvPr/>
              </p:nvSpPr>
              <p:spPr>
                <a:xfrm>
                  <a:off x="1778303" y="4592985"/>
                  <a:ext cx="25444" cy="81321"/>
                </a:xfrm>
                <a:custGeom>
                  <a:avLst/>
                  <a:gdLst>
                    <a:gd name="connsiteX0" fmla="*/ 21382 w 25444"/>
                    <a:gd name="connsiteY0" fmla="*/ 71867 h 81321"/>
                    <a:gd name="connsiteX1" fmla="*/ 21382 w 25444"/>
                    <a:gd name="connsiteY1" fmla="*/ 6748 h 81321"/>
                    <a:gd name="connsiteX2" fmla="*/ 21382 w 25444"/>
                    <a:gd name="connsiteY2" fmla="*/ 1158 h 81321"/>
                    <a:gd name="connsiteX3" fmla="*/ 15792 w 25444"/>
                    <a:gd name="connsiteY3" fmla="*/ 1158 h 81321"/>
                    <a:gd name="connsiteX4" fmla="*/ 15792 w 25444"/>
                    <a:gd name="connsiteY4" fmla="*/ 77457 h 81321"/>
                    <a:gd name="connsiteX5" fmla="*/ 18915 w 25444"/>
                    <a:gd name="connsiteY5" fmla="*/ 80349 h 81321"/>
                    <a:gd name="connsiteX6" fmla="*/ 24274 w 25444"/>
                    <a:gd name="connsiteY6" fmla="*/ 80118 h 81321"/>
                    <a:gd name="connsiteX7" fmla="*/ 24505 w 25444"/>
                    <a:gd name="connsiteY7" fmla="*/ 79886 h 81321"/>
                    <a:gd name="connsiteX8" fmla="*/ 25431 w 25444"/>
                    <a:gd name="connsiteY8" fmla="*/ 77033 h 81321"/>
                    <a:gd name="connsiteX9" fmla="*/ 24043 w 25444"/>
                    <a:gd name="connsiteY9" fmla="*/ 74334 h 81321"/>
                    <a:gd name="connsiteX10" fmla="*/ 21382 w 25444"/>
                    <a:gd name="connsiteY10" fmla="*/ 71867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21382" y="71867"/>
                      </a:moveTo>
                      <a:cubicBezTo>
                        <a:pt x="3521" y="53835"/>
                        <a:pt x="3521" y="24780"/>
                        <a:pt x="21382" y="6748"/>
                      </a:cubicBezTo>
                      <a:cubicBezTo>
                        <a:pt x="22926" y="5204"/>
                        <a:pt x="22926" y="2702"/>
                        <a:pt x="21382" y="1158"/>
                      </a:cubicBezTo>
                      <a:cubicBezTo>
                        <a:pt x="19839" y="-386"/>
                        <a:pt x="17336" y="-386"/>
                        <a:pt x="15792" y="1158"/>
                      </a:cubicBezTo>
                      <a:cubicBezTo>
                        <a:pt x="-5264" y="22233"/>
                        <a:pt x="-5264" y="56382"/>
                        <a:pt x="15792" y="77457"/>
                      </a:cubicBezTo>
                      <a:cubicBezTo>
                        <a:pt x="16756" y="78421"/>
                        <a:pt x="17758" y="79347"/>
                        <a:pt x="18915" y="80349"/>
                      </a:cubicBezTo>
                      <a:cubicBezTo>
                        <a:pt x="20471" y="81731"/>
                        <a:pt x="22843" y="81628"/>
                        <a:pt x="24274" y="80118"/>
                      </a:cubicBezTo>
                      <a:lnTo>
                        <a:pt x="24505" y="79886"/>
                      </a:lnTo>
                      <a:cubicBezTo>
                        <a:pt x="25186" y="79099"/>
                        <a:pt x="25520" y="78070"/>
                        <a:pt x="25431" y="77033"/>
                      </a:cubicBezTo>
                      <a:cubicBezTo>
                        <a:pt x="25356" y="75982"/>
                        <a:pt x="24855" y="75007"/>
                        <a:pt x="24043" y="74334"/>
                      </a:cubicBezTo>
                      <a:cubicBezTo>
                        <a:pt x="23079" y="73293"/>
                        <a:pt x="22192" y="72677"/>
                        <a:pt x="21382" y="718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21639F6-0389-EADC-8AD9-24926F8DF8F5}"/>
                </a:ext>
              </a:extLst>
            </p:cNvPr>
            <p:cNvGrpSpPr/>
            <p:nvPr/>
          </p:nvGrpSpPr>
          <p:grpSpPr>
            <a:xfrm>
              <a:off x="7997149" y="4832367"/>
              <a:ext cx="1388428" cy="527568"/>
              <a:chOff x="1067068" y="4733145"/>
              <a:chExt cx="1388428" cy="527568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5C72C7CE-958C-8589-C485-6555E685CE6A}"/>
                  </a:ext>
                </a:extLst>
              </p:cNvPr>
              <p:cNvSpPr/>
              <p:nvPr/>
            </p:nvSpPr>
            <p:spPr>
              <a:xfrm>
                <a:off x="1080449" y="4780712"/>
                <a:ext cx="156134" cy="190518"/>
              </a:xfrm>
              <a:custGeom>
                <a:avLst/>
                <a:gdLst>
                  <a:gd name="connsiteX0" fmla="*/ 153162 w 206311"/>
                  <a:gd name="connsiteY0" fmla="*/ 147923 h 251745"/>
                  <a:gd name="connsiteX1" fmla="*/ 149543 w 206311"/>
                  <a:gd name="connsiteY1" fmla="*/ 146209 h 251745"/>
                  <a:gd name="connsiteX2" fmla="*/ 153162 w 206311"/>
                  <a:gd name="connsiteY2" fmla="*/ 143732 h 251745"/>
                  <a:gd name="connsiteX3" fmla="*/ 176213 w 206311"/>
                  <a:gd name="connsiteY3" fmla="*/ 99536 h 251745"/>
                  <a:gd name="connsiteX4" fmla="*/ 176213 w 206311"/>
                  <a:gd name="connsiteY4" fmla="*/ 61436 h 251745"/>
                  <a:gd name="connsiteX5" fmla="*/ 103156 w 206311"/>
                  <a:gd name="connsiteY5" fmla="*/ 0 h 251745"/>
                  <a:gd name="connsiteX6" fmla="*/ 30099 w 206311"/>
                  <a:gd name="connsiteY6" fmla="*/ 61436 h 251745"/>
                  <a:gd name="connsiteX7" fmla="*/ 30099 w 206311"/>
                  <a:gd name="connsiteY7" fmla="*/ 99536 h 251745"/>
                  <a:gd name="connsiteX8" fmla="*/ 53054 w 206311"/>
                  <a:gd name="connsiteY8" fmla="*/ 143732 h 251745"/>
                  <a:gd name="connsiteX9" fmla="*/ 56198 w 206311"/>
                  <a:gd name="connsiteY9" fmla="*/ 146209 h 251745"/>
                  <a:gd name="connsiteX10" fmla="*/ 52578 w 206311"/>
                  <a:gd name="connsiteY10" fmla="*/ 147923 h 251745"/>
                  <a:gd name="connsiteX11" fmla="*/ 0 w 206311"/>
                  <a:gd name="connsiteY11" fmla="*/ 202121 h 251745"/>
                  <a:gd name="connsiteX12" fmla="*/ 0 w 206311"/>
                  <a:gd name="connsiteY12" fmla="*/ 239173 h 251745"/>
                  <a:gd name="connsiteX13" fmla="*/ 13718 w 206311"/>
                  <a:gd name="connsiteY13" fmla="*/ 250696 h 251745"/>
                  <a:gd name="connsiteX14" fmla="*/ 25241 w 206311"/>
                  <a:gd name="connsiteY14" fmla="*/ 239173 h 251745"/>
                  <a:gd name="connsiteX15" fmla="*/ 25241 w 206311"/>
                  <a:gd name="connsiteY15" fmla="*/ 202311 h 251745"/>
                  <a:gd name="connsiteX16" fmla="*/ 103156 w 206311"/>
                  <a:gd name="connsiteY16" fmla="*/ 161163 h 251745"/>
                  <a:gd name="connsiteX17" fmla="*/ 181166 w 206311"/>
                  <a:gd name="connsiteY17" fmla="*/ 202025 h 251745"/>
                  <a:gd name="connsiteX18" fmla="*/ 181166 w 206311"/>
                  <a:gd name="connsiteY18" fmla="*/ 239173 h 251745"/>
                  <a:gd name="connsiteX19" fmla="*/ 193739 w 206311"/>
                  <a:gd name="connsiteY19" fmla="*/ 251746 h 251745"/>
                  <a:gd name="connsiteX20" fmla="*/ 206312 w 206311"/>
                  <a:gd name="connsiteY20" fmla="*/ 239173 h 251745"/>
                  <a:gd name="connsiteX21" fmla="*/ 206312 w 206311"/>
                  <a:gd name="connsiteY21" fmla="*/ 202121 h 251745"/>
                  <a:gd name="connsiteX22" fmla="*/ 153162 w 206311"/>
                  <a:gd name="connsiteY22" fmla="*/ 147923 h 251745"/>
                  <a:gd name="connsiteX23" fmla="*/ 102584 w 206311"/>
                  <a:gd name="connsiteY23" fmla="*/ 135922 h 251745"/>
                  <a:gd name="connsiteX24" fmla="*/ 54959 w 206311"/>
                  <a:gd name="connsiteY24" fmla="*/ 99536 h 251745"/>
                  <a:gd name="connsiteX25" fmla="*/ 54959 w 206311"/>
                  <a:gd name="connsiteY25" fmla="*/ 61436 h 251745"/>
                  <a:gd name="connsiteX26" fmla="*/ 102584 w 206311"/>
                  <a:gd name="connsiteY26" fmla="*/ 25146 h 251745"/>
                  <a:gd name="connsiteX27" fmla="*/ 150209 w 206311"/>
                  <a:gd name="connsiteY27" fmla="*/ 61436 h 251745"/>
                  <a:gd name="connsiteX28" fmla="*/ 150209 w 206311"/>
                  <a:gd name="connsiteY28" fmla="*/ 99536 h 251745"/>
                  <a:gd name="connsiteX29" fmla="*/ 102870 w 206311"/>
                  <a:gd name="connsiteY29" fmla="*/ 135922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6311" h="251745">
                    <a:moveTo>
                      <a:pt x="153162" y="147923"/>
                    </a:moveTo>
                    <a:lnTo>
                      <a:pt x="149543" y="146209"/>
                    </a:lnTo>
                    <a:lnTo>
                      <a:pt x="153162" y="143732"/>
                    </a:lnTo>
                    <a:cubicBezTo>
                      <a:pt x="167204" y="133304"/>
                      <a:pt x="175697" y="117019"/>
                      <a:pt x="176213" y="99536"/>
                    </a:cubicBezTo>
                    <a:lnTo>
                      <a:pt x="176213" y="61436"/>
                    </a:lnTo>
                    <a:cubicBezTo>
                      <a:pt x="176213" y="28099"/>
                      <a:pt x="142685" y="0"/>
                      <a:pt x="103156" y="0"/>
                    </a:cubicBezTo>
                    <a:cubicBezTo>
                      <a:pt x="63627" y="0"/>
                      <a:pt x="30099" y="28099"/>
                      <a:pt x="30099" y="61436"/>
                    </a:cubicBezTo>
                    <a:lnTo>
                      <a:pt x="30099" y="99536"/>
                    </a:lnTo>
                    <a:cubicBezTo>
                      <a:pt x="30689" y="116978"/>
                      <a:pt x="39125" y="133220"/>
                      <a:pt x="53054" y="143732"/>
                    </a:cubicBezTo>
                    <a:lnTo>
                      <a:pt x="56198" y="146209"/>
                    </a:lnTo>
                    <a:lnTo>
                      <a:pt x="52578" y="147923"/>
                    </a:lnTo>
                    <a:cubicBezTo>
                      <a:pt x="20574" y="162211"/>
                      <a:pt x="0" y="183451"/>
                      <a:pt x="0" y="202121"/>
                    </a:cubicBezTo>
                    <a:lnTo>
                      <a:pt x="0" y="239173"/>
                    </a:lnTo>
                    <a:cubicBezTo>
                      <a:pt x="606" y="246143"/>
                      <a:pt x="6748" y="251302"/>
                      <a:pt x="13718" y="250696"/>
                    </a:cubicBezTo>
                    <a:cubicBezTo>
                      <a:pt x="19848" y="250163"/>
                      <a:pt x="24708" y="245303"/>
                      <a:pt x="25241" y="239173"/>
                    </a:cubicBezTo>
                    <a:lnTo>
                      <a:pt x="25241" y="202311"/>
                    </a:lnTo>
                    <a:cubicBezTo>
                      <a:pt x="25908" y="189928"/>
                      <a:pt x="66961" y="161163"/>
                      <a:pt x="103156" y="161163"/>
                    </a:cubicBezTo>
                    <a:cubicBezTo>
                      <a:pt x="139351" y="161163"/>
                      <a:pt x="180499" y="189738"/>
                      <a:pt x="181166" y="202025"/>
                    </a:cubicBezTo>
                    <a:lnTo>
                      <a:pt x="181166" y="239173"/>
                    </a:lnTo>
                    <a:cubicBezTo>
                      <a:pt x="181166" y="246117"/>
                      <a:pt x="186795" y="251746"/>
                      <a:pt x="193739" y="251746"/>
                    </a:cubicBezTo>
                    <a:cubicBezTo>
                      <a:pt x="200682" y="251746"/>
                      <a:pt x="206312" y="246117"/>
                      <a:pt x="206312" y="239173"/>
                    </a:cubicBezTo>
                    <a:lnTo>
                      <a:pt x="206312" y="202121"/>
                    </a:lnTo>
                    <a:cubicBezTo>
                      <a:pt x="206026" y="183451"/>
                      <a:pt x="185452" y="162211"/>
                      <a:pt x="153162" y="147923"/>
                    </a:cubicBezTo>
                    <a:close/>
                    <a:moveTo>
                      <a:pt x="102584" y="135922"/>
                    </a:moveTo>
                    <a:cubicBezTo>
                      <a:pt x="77629" y="135922"/>
                      <a:pt x="54959" y="118586"/>
                      <a:pt x="54959" y="99536"/>
                    </a:cubicBezTo>
                    <a:lnTo>
                      <a:pt x="54959" y="61436"/>
                    </a:lnTo>
                    <a:cubicBezTo>
                      <a:pt x="54959" y="42386"/>
                      <a:pt x="77724" y="25146"/>
                      <a:pt x="102584" y="25146"/>
                    </a:cubicBezTo>
                    <a:cubicBezTo>
                      <a:pt x="127445" y="25146"/>
                      <a:pt x="150209" y="42481"/>
                      <a:pt x="150209" y="61436"/>
                    </a:cubicBezTo>
                    <a:lnTo>
                      <a:pt x="150209" y="99536"/>
                    </a:lnTo>
                    <a:cubicBezTo>
                      <a:pt x="150590" y="118586"/>
                      <a:pt x="127921" y="135922"/>
                      <a:pt x="102870" y="13592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686D6316-1EEF-3272-EAF1-84133AC4D327}"/>
                  </a:ext>
                </a:extLst>
              </p:cNvPr>
              <p:cNvSpPr txBox="1"/>
              <p:nvPr/>
            </p:nvSpPr>
            <p:spPr>
              <a:xfrm>
                <a:off x="1256490" y="4733145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3000 UEs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CBD3A99C-E175-4AF3-6156-B2540158441B}"/>
                  </a:ext>
                </a:extLst>
              </p:cNvPr>
              <p:cNvSpPr txBox="1"/>
              <p:nvPr/>
            </p:nvSpPr>
            <p:spPr>
              <a:xfrm>
                <a:off x="1256490" y="4983714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5 Gbps</a:t>
                </a:r>
              </a:p>
            </p:txBody>
          </p: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9B9096AA-8B36-1C56-E99C-7B144E40D18A}"/>
                  </a:ext>
                </a:extLst>
              </p:cNvPr>
              <p:cNvGrpSpPr/>
              <p:nvPr/>
            </p:nvGrpSpPr>
            <p:grpSpPr>
              <a:xfrm>
                <a:off x="1067068" y="5055512"/>
                <a:ext cx="194768" cy="166475"/>
                <a:chOff x="1734791" y="4561948"/>
                <a:chExt cx="167648" cy="143292"/>
              </a:xfrm>
              <a:solidFill>
                <a:schemeClr val="tx1"/>
              </a:solidFill>
            </p:grpSpPr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9A047E91-E2F5-C236-958C-DFE90F54942A}"/>
                    </a:ext>
                  </a:extLst>
                </p:cNvPr>
                <p:cNvSpPr/>
                <p:nvPr/>
              </p:nvSpPr>
              <p:spPr>
                <a:xfrm>
                  <a:off x="1864390" y="4561948"/>
                  <a:ext cx="38049" cy="143292"/>
                </a:xfrm>
                <a:custGeom>
                  <a:avLst/>
                  <a:gdLst>
                    <a:gd name="connsiteX0" fmla="*/ 9436 w 38049"/>
                    <a:gd name="connsiteY0" fmla="*/ 1158 h 143292"/>
                    <a:gd name="connsiteX1" fmla="*/ 9436 w 38049"/>
                    <a:gd name="connsiteY1" fmla="*/ 1158 h 143292"/>
                    <a:gd name="connsiteX2" fmla="*/ 3845 w 38049"/>
                    <a:gd name="connsiteY2" fmla="*/ 1158 h 143292"/>
                    <a:gd name="connsiteX3" fmla="*/ 3845 w 38049"/>
                    <a:gd name="connsiteY3" fmla="*/ 6748 h 143292"/>
                    <a:gd name="connsiteX4" fmla="*/ 3845 w 38049"/>
                    <a:gd name="connsiteY4" fmla="*/ 133978 h 143292"/>
                    <a:gd name="connsiteX5" fmla="*/ 1262 w 38049"/>
                    <a:gd name="connsiteY5" fmla="*/ 136446 h 143292"/>
                    <a:gd name="connsiteX6" fmla="*/ 1002 w 38049"/>
                    <a:gd name="connsiteY6" fmla="*/ 141892 h 143292"/>
                    <a:gd name="connsiteX7" fmla="*/ 1262 w 38049"/>
                    <a:gd name="connsiteY7" fmla="*/ 142152 h 143292"/>
                    <a:gd name="connsiteX8" fmla="*/ 6715 w 38049"/>
                    <a:gd name="connsiteY8" fmla="*/ 142174 h 143292"/>
                    <a:gd name="connsiteX9" fmla="*/ 6737 w 38049"/>
                    <a:gd name="connsiteY9" fmla="*/ 142152 h 143292"/>
                    <a:gd name="connsiteX10" fmla="*/ 9513 w 38049"/>
                    <a:gd name="connsiteY10" fmla="*/ 139530 h 143292"/>
                    <a:gd name="connsiteX11" fmla="*/ 9436 w 38049"/>
                    <a:gd name="connsiteY11" fmla="*/ 1158 h 143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49" h="143292">
                      <a:moveTo>
                        <a:pt x="9436" y="1158"/>
                      </a:moveTo>
                      <a:lnTo>
                        <a:pt x="9436" y="1158"/>
                      </a:lnTo>
                      <a:cubicBezTo>
                        <a:pt x="7892" y="-386"/>
                        <a:pt x="5389" y="-386"/>
                        <a:pt x="3845" y="1158"/>
                      </a:cubicBezTo>
                      <a:cubicBezTo>
                        <a:pt x="2302" y="2702"/>
                        <a:pt x="2302" y="5204"/>
                        <a:pt x="3845" y="6748"/>
                      </a:cubicBezTo>
                      <a:cubicBezTo>
                        <a:pt x="38904" y="41913"/>
                        <a:pt x="38904" y="98814"/>
                        <a:pt x="3845" y="133978"/>
                      </a:cubicBezTo>
                      <a:lnTo>
                        <a:pt x="1262" y="136446"/>
                      </a:lnTo>
                      <a:cubicBezTo>
                        <a:pt x="-313" y="137878"/>
                        <a:pt x="-430" y="140317"/>
                        <a:pt x="1002" y="141892"/>
                      </a:cubicBezTo>
                      <a:cubicBezTo>
                        <a:pt x="1085" y="141983"/>
                        <a:pt x="1172" y="142070"/>
                        <a:pt x="1262" y="142152"/>
                      </a:cubicBezTo>
                      <a:cubicBezTo>
                        <a:pt x="2762" y="143664"/>
                        <a:pt x="5203" y="143674"/>
                        <a:pt x="6715" y="142174"/>
                      </a:cubicBezTo>
                      <a:cubicBezTo>
                        <a:pt x="6722" y="142167"/>
                        <a:pt x="6730" y="142160"/>
                        <a:pt x="6737" y="142152"/>
                      </a:cubicBezTo>
                      <a:cubicBezTo>
                        <a:pt x="7662" y="141304"/>
                        <a:pt x="8626" y="140417"/>
                        <a:pt x="9513" y="139530"/>
                      </a:cubicBezTo>
                      <a:cubicBezTo>
                        <a:pt x="47592" y="101253"/>
                        <a:pt x="47557" y="39393"/>
                        <a:pt x="9436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55975551-F1AD-BC9B-06B9-8A9E7BBC51D6}"/>
                    </a:ext>
                  </a:extLst>
                </p:cNvPr>
                <p:cNvSpPr/>
                <p:nvPr/>
              </p:nvSpPr>
              <p:spPr>
                <a:xfrm>
                  <a:off x="1848793" y="4577439"/>
                  <a:ext cx="31675" cy="112263"/>
                </a:xfrm>
                <a:custGeom>
                  <a:avLst/>
                  <a:gdLst>
                    <a:gd name="connsiteX0" fmla="*/ 9496 w 31675"/>
                    <a:gd name="connsiteY0" fmla="*/ 1166 h 112263"/>
                    <a:gd name="connsiteX1" fmla="*/ 3867 w 31675"/>
                    <a:gd name="connsiteY1" fmla="*/ 1166 h 112263"/>
                    <a:gd name="connsiteX2" fmla="*/ 3867 w 31675"/>
                    <a:gd name="connsiteY2" fmla="*/ 6795 h 112263"/>
                    <a:gd name="connsiteX3" fmla="*/ 3867 w 31675"/>
                    <a:gd name="connsiteY3" fmla="*/ 102950 h 112263"/>
                    <a:gd name="connsiteX4" fmla="*/ 1284 w 31675"/>
                    <a:gd name="connsiteY4" fmla="*/ 105379 h 112263"/>
                    <a:gd name="connsiteX5" fmla="*/ 983 w 31675"/>
                    <a:gd name="connsiteY5" fmla="*/ 110823 h 112263"/>
                    <a:gd name="connsiteX6" fmla="*/ 1284 w 31675"/>
                    <a:gd name="connsiteY6" fmla="*/ 111124 h 112263"/>
                    <a:gd name="connsiteX7" fmla="*/ 6736 w 31675"/>
                    <a:gd name="connsiteY7" fmla="*/ 111146 h 112263"/>
                    <a:gd name="connsiteX8" fmla="*/ 6758 w 31675"/>
                    <a:gd name="connsiteY8" fmla="*/ 111124 h 112263"/>
                    <a:gd name="connsiteX9" fmla="*/ 9650 w 31675"/>
                    <a:gd name="connsiteY9" fmla="*/ 108386 h 112263"/>
                    <a:gd name="connsiteX10" fmla="*/ 9496 w 31675"/>
                    <a:gd name="connsiteY10" fmla="*/ 1166 h 11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75" h="112263">
                      <a:moveTo>
                        <a:pt x="9496" y="1166"/>
                      </a:moveTo>
                      <a:cubicBezTo>
                        <a:pt x="7941" y="-389"/>
                        <a:pt x="5421" y="-389"/>
                        <a:pt x="3867" y="1166"/>
                      </a:cubicBezTo>
                      <a:cubicBezTo>
                        <a:pt x="2312" y="2720"/>
                        <a:pt x="2312" y="5240"/>
                        <a:pt x="3867" y="6795"/>
                      </a:cubicBezTo>
                      <a:cubicBezTo>
                        <a:pt x="30388" y="33360"/>
                        <a:pt x="30388" y="76384"/>
                        <a:pt x="3867" y="102950"/>
                      </a:cubicBezTo>
                      <a:cubicBezTo>
                        <a:pt x="3019" y="103798"/>
                        <a:pt x="2170" y="104608"/>
                        <a:pt x="1284" y="105379"/>
                      </a:cubicBezTo>
                      <a:cubicBezTo>
                        <a:pt x="-303" y="106799"/>
                        <a:pt x="-437" y="109237"/>
                        <a:pt x="983" y="110823"/>
                      </a:cubicBezTo>
                      <a:cubicBezTo>
                        <a:pt x="1078" y="110929"/>
                        <a:pt x="1178" y="111029"/>
                        <a:pt x="1284" y="111124"/>
                      </a:cubicBezTo>
                      <a:cubicBezTo>
                        <a:pt x="2783" y="112635"/>
                        <a:pt x="5224" y="112645"/>
                        <a:pt x="6736" y="111146"/>
                      </a:cubicBezTo>
                      <a:cubicBezTo>
                        <a:pt x="6744" y="111138"/>
                        <a:pt x="6751" y="111131"/>
                        <a:pt x="6758" y="111124"/>
                      </a:cubicBezTo>
                      <a:lnTo>
                        <a:pt x="9650" y="108386"/>
                      </a:lnTo>
                      <a:cubicBezTo>
                        <a:pt x="39077" y="78679"/>
                        <a:pt x="39008" y="30789"/>
                        <a:pt x="9496" y="11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A8DC6D68-8F7E-FA36-235A-1771BF561C49}"/>
                    </a:ext>
                  </a:extLst>
                </p:cNvPr>
                <p:cNvSpPr/>
                <p:nvPr/>
              </p:nvSpPr>
              <p:spPr>
                <a:xfrm>
                  <a:off x="1833098" y="4592985"/>
                  <a:ext cx="25444" cy="81321"/>
                </a:xfrm>
                <a:custGeom>
                  <a:avLst/>
                  <a:gdLst>
                    <a:gd name="connsiteX0" fmla="*/ 9653 w 25444"/>
                    <a:gd name="connsiteY0" fmla="*/ 1158 h 81321"/>
                    <a:gd name="connsiteX1" fmla="*/ 4062 w 25444"/>
                    <a:gd name="connsiteY1" fmla="*/ 1158 h 81321"/>
                    <a:gd name="connsiteX2" fmla="*/ 4062 w 25444"/>
                    <a:gd name="connsiteY2" fmla="*/ 6748 h 81321"/>
                    <a:gd name="connsiteX3" fmla="*/ 4062 w 25444"/>
                    <a:gd name="connsiteY3" fmla="*/ 71867 h 81321"/>
                    <a:gd name="connsiteX4" fmla="*/ 1402 w 25444"/>
                    <a:gd name="connsiteY4" fmla="*/ 74334 h 81321"/>
                    <a:gd name="connsiteX5" fmla="*/ 14 w 25444"/>
                    <a:gd name="connsiteY5" fmla="*/ 77033 h 81321"/>
                    <a:gd name="connsiteX6" fmla="*/ 940 w 25444"/>
                    <a:gd name="connsiteY6" fmla="*/ 79886 h 81321"/>
                    <a:gd name="connsiteX7" fmla="*/ 1171 w 25444"/>
                    <a:gd name="connsiteY7" fmla="*/ 80118 h 81321"/>
                    <a:gd name="connsiteX8" fmla="*/ 6530 w 25444"/>
                    <a:gd name="connsiteY8" fmla="*/ 80349 h 81321"/>
                    <a:gd name="connsiteX9" fmla="*/ 9653 w 25444"/>
                    <a:gd name="connsiteY9" fmla="*/ 77457 h 81321"/>
                    <a:gd name="connsiteX10" fmla="*/ 9653 w 25444"/>
                    <a:gd name="connsiteY10" fmla="*/ 1158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9653" y="1158"/>
                      </a:moveTo>
                      <a:cubicBezTo>
                        <a:pt x="8109" y="-386"/>
                        <a:pt x="5606" y="-386"/>
                        <a:pt x="4062" y="1158"/>
                      </a:cubicBezTo>
                      <a:cubicBezTo>
                        <a:pt x="2519" y="2702"/>
                        <a:pt x="2519" y="5204"/>
                        <a:pt x="4062" y="6748"/>
                      </a:cubicBezTo>
                      <a:cubicBezTo>
                        <a:pt x="21924" y="24780"/>
                        <a:pt x="21924" y="53835"/>
                        <a:pt x="4062" y="71867"/>
                      </a:cubicBezTo>
                      <a:cubicBezTo>
                        <a:pt x="3253" y="72677"/>
                        <a:pt x="2366" y="73448"/>
                        <a:pt x="1402" y="74334"/>
                      </a:cubicBezTo>
                      <a:cubicBezTo>
                        <a:pt x="590" y="75007"/>
                        <a:pt x="88" y="75982"/>
                        <a:pt x="14" y="77033"/>
                      </a:cubicBezTo>
                      <a:cubicBezTo>
                        <a:pt x="-75" y="78070"/>
                        <a:pt x="259" y="79099"/>
                        <a:pt x="940" y="79886"/>
                      </a:cubicBezTo>
                      <a:lnTo>
                        <a:pt x="1171" y="80118"/>
                      </a:lnTo>
                      <a:cubicBezTo>
                        <a:pt x="2602" y="81628"/>
                        <a:pt x="4974" y="81731"/>
                        <a:pt x="6530" y="80349"/>
                      </a:cubicBezTo>
                      <a:cubicBezTo>
                        <a:pt x="7687" y="79347"/>
                        <a:pt x="8689" y="78421"/>
                        <a:pt x="9653" y="77457"/>
                      </a:cubicBezTo>
                      <a:cubicBezTo>
                        <a:pt x="30709" y="56382"/>
                        <a:pt x="30709" y="22233"/>
                        <a:pt x="9653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B156E90C-BD86-857E-5D0D-DFCA9E6B04EC}"/>
                    </a:ext>
                  </a:extLst>
                </p:cNvPr>
                <p:cNvSpPr/>
                <p:nvPr/>
              </p:nvSpPr>
              <p:spPr>
                <a:xfrm>
                  <a:off x="1801664" y="4615097"/>
                  <a:ext cx="33526" cy="33542"/>
                </a:xfrm>
                <a:custGeom>
                  <a:avLst/>
                  <a:gdLst>
                    <a:gd name="connsiteX0" fmla="*/ 28634 w 33526"/>
                    <a:gd name="connsiteY0" fmla="*/ 4916 h 33542"/>
                    <a:gd name="connsiteX1" fmla="*/ 4916 w 33526"/>
                    <a:gd name="connsiteY1" fmla="*/ 4909 h 33542"/>
                    <a:gd name="connsiteX2" fmla="*/ 4909 w 33526"/>
                    <a:gd name="connsiteY2" fmla="*/ 28627 h 33542"/>
                    <a:gd name="connsiteX3" fmla="*/ 28627 w 33526"/>
                    <a:gd name="connsiteY3" fmla="*/ 28634 h 33542"/>
                    <a:gd name="connsiteX4" fmla="*/ 28634 w 33526"/>
                    <a:gd name="connsiteY4" fmla="*/ 28627 h 33542"/>
                    <a:gd name="connsiteX5" fmla="*/ 28634 w 33526"/>
                    <a:gd name="connsiteY5" fmla="*/ 4916 h 33542"/>
                    <a:gd name="connsiteX6" fmla="*/ 23005 w 33526"/>
                    <a:gd name="connsiteY6" fmla="*/ 23036 h 33542"/>
                    <a:gd name="connsiteX7" fmla="*/ 10494 w 33526"/>
                    <a:gd name="connsiteY7" fmla="*/ 23017 h 33542"/>
                    <a:gd name="connsiteX8" fmla="*/ 10513 w 33526"/>
                    <a:gd name="connsiteY8" fmla="*/ 10506 h 33542"/>
                    <a:gd name="connsiteX9" fmla="*/ 23024 w 33526"/>
                    <a:gd name="connsiteY9" fmla="*/ 10525 h 33542"/>
                    <a:gd name="connsiteX10" fmla="*/ 23005 w 33526"/>
                    <a:gd name="connsiteY10" fmla="*/ 23036 h 3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526" h="33542">
                      <a:moveTo>
                        <a:pt x="28634" y="4916"/>
                      </a:moveTo>
                      <a:cubicBezTo>
                        <a:pt x="22086" y="-1636"/>
                        <a:pt x="11467" y="-1639"/>
                        <a:pt x="4916" y="4909"/>
                      </a:cubicBezTo>
                      <a:cubicBezTo>
                        <a:pt x="-1636" y="11456"/>
                        <a:pt x="-1639" y="22075"/>
                        <a:pt x="4909" y="28627"/>
                      </a:cubicBezTo>
                      <a:cubicBezTo>
                        <a:pt x="11456" y="35178"/>
                        <a:pt x="22075" y="35181"/>
                        <a:pt x="28627" y="28634"/>
                      </a:cubicBezTo>
                      <a:cubicBezTo>
                        <a:pt x="28629" y="28631"/>
                        <a:pt x="28631" y="28629"/>
                        <a:pt x="28634" y="28627"/>
                      </a:cubicBezTo>
                      <a:cubicBezTo>
                        <a:pt x="35158" y="22069"/>
                        <a:pt x="35158" y="11473"/>
                        <a:pt x="28634" y="4916"/>
                      </a:cubicBezTo>
                      <a:close/>
                      <a:moveTo>
                        <a:pt x="23005" y="23036"/>
                      </a:moveTo>
                      <a:cubicBezTo>
                        <a:pt x="19545" y="26486"/>
                        <a:pt x="13943" y="26477"/>
                        <a:pt x="10494" y="23017"/>
                      </a:cubicBezTo>
                      <a:cubicBezTo>
                        <a:pt x="7044" y="19557"/>
                        <a:pt x="7053" y="13956"/>
                        <a:pt x="10513" y="10506"/>
                      </a:cubicBezTo>
                      <a:cubicBezTo>
                        <a:pt x="13973" y="7057"/>
                        <a:pt x="19575" y="7065"/>
                        <a:pt x="23024" y="10525"/>
                      </a:cubicBezTo>
                      <a:cubicBezTo>
                        <a:pt x="26474" y="13986"/>
                        <a:pt x="26465" y="19587"/>
                        <a:pt x="23005" y="230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B9AF4B41-C70A-CD70-EBFE-E54E44330583}"/>
                    </a:ext>
                  </a:extLst>
                </p:cNvPr>
                <p:cNvSpPr/>
                <p:nvPr/>
              </p:nvSpPr>
              <p:spPr>
                <a:xfrm>
                  <a:off x="1734791" y="4561948"/>
                  <a:ext cx="38127" cy="143176"/>
                </a:xfrm>
                <a:custGeom>
                  <a:avLst/>
                  <a:gdLst>
                    <a:gd name="connsiteX0" fmla="*/ 34012 w 38127"/>
                    <a:gd name="connsiteY0" fmla="*/ 133786 h 143176"/>
                    <a:gd name="connsiteX1" fmla="*/ 34012 w 38127"/>
                    <a:gd name="connsiteY1" fmla="*/ 6748 h 143176"/>
                    <a:gd name="connsiteX2" fmla="*/ 34012 w 38127"/>
                    <a:gd name="connsiteY2" fmla="*/ 1158 h 143176"/>
                    <a:gd name="connsiteX3" fmla="*/ 28421 w 38127"/>
                    <a:gd name="connsiteY3" fmla="*/ 1158 h 143176"/>
                    <a:gd name="connsiteX4" fmla="*/ 28421 w 38127"/>
                    <a:gd name="connsiteY4" fmla="*/ 1158 h 143176"/>
                    <a:gd name="connsiteX5" fmla="*/ 28614 w 38127"/>
                    <a:gd name="connsiteY5" fmla="*/ 139415 h 143176"/>
                    <a:gd name="connsiteX6" fmla="*/ 31390 w 38127"/>
                    <a:gd name="connsiteY6" fmla="*/ 142036 h 143176"/>
                    <a:gd name="connsiteX7" fmla="*/ 36843 w 38127"/>
                    <a:gd name="connsiteY7" fmla="*/ 142059 h 143176"/>
                    <a:gd name="connsiteX8" fmla="*/ 36865 w 38127"/>
                    <a:gd name="connsiteY8" fmla="*/ 142036 h 143176"/>
                    <a:gd name="connsiteX9" fmla="*/ 37125 w 38127"/>
                    <a:gd name="connsiteY9" fmla="*/ 136590 h 143176"/>
                    <a:gd name="connsiteX10" fmla="*/ 36865 w 38127"/>
                    <a:gd name="connsiteY10" fmla="*/ 136330 h 1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27" h="143176">
                      <a:moveTo>
                        <a:pt x="34012" y="133786"/>
                      </a:moveTo>
                      <a:cubicBezTo>
                        <a:pt x="-919" y="98643"/>
                        <a:pt x="-919" y="41891"/>
                        <a:pt x="34012" y="6748"/>
                      </a:cubicBezTo>
                      <a:cubicBezTo>
                        <a:pt x="35556" y="5204"/>
                        <a:pt x="35556" y="2702"/>
                        <a:pt x="34012" y="1158"/>
                      </a:cubicBezTo>
                      <a:cubicBezTo>
                        <a:pt x="32468" y="-386"/>
                        <a:pt x="29965" y="-386"/>
                        <a:pt x="28421" y="1158"/>
                      </a:cubicBezTo>
                      <a:lnTo>
                        <a:pt x="28421" y="1158"/>
                      </a:lnTo>
                      <a:cubicBezTo>
                        <a:pt x="-9549" y="39453"/>
                        <a:pt x="-9463" y="101225"/>
                        <a:pt x="28614" y="139415"/>
                      </a:cubicBezTo>
                      <a:cubicBezTo>
                        <a:pt x="29501" y="140301"/>
                        <a:pt x="30465" y="141188"/>
                        <a:pt x="31390" y="142036"/>
                      </a:cubicBezTo>
                      <a:cubicBezTo>
                        <a:pt x="32890" y="143548"/>
                        <a:pt x="35331" y="143558"/>
                        <a:pt x="36843" y="142059"/>
                      </a:cubicBezTo>
                      <a:cubicBezTo>
                        <a:pt x="36850" y="142051"/>
                        <a:pt x="36857" y="142044"/>
                        <a:pt x="36865" y="142036"/>
                      </a:cubicBezTo>
                      <a:cubicBezTo>
                        <a:pt x="38441" y="140604"/>
                        <a:pt x="38557" y="138166"/>
                        <a:pt x="37125" y="136590"/>
                      </a:cubicBezTo>
                      <a:cubicBezTo>
                        <a:pt x="37042" y="136499"/>
                        <a:pt x="36956" y="136413"/>
                        <a:pt x="36865" y="1363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74277162-1A49-7D45-CB4C-C097EA6EFD3F}"/>
                    </a:ext>
                  </a:extLst>
                </p:cNvPr>
                <p:cNvSpPr/>
                <p:nvPr/>
              </p:nvSpPr>
              <p:spPr>
                <a:xfrm>
                  <a:off x="1756401" y="4577405"/>
                  <a:ext cx="31844" cy="112452"/>
                </a:xfrm>
                <a:custGeom>
                  <a:avLst/>
                  <a:gdLst>
                    <a:gd name="connsiteX0" fmla="*/ 27785 w 31844"/>
                    <a:gd name="connsiteY0" fmla="*/ 102984 h 112452"/>
                    <a:gd name="connsiteX1" fmla="*/ 27785 w 31844"/>
                    <a:gd name="connsiteY1" fmla="*/ 6829 h 112452"/>
                    <a:gd name="connsiteX2" fmla="*/ 27965 w 31844"/>
                    <a:gd name="connsiteY2" fmla="*/ 1380 h 112452"/>
                    <a:gd name="connsiteX3" fmla="*/ 27785 w 31844"/>
                    <a:gd name="connsiteY3" fmla="*/ 1200 h 112452"/>
                    <a:gd name="connsiteX4" fmla="*/ 22335 w 31844"/>
                    <a:gd name="connsiteY4" fmla="*/ 1060 h 112452"/>
                    <a:gd name="connsiteX5" fmla="*/ 22195 w 31844"/>
                    <a:gd name="connsiteY5" fmla="*/ 1200 h 112452"/>
                    <a:gd name="connsiteX6" fmla="*/ 22195 w 31844"/>
                    <a:gd name="connsiteY6" fmla="*/ 108575 h 112452"/>
                    <a:gd name="connsiteX7" fmla="*/ 25086 w 31844"/>
                    <a:gd name="connsiteY7" fmla="*/ 111312 h 112452"/>
                    <a:gd name="connsiteX8" fmla="*/ 30539 w 31844"/>
                    <a:gd name="connsiteY8" fmla="*/ 111334 h 112452"/>
                    <a:gd name="connsiteX9" fmla="*/ 30561 w 31844"/>
                    <a:gd name="connsiteY9" fmla="*/ 111312 h 112452"/>
                    <a:gd name="connsiteX10" fmla="*/ 30862 w 31844"/>
                    <a:gd name="connsiteY10" fmla="*/ 105868 h 112452"/>
                    <a:gd name="connsiteX11" fmla="*/ 30561 w 31844"/>
                    <a:gd name="connsiteY11" fmla="*/ 105567 h 112452"/>
                    <a:gd name="connsiteX12" fmla="*/ 27785 w 31844"/>
                    <a:gd name="connsiteY12" fmla="*/ 102984 h 112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44" h="112452">
                      <a:moveTo>
                        <a:pt x="27785" y="102984"/>
                      </a:moveTo>
                      <a:cubicBezTo>
                        <a:pt x="1264" y="76419"/>
                        <a:pt x="1264" y="33395"/>
                        <a:pt x="27785" y="6829"/>
                      </a:cubicBezTo>
                      <a:cubicBezTo>
                        <a:pt x="29340" y="5374"/>
                        <a:pt x="29420" y="2934"/>
                        <a:pt x="27965" y="1380"/>
                      </a:cubicBezTo>
                      <a:cubicBezTo>
                        <a:pt x="27907" y="1318"/>
                        <a:pt x="27847" y="1258"/>
                        <a:pt x="27785" y="1200"/>
                      </a:cubicBezTo>
                      <a:cubicBezTo>
                        <a:pt x="26319" y="-344"/>
                        <a:pt x="23878" y="-406"/>
                        <a:pt x="22335" y="1060"/>
                      </a:cubicBezTo>
                      <a:cubicBezTo>
                        <a:pt x="22287" y="1106"/>
                        <a:pt x="22240" y="1152"/>
                        <a:pt x="22195" y="1200"/>
                      </a:cubicBezTo>
                      <a:cubicBezTo>
                        <a:pt x="-7398" y="30875"/>
                        <a:pt x="-7398" y="78900"/>
                        <a:pt x="22195" y="108575"/>
                      </a:cubicBezTo>
                      <a:lnTo>
                        <a:pt x="25086" y="111312"/>
                      </a:lnTo>
                      <a:cubicBezTo>
                        <a:pt x="26586" y="112824"/>
                        <a:pt x="29027" y="112834"/>
                        <a:pt x="30539" y="111334"/>
                      </a:cubicBezTo>
                      <a:cubicBezTo>
                        <a:pt x="30546" y="111327"/>
                        <a:pt x="30554" y="111319"/>
                        <a:pt x="30561" y="111312"/>
                      </a:cubicBezTo>
                      <a:cubicBezTo>
                        <a:pt x="32148" y="109892"/>
                        <a:pt x="32282" y="107454"/>
                        <a:pt x="30862" y="105868"/>
                      </a:cubicBezTo>
                      <a:cubicBezTo>
                        <a:pt x="30767" y="105762"/>
                        <a:pt x="30667" y="105662"/>
                        <a:pt x="30561" y="105567"/>
                      </a:cubicBezTo>
                      <a:cubicBezTo>
                        <a:pt x="29482" y="104642"/>
                        <a:pt x="28633" y="103832"/>
                        <a:pt x="27785" y="1029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45A8E094-4AC6-C67B-7CDF-C03E249594E2}"/>
                    </a:ext>
                  </a:extLst>
                </p:cNvPr>
                <p:cNvSpPr/>
                <p:nvPr/>
              </p:nvSpPr>
              <p:spPr>
                <a:xfrm>
                  <a:off x="1778303" y="4592985"/>
                  <a:ext cx="25444" cy="81321"/>
                </a:xfrm>
                <a:custGeom>
                  <a:avLst/>
                  <a:gdLst>
                    <a:gd name="connsiteX0" fmla="*/ 21382 w 25444"/>
                    <a:gd name="connsiteY0" fmla="*/ 71867 h 81321"/>
                    <a:gd name="connsiteX1" fmla="*/ 21382 w 25444"/>
                    <a:gd name="connsiteY1" fmla="*/ 6748 h 81321"/>
                    <a:gd name="connsiteX2" fmla="*/ 21382 w 25444"/>
                    <a:gd name="connsiteY2" fmla="*/ 1158 h 81321"/>
                    <a:gd name="connsiteX3" fmla="*/ 15792 w 25444"/>
                    <a:gd name="connsiteY3" fmla="*/ 1158 h 81321"/>
                    <a:gd name="connsiteX4" fmla="*/ 15792 w 25444"/>
                    <a:gd name="connsiteY4" fmla="*/ 77457 h 81321"/>
                    <a:gd name="connsiteX5" fmla="*/ 18915 w 25444"/>
                    <a:gd name="connsiteY5" fmla="*/ 80349 h 81321"/>
                    <a:gd name="connsiteX6" fmla="*/ 24274 w 25444"/>
                    <a:gd name="connsiteY6" fmla="*/ 80118 h 81321"/>
                    <a:gd name="connsiteX7" fmla="*/ 24505 w 25444"/>
                    <a:gd name="connsiteY7" fmla="*/ 79886 h 81321"/>
                    <a:gd name="connsiteX8" fmla="*/ 25431 w 25444"/>
                    <a:gd name="connsiteY8" fmla="*/ 77033 h 81321"/>
                    <a:gd name="connsiteX9" fmla="*/ 24043 w 25444"/>
                    <a:gd name="connsiteY9" fmla="*/ 74334 h 81321"/>
                    <a:gd name="connsiteX10" fmla="*/ 21382 w 25444"/>
                    <a:gd name="connsiteY10" fmla="*/ 71867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21382" y="71867"/>
                      </a:moveTo>
                      <a:cubicBezTo>
                        <a:pt x="3521" y="53835"/>
                        <a:pt x="3521" y="24780"/>
                        <a:pt x="21382" y="6748"/>
                      </a:cubicBezTo>
                      <a:cubicBezTo>
                        <a:pt x="22926" y="5204"/>
                        <a:pt x="22926" y="2702"/>
                        <a:pt x="21382" y="1158"/>
                      </a:cubicBezTo>
                      <a:cubicBezTo>
                        <a:pt x="19839" y="-386"/>
                        <a:pt x="17336" y="-386"/>
                        <a:pt x="15792" y="1158"/>
                      </a:cubicBezTo>
                      <a:cubicBezTo>
                        <a:pt x="-5264" y="22233"/>
                        <a:pt x="-5264" y="56382"/>
                        <a:pt x="15792" y="77457"/>
                      </a:cubicBezTo>
                      <a:cubicBezTo>
                        <a:pt x="16756" y="78421"/>
                        <a:pt x="17758" y="79347"/>
                        <a:pt x="18915" y="80349"/>
                      </a:cubicBezTo>
                      <a:cubicBezTo>
                        <a:pt x="20471" y="81731"/>
                        <a:pt x="22843" y="81628"/>
                        <a:pt x="24274" y="80118"/>
                      </a:cubicBezTo>
                      <a:lnTo>
                        <a:pt x="24505" y="79886"/>
                      </a:lnTo>
                      <a:cubicBezTo>
                        <a:pt x="25186" y="79099"/>
                        <a:pt x="25520" y="78070"/>
                        <a:pt x="25431" y="77033"/>
                      </a:cubicBezTo>
                      <a:cubicBezTo>
                        <a:pt x="25356" y="75982"/>
                        <a:pt x="24855" y="75007"/>
                        <a:pt x="24043" y="74334"/>
                      </a:cubicBezTo>
                      <a:cubicBezTo>
                        <a:pt x="23079" y="73293"/>
                        <a:pt x="22192" y="72677"/>
                        <a:pt x="21382" y="718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BBC4BA90-05E3-EF32-D76F-93EA3DD6A7AD}"/>
                </a:ext>
              </a:extLst>
            </p:cNvPr>
            <p:cNvSpPr txBox="1"/>
            <p:nvPr/>
          </p:nvSpPr>
          <p:spPr>
            <a:xfrm>
              <a:off x="7815597" y="4592050"/>
              <a:ext cx="12845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/>
                <a:t>6 Cells per DU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344CBE1-EA8B-15FB-B7A9-7D1F43DA52A3}"/>
                </a:ext>
              </a:extLst>
            </p:cNvPr>
            <p:cNvSpPr txBox="1"/>
            <p:nvPr/>
          </p:nvSpPr>
          <p:spPr>
            <a:xfrm>
              <a:off x="9265165" y="2571894"/>
              <a:ext cx="12845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/>
                <a:t>Multi cell</a:t>
              </a:r>
            </a:p>
          </p:txBody>
        </p: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FFA65C5F-AFCE-0B2D-ABA7-25730B762F11}"/>
                </a:ext>
              </a:extLst>
            </p:cNvPr>
            <p:cNvGrpSpPr/>
            <p:nvPr/>
          </p:nvGrpSpPr>
          <p:grpSpPr>
            <a:xfrm>
              <a:off x="9374343" y="2817788"/>
              <a:ext cx="1388428" cy="527568"/>
              <a:chOff x="1067068" y="4733145"/>
              <a:chExt cx="1388428" cy="527568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492C741-BF3C-5DAD-6258-280420B85558}"/>
                  </a:ext>
                </a:extLst>
              </p:cNvPr>
              <p:cNvSpPr/>
              <p:nvPr/>
            </p:nvSpPr>
            <p:spPr>
              <a:xfrm>
                <a:off x="1080449" y="4780712"/>
                <a:ext cx="156134" cy="190518"/>
              </a:xfrm>
              <a:custGeom>
                <a:avLst/>
                <a:gdLst>
                  <a:gd name="connsiteX0" fmla="*/ 153162 w 206311"/>
                  <a:gd name="connsiteY0" fmla="*/ 147923 h 251745"/>
                  <a:gd name="connsiteX1" fmla="*/ 149543 w 206311"/>
                  <a:gd name="connsiteY1" fmla="*/ 146209 h 251745"/>
                  <a:gd name="connsiteX2" fmla="*/ 153162 w 206311"/>
                  <a:gd name="connsiteY2" fmla="*/ 143732 h 251745"/>
                  <a:gd name="connsiteX3" fmla="*/ 176213 w 206311"/>
                  <a:gd name="connsiteY3" fmla="*/ 99536 h 251745"/>
                  <a:gd name="connsiteX4" fmla="*/ 176213 w 206311"/>
                  <a:gd name="connsiteY4" fmla="*/ 61436 h 251745"/>
                  <a:gd name="connsiteX5" fmla="*/ 103156 w 206311"/>
                  <a:gd name="connsiteY5" fmla="*/ 0 h 251745"/>
                  <a:gd name="connsiteX6" fmla="*/ 30099 w 206311"/>
                  <a:gd name="connsiteY6" fmla="*/ 61436 h 251745"/>
                  <a:gd name="connsiteX7" fmla="*/ 30099 w 206311"/>
                  <a:gd name="connsiteY7" fmla="*/ 99536 h 251745"/>
                  <a:gd name="connsiteX8" fmla="*/ 53054 w 206311"/>
                  <a:gd name="connsiteY8" fmla="*/ 143732 h 251745"/>
                  <a:gd name="connsiteX9" fmla="*/ 56198 w 206311"/>
                  <a:gd name="connsiteY9" fmla="*/ 146209 h 251745"/>
                  <a:gd name="connsiteX10" fmla="*/ 52578 w 206311"/>
                  <a:gd name="connsiteY10" fmla="*/ 147923 h 251745"/>
                  <a:gd name="connsiteX11" fmla="*/ 0 w 206311"/>
                  <a:gd name="connsiteY11" fmla="*/ 202121 h 251745"/>
                  <a:gd name="connsiteX12" fmla="*/ 0 w 206311"/>
                  <a:gd name="connsiteY12" fmla="*/ 239173 h 251745"/>
                  <a:gd name="connsiteX13" fmla="*/ 13718 w 206311"/>
                  <a:gd name="connsiteY13" fmla="*/ 250696 h 251745"/>
                  <a:gd name="connsiteX14" fmla="*/ 25241 w 206311"/>
                  <a:gd name="connsiteY14" fmla="*/ 239173 h 251745"/>
                  <a:gd name="connsiteX15" fmla="*/ 25241 w 206311"/>
                  <a:gd name="connsiteY15" fmla="*/ 202311 h 251745"/>
                  <a:gd name="connsiteX16" fmla="*/ 103156 w 206311"/>
                  <a:gd name="connsiteY16" fmla="*/ 161163 h 251745"/>
                  <a:gd name="connsiteX17" fmla="*/ 181166 w 206311"/>
                  <a:gd name="connsiteY17" fmla="*/ 202025 h 251745"/>
                  <a:gd name="connsiteX18" fmla="*/ 181166 w 206311"/>
                  <a:gd name="connsiteY18" fmla="*/ 239173 h 251745"/>
                  <a:gd name="connsiteX19" fmla="*/ 193739 w 206311"/>
                  <a:gd name="connsiteY19" fmla="*/ 251746 h 251745"/>
                  <a:gd name="connsiteX20" fmla="*/ 206312 w 206311"/>
                  <a:gd name="connsiteY20" fmla="*/ 239173 h 251745"/>
                  <a:gd name="connsiteX21" fmla="*/ 206312 w 206311"/>
                  <a:gd name="connsiteY21" fmla="*/ 202121 h 251745"/>
                  <a:gd name="connsiteX22" fmla="*/ 153162 w 206311"/>
                  <a:gd name="connsiteY22" fmla="*/ 147923 h 251745"/>
                  <a:gd name="connsiteX23" fmla="*/ 102584 w 206311"/>
                  <a:gd name="connsiteY23" fmla="*/ 135922 h 251745"/>
                  <a:gd name="connsiteX24" fmla="*/ 54959 w 206311"/>
                  <a:gd name="connsiteY24" fmla="*/ 99536 h 251745"/>
                  <a:gd name="connsiteX25" fmla="*/ 54959 w 206311"/>
                  <a:gd name="connsiteY25" fmla="*/ 61436 h 251745"/>
                  <a:gd name="connsiteX26" fmla="*/ 102584 w 206311"/>
                  <a:gd name="connsiteY26" fmla="*/ 25146 h 251745"/>
                  <a:gd name="connsiteX27" fmla="*/ 150209 w 206311"/>
                  <a:gd name="connsiteY27" fmla="*/ 61436 h 251745"/>
                  <a:gd name="connsiteX28" fmla="*/ 150209 w 206311"/>
                  <a:gd name="connsiteY28" fmla="*/ 99536 h 251745"/>
                  <a:gd name="connsiteX29" fmla="*/ 102870 w 206311"/>
                  <a:gd name="connsiteY29" fmla="*/ 135922 h 25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6311" h="251745">
                    <a:moveTo>
                      <a:pt x="153162" y="147923"/>
                    </a:moveTo>
                    <a:lnTo>
                      <a:pt x="149543" y="146209"/>
                    </a:lnTo>
                    <a:lnTo>
                      <a:pt x="153162" y="143732"/>
                    </a:lnTo>
                    <a:cubicBezTo>
                      <a:pt x="167204" y="133304"/>
                      <a:pt x="175697" y="117019"/>
                      <a:pt x="176213" y="99536"/>
                    </a:cubicBezTo>
                    <a:lnTo>
                      <a:pt x="176213" y="61436"/>
                    </a:lnTo>
                    <a:cubicBezTo>
                      <a:pt x="176213" y="28099"/>
                      <a:pt x="142685" y="0"/>
                      <a:pt x="103156" y="0"/>
                    </a:cubicBezTo>
                    <a:cubicBezTo>
                      <a:pt x="63627" y="0"/>
                      <a:pt x="30099" y="28099"/>
                      <a:pt x="30099" y="61436"/>
                    </a:cubicBezTo>
                    <a:lnTo>
                      <a:pt x="30099" y="99536"/>
                    </a:lnTo>
                    <a:cubicBezTo>
                      <a:pt x="30689" y="116978"/>
                      <a:pt x="39125" y="133220"/>
                      <a:pt x="53054" y="143732"/>
                    </a:cubicBezTo>
                    <a:lnTo>
                      <a:pt x="56198" y="146209"/>
                    </a:lnTo>
                    <a:lnTo>
                      <a:pt x="52578" y="147923"/>
                    </a:lnTo>
                    <a:cubicBezTo>
                      <a:pt x="20574" y="162211"/>
                      <a:pt x="0" y="183451"/>
                      <a:pt x="0" y="202121"/>
                    </a:cubicBezTo>
                    <a:lnTo>
                      <a:pt x="0" y="239173"/>
                    </a:lnTo>
                    <a:cubicBezTo>
                      <a:pt x="606" y="246143"/>
                      <a:pt x="6748" y="251302"/>
                      <a:pt x="13718" y="250696"/>
                    </a:cubicBezTo>
                    <a:cubicBezTo>
                      <a:pt x="19848" y="250163"/>
                      <a:pt x="24708" y="245303"/>
                      <a:pt x="25241" y="239173"/>
                    </a:cubicBezTo>
                    <a:lnTo>
                      <a:pt x="25241" y="202311"/>
                    </a:lnTo>
                    <a:cubicBezTo>
                      <a:pt x="25908" y="189928"/>
                      <a:pt x="66961" y="161163"/>
                      <a:pt x="103156" y="161163"/>
                    </a:cubicBezTo>
                    <a:cubicBezTo>
                      <a:pt x="139351" y="161163"/>
                      <a:pt x="180499" y="189738"/>
                      <a:pt x="181166" y="202025"/>
                    </a:cubicBezTo>
                    <a:lnTo>
                      <a:pt x="181166" y="239173"/>
                    </a:lnTo>
                    <a:cubicBezTo>
                      <a:pt x="181166" y="246117"/>
                      <a:pt x="186795" y="251746"/>
                      <a:pt x="193739" y="251746"/>
                    </a:cubicBezTo>
                    <a:cubicBezTo>
                      <a:pt x="200682" y="251746"/>
                      <a:pt x="206312" y="246117"/>
                      <a:pt x="206312" y="239173"/>
                    </a:cubicBezTo>
                    <a:lnTo>
                      <a:pt x="206312" y="202121"/>
                    </a:lnTo>
                    <a:cubicBezTo>
                      <a:pt x="206026" y="183451"/>
                      <a:pt x="185452" y="162211"/>
                      <a:pt x="153162" y="147923"/>
                    </a:cubicBezTo>
                    <a:close/>
                    <a:moveTo>
                      <a:pt x="102584" y="135922"/>
                    </a:moveTo>
                    <a:cubicBezTo>
                      <a:pt x="77629" y="135922"/>
                      <a:pt x="54959" y="118586"/>
                      <a:pt x="54959" y="99536"/>
                    </a:cubicBezTo>
                    <a:lnTo>
                      <a:pt x="54959" y="61436"/>
                    </a:lnTo>
                    <a:cubicBezTo>
                      <a:pt x="54959" y="42386"/>
                      <a:pt x="77724" y="25146"/>
                      <a:pt x="102584" y="25146"/>
                    </a:cubicBezTo>
                    <a:cubicBezTo>
                      <a:pt x="127445" y="25146"/>
                      <a:pt x="150209" y="42481"/>
                      <a:pt x="150209" y="61436"/>
                    </a:cubicBezTo>
                    <a:lnTo>
                      <a:pt x="150209" y="99536"/>
                    </a:lnTo>
                    <a:cubicBezTo>
                      <a:pt x="150590" y="118586"/>
                      <a:pt x="127921" y="135922"/>
                      <a:pt x="102870" y="13592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FE74E01F-CE69-2FAC-E56D-9E0F7A9442DD}"/>
                  </a:ext>
                </a:extLst>
              </p:cNvPr>
              <p:cNvSpPr txBox="1"/>
              <p:nvPr/>
            </p:nvSpPr>
            <p:spPr>
              <a:xfrm>
                <a:off x="1256490" y="4733145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Scale in/out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63BE7E11-2435-2A39-75B2-77E74A141E4D}"/>
                  </a:ext>
                </a:extLst>
              </p:cNvPr>
              <p:cNvSpPr txBox="1"/>
              <p:nvPr/>
            </p:nvSpPr>
            <p:spPr>
              <a:xfrm>
                <a:off x="1256490" y="4983714"/>
                <a:ext cx="11990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/>
                  <a:t>Multi Gbps</a:t>
                </a:r>
              </a:p>
            </p:txBody>
          </p: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3501B48C-87BF-6FAE-6D41-737BEDF9F073}"/>
                  </a:ext>
                </a:extLst>
              </p:cNvPr>
              <p:cNvGrpSpPr/>
              <p:nvPr/>
            </p:nvGrpSpPr>
            <p:grpSpPr>
              <a:xfrm>
                <a:off x="1067068" y="5055512"/>
                <a:ext cx="194768" cy="166475"/>
                <a:chOff x="1734791" y="4561948"/>
                <a:chExt cx="167648" cy="143292"/>
              </a:xfrm>
              <a:solidFill>
                <a:schemeClr val="tx1"/>
              </a:solidFill>
            </p:grpSpPr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4EA3B465-FD55-C129-4E03-1C4DFD459A4A}"/>
                    </a:ext>
                  </a:extLst>
                </p:cNvPr>
                <p:cNvSpPr/>
                <p:nvPr/>
              </p:nvSpPr>
              <p:spPr>
                <a:xfrm>
                  <a:off x="1864390" y="4561948"/>
                  <a:ext cx="38049" cy="143292"/>
                </a:xfrm>
                <a:custGeom>
                  <a:avLst/>
                  <a:gdLst>
                    <a:gd name="connsiteX0" fmla="*/ 9436 w 38049"/>
                    <a:gd name="connsiteY0" fmla="*/ 1158 h 143292"/>
                    <a:gd name="connsiteX1" fmla="*/ 9436 w 38049"/>
                    <a:gd name="connsiteY1" fmla="*/ 1158 h 143292"/>
                    <a:gd name="connsiteX2" fmla="*/ 3845 w 38049"/>
                    <a:gd name="connsiteY2" fmla="*/ 1158 h 143292"/>
                    <a:gd name="connsiteX3" fmla="*/ 3845 w 38049"/>
                    <a:gd name="connsiteY3" fmla="*/ 6748 h 143292"/>
                    <a:gd name="connsiteX4" fmla="*/ 3845 w 38049"/>
                    <a:gd name="connsiteY4" fmla="*/ 133978 h 143292"/>
                    <a:gd name="connsiteX5" fmla="*/ 1262 w 38049"/>
                    <a:gd name="connsiteY5" fmla="*/ 136446 h 143292"/>
                    <a:gd name="connsiteX6" fmla="*/ 1002 w 38049"/>
                    <a:gd name="connsiteY6" fmla="*/ 141892 h 143292"/>
                    <a:gd name="connsiteX7" fmla="*/ 1262 w 38049"/>
                    <a:gd name="connsiteY7" fmla="*/ 142152 h 143292"/>
                    <a:gd name="connsiteX8" fmla="*/ 6715 w 38049"/>
                    <a:gd name="connsiteY8" fmla="*/ 142174 h 143292"/>
                    <a:gd name="connsiteX9" fmla="*/ 6737 w 38049"/>
                    <a:gd name="connsiteY9" fmla="*/ 142152 h 143292"/>
                    <a:gd name="connsiteX10" fmla="*/ 9513 w 38049"/>
                    <a:gd name="connsiteY10" fmla="*/ 139530 h 143292"/>
                    <a:gd name="connsiteX11" fmla="*/ 9436 w 38049"/>
                    <a:gd name="connsiteY11" fmla="*/ 1158 h 143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49" h="143292">
                      <a:moveTo>
                        <a:pt x="9436" y="1158"/>
                      </a:moveTo>
                      <a:lnTo>
                        <a:pt x="9436" y="1158"/>
                      </a:lnTo>
                      <a:cubicBezTo>
                        <a:pt x="7892" y="-386"/>
                        <a:pt x="5389" y="-386"/>
                        <a:pt x="3845" y="1158"/>
                      </a:cubicBezTo>
                      <a:cubicBezTo>
                        <a:pt x="2302" y="2702"/>
                        <a:pt x="2302" y="5204"/>
                        <a:pt x="3845" y="6748"/>
                      </a:cubicBezTo>
                      <a:cubicBezTo>
                        <a:pt x="38904" y="41913"/>
                        <a:pt x="38904" y="98814"/>
                        <a:pt x="3845" y="133978"/>
                      </a:cubicBezTo>
                      <a:lnTo>
                        <a:pt x="1262" y="136446"/>
                      </a:lnTo>
                      <a:cubicBezTo>
                        <a:pt x="-313" y="137878"/>
                        <a:pt x="-430" y="140317"/>
                        <a:pt x="1002" y="141892"/>
                      </a:cubicBezTo>
                      <a:cubicBezTo>
                        <a:pt x="1085" y="141983"/>
                        <a:pt x="1172" y="142070"/>
                        <a:pt x="1262" y="142152"/>
                      </a:cubicBezTo>
                      <a:cubicBezTo>
                        <a:pt x="2762" y="143664"/>
                        <a:pt x="5203" y="143674"/>
                        <a:pt x="6715" y="142174"/>
                      </a:cubicBezTo>
                      <a:cubicBezTo>
                        <a:pt x="6722" y="142167"/>
                        <a:pt x="6730" y="142160"/>
                        <a:pt x="6737" y="142152"/>
                      </a:cubicBezTo>
                      <a:cubicBezTo>
                        <a:pt x="7662" y="141304"/>
                        <a:pt x="8626" y="140417"/>
                        <a:pt x="9513" y="139530"/>
                      </a:cubicBezTo>
                      <a:cubicBezTo>
                        <a:pt x="47592" y="101253"/>
                        <a:pt x="47557" y="39393"/>
                        <a:pt x="9436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B6D13108-A2EA-7C52-5860-24422F8E9DBD}"/>
                    </a:ext>
                  </a:extLst>
                </p:cNvPr>
                <p:cNvSpPr/>
                <p:nvPr/>
              </p:nvSpPr>
              <p:spPr>
                <a:xfrm>
                  <a:off x="1848793" y="4577439"/>
                  <a:ext cx="31675" cy="112263"/>
                </a:xfrm>
                <a:custGeom>
                  <a:avLst/>
                  <a:gdLst>
                    <a:gd name="connsiteX0" fmla="*/ 9496 w 31675"/>
                    <a:gd name="connsiteY0" fmla="*/ 1166 h 112263"/>
                    <a:gd name="connsiteX1" fmla="*/ 3867 w 31675"/>
                    <a:gd name="connsiteY1" fmla="*/ 1166 h 112263"/>
                    <a:gd name="connsiteX2" fmla="*/ 3867 w 31675"/>
                    <a:gd name="connsiteY2" fmla="*/ 6795 h 112263"/>
                    <a:gd name="connsiteX3" fmla="*/ 3867 w 31675"/>
                    <a:gd name="connsiteY3" fmla="*/ 102950 h 112263"/>
                    <a:gd name="connsiteX4" fmla="*/ 1284 w 31675"/>
                    <a:gd name="connsiteY4" fmla="*/ 105379 h 112263"/>
                    <a:gd name="connsiteX5" fmla="*/ 983 w 31675"/>
                    <a:gd name="connsiteY5" fmla="*/ 110823 h 112263"/>
                    <a:gd name="connsiteX6" fmla="*/ 1284 w 31675"/>
                    <a:gd name="connsiteY6" fmla="*/ 111124 h 112263"/>
                    <a:gd name="connsiteX7" fmla="*/ 6736 w 31675"/>
                    <a:gd name="connsiteY7" fmla="*/ 111146 h 112263"/>
                    <a:gd name="connsiteX8" fmla="*/ 6758 w 31675"/>
                    <a:gd name="connsiteY8" fmla="*/ 111124 h 112263"/>
                    <a:gd name="connsiteX9" fmla="*/ 9650 w 31675"/>
                    <a:gd name="connsiteY9" fmla="*/ 108386 h 112263"/>
                    <a:gd name="connsiteX10" fmla="*/ 9496 w 31675"/>
                    <a:gd name="connsiteY10" fmla="*/ 1166 h 112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675" h="112263">
                      <a:moveTo>
                        <a:pt x="9496" y="1166"/>
                      </a:moveTo>
                      <a:cubicBezTo>
                        <a:pt x="7941" y="-389"/>
                        <a:pt x="5421" y="-389"/>
                        <a:pt x="3867" y="1166"/>
                      </a:cubicBezTo>
                      <a:cubicBezTo>
                        <a:pt x="2312" y="2720"/>
                        <a:pt x="2312" y="5240"/>
                        <a:pt x="3867" y="6795"/>
                      </a:cubicBezTo>
                      <a:cubicBezTo>
                        <a:pt x="30388" y="33360"/>
                        <a:pt x="30388" y="76384"/>
                        <a:pt x="3867" y="102950"/>
                      </a:cubicBezTo>
                      <a:cubicBezTo>
                        <a:pt x="3019" y="103798"/>
                        <a:pt x="2170" y="104608"/>
                        <a:pt x="1284" y="105379"/>
                      </a:cubicBezTo>
                      <a:cubicBezTo>
                        <a:pt x="-303" y="106799"/>
                        <a:pt x="-437" y="109237"/>
                        <a:pt x="983" y="110823"/>
                      </a:cubicBezTo>
                      <a:cubicBezTo>
                        <a:pt x="1078" y="110929"/>
                        <a:pt x="1178" y="111029"/>
                        <a:pt x="1284" y="111124"/>
                      </a:cubicBezTo>
                      <a:cubicBezTo>
                        <a:pt x="2783" y="112635"/>
                        <a:pt x="5224" y="112645"/>
                        <a:pt x="6736" y="111146"/>
                      </a:cubicBezTo>
                      <a:cubicBezTo>
                        <a:pt x="6744" y="111138"/>
                        <a:pt x="6751" y="111131"/>
                        <a:pt x="6758" y="111124"/>
                      </a:cubicBezTo>
                      <a:lnTo>
                        <a:pt x="9650" y="108386"/>
                      </a:lnTo>
                      <a:cubicBezTo>
                        <a:pt x="39077" y="78679"/>
                        <a:pt x="39008" y="30789"/>
                        <a:pt x="9496" y="116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8ED07065-EF43-2404-249F-90F63AA2FCD4}"/>
                    </a:ext>
                  </a:extLst>
                </p:cNvPr>
                <p:cNvSpPr/>
                <p:nvPr/>
              </p:nvSpPr>
              <p:spPr>
                <a:xfrm>
                  <a:off x="1833098" y="4592985"/>
                  <a:ext cx="25444" cy="81321"/>
                </a:xfrm>
                <a:custGeom>
                  <a:avLst/>
                  <a:gdLst>
                    <a:gd name="connsiteX0" fmla="*/ 9653 w 25444"/>
                    <a:gd name="connsiteY0" fmla="*/ 1158 h 81321"/>
                    <a:gd name="connsiteX1" fmla="*/ 4062 w 25444"/>
                    <a:gd name="connsiteY1" fmla="*/ 1158 h 81321"/>
                    <a:gd name="connsiteX2" fmla="*/ 4062 w 25444"/>
                    <a:gd name="connsiteY2" fmla="*/ 6748 h 81321"/>
                    <a:gd name="connsiteX3" fmla="*/ 4062 w 25444"/>
                    <a:gd name="connsiteY3" fmla="*/ 71867 h 81321"/>
                    <a:gd name="connsiteX4" fmla="*/ 1402 w 25444"/>
                    <a:gd name="connsiteY4" fmla="*/ 74334 h 81321"/>
                    <a:gd name="connsiteX5" fmla="*/ 14 w 25444"/>
                    <a:gd name="connsiteY5" fmla="*/ 77033 h 81321"/>
                    <a:gd name="connsiteX6" fmla="*/ 940 w 25444"/>
                    <a:gd name="connsiteY6" fmla="*/ 79886 h 81321"/>
                    <a:gd name="connsiteX7" fmla="*/ 1171 w 25444"/>
                    <a:gd name="connsiteY7" fmla="*/ 80118 h 81321"/>
                    <a:gd name="connsiteX8" fmla="*/ 6530 w 25444"/>
                    <a:gd name="connsiteY8" fmla="*/ 80349 h 81321"/>
                    <a:gd name="connsiteX9" fmla="*/ 9653 w 25444"/>
                    <a:gd name="connsiteY9" fmla="*/ 77457 h 81321"/>
                    <a:gd name="connsiteX10" fmla="*/ 9653 w 25444"/>
                    <a:gd name="connsiteY10" fmla="*/ 1158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9653" y="1158"/>
                      </a:moveTo>
                      <a:cubicBezTo>
                        <a:pt x="8109" y="-386"/>
                        <a:pt x="5606" y="-386"/>
                        <a:pt x="4062" y="1158"/>
                      </a:cubicBezTo>
                      <a:cubicBezTo>
                        <a:pt x="2519" y="2702"/>
                        <a:pt x="2519" y="5204"/>
                        <a:pt x="4062" y="6748"/>
                      </a:cubicBezTo>
                      <a:cubicBezTo>
                        <a:pt x="21924" y="24780"/>
                        <a:pt x="21924" y="53835"/>
                        <a:pt x="4062" y="71867"/>
                      </a:cubicBezTo>
                      <a:cubicBezTo>
                        <a:pt x="3253" y="72677"/>
                        <a:pt x="2366" y="73448"/>
                        <a:pt x="1402" y="74334"/>
                      </a:cubicBezTo>
                      <a:cubicBezTo>
                        <a:pt x="590" y="75007"/>
                        <a:pt x="88" y="75982"/>
                        <a:pt x="14" y="77033"/>
                      </a:cubicBezTo>
                      <a:cubicBezTo>
                        <a:pt x="-75" y="78070"/>
                        <a:pt x="259" y="79099"/>
                        <a:pt x="940" y="79886"/>
                      </a:cubicBezTo>
                      <a:lnTo>
                        <a:pt x="1171" y="80118"/>
                      </a:lnTo>
                      <a:cubicBezTo>
                        <a:pt x="2602" y="81628"/>
                        <a:pt x="4974" y="81731"/>
                        <a:pt x="6530" y="80349"/>
                      </a:cubicBezTo>
                      <a:cubicBezTo>
                        <a:pt x="7687" y="79347"/>
                        <a:pt x="8689" y="78421"/>
                        <a:pt x="9653" y="77457"/>
                      </a:cubicBezTo>
                      <a:cubicBezTo>
                        <a:pt x="30709" y="56382"/>
                        <a:pt x="30709" y="22233"/>
                        <a:pt x="9653" y="115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B04CCD8-680B-190A-4573-416E058BB5F6}"/>
                    </a:ext>
                  </a:extLst>
                </p:cNvPr>
                <p:cNvSpPr/>
                <p:nvPr/>
              </p:nvSpPr>
              <p:spPr>
                <a:xfrm>
                  <a:off x="1801664" y="4615097"/>
                  <a:ext cx="33526" cy="33542"/>
                </a:xfrm>
                <a:custGeom>
                  <a:avLst/>
                  <a:gdLst>
                    <a:gd name="connsiteX0" fmla="*/ 28634 w 33526"/>
                    <a:gd name="connsiteY0" fmla="*/ 4916 h 33542"/>
                    <a:gd name="connsiteX1" fmla="*/ 4916 w 33526"/>
                    <a:gd name="connsiteY1" fmla="*/ 4909 h 33542"/>
                    <a:gd name="connsiteX2" fmla="*/ 4909 w 33526"/>
                    <a:gd name="connsiteY2" fmla="*/ 28627 h 33542"/>
                    <a:gd name="connsiteX3" fmla="*/ 28627 w 33526"/>
                    <a:gd name="connsiteY3" fmla="*/ 28634 h 33542"/>
                    <a:gd name="connsiteX4" fmla="*/ 28634 w 33526"/>
                    <a:gd name="connsiteY4" fmla="*/ 28627 h 33542"/>
                    <a:gd name="connsiteX5" fmla="*/ 28634 w 33526"/>
                    <a:gd name="connsiteY5" fmla="*/ 4916 h 33542"/>
                    <a:gd name="connsiteX6" fmla="*/ 23005 w 33526"/>
                    <a:gd name="connsiteY6" fmla="*/ 23036 h 33542"/>
                    <a:gd name="connsiteX7" fmla="*/ 10494 w 33526"/>
                    <a:gd name="connsiteY7" fmla="*/ 23017 h 33542"/>
                    <a:gd name="connsiteX8" fmla="*/ 10513 w 33526"/>
                    <a:gd name="connsiteY8" fmla="*/ 10506 h 33542"/>
                    <a:gd name="connsiteX9" fmla="*/ 23024 w 33526"/>
                    <a:gd name="connsiteY9" fmla="*/ 10525 h 33542"/>
                    <a:gd name="connsiteX10" fmla="*/ 23005 w 33526"/>
                    <a:gd name="connsiteY10" fmla="*/ 23036 h 3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526" h="33542">
                      <a:moveTo>
                        <a:pt x="28634" y="4916"/>
                      </a:moveTo>
                      <a:cubicBezTo>
                        <a:pt x="22086" y="-1636"/>
                        <a:pt x="11467" y="-1639"/>
                        <a:pt x="4916" y="4909"/>
                      </a:cubicBezTo>
                      <a:cubicBezTo>
                        <a:pt x="-1636" y="11456"/>
                        <a:pt x="-1639" y="22075"/>
                        <a:pt x="4909" y="28627"/>
                      </a:cubicBezTo>
                      <a:cubicBezTo>
                        <a:pt x="11456" y="35178"/>
                        <a:pt x="22075" y="35181"/>
                        <a:pt x="28627" y="28634"/>
                      </a:cubicBezTo>
                      <a:cubicBezTo>
                        <a:pt x="28629" y="28631"/>
                        <a:pt x="28631" y="28629"/>
                        <a:pt x="28634" y="28627"/>
                      </a:cubicBezTo>
                      <a:cubicBezTo>
                        <a:pt x="35158" y="22069"/>
                        <a:pt x="35158" y="11473"/>
                        <a:pt x="28634" y="4916"/>
                      </a:cubicBezTo>
                      <a:close/>
                      <a:moveTo>
                        <a:pt x="23005" y="23036"/>
                      </a:moveTo>
                      <a:cubicBezTo>
                        <a:pt x="19545" y="26486"/>
                        <a:pt x="13943" y="26477"/>
                        <a:pt x="10494" y="23017"/>
                      </a:cubicBezTo>
                      <a:cubicBezTo>
                        <a:pt x="7044" y="19557"/>
                        <a:pt x="7053" y="13956"/>
                        <a:pt x="10513" y="10506"/>
                      </a:cubicBezTo>
                      <a:cubicBezTo>
                        <a:pt x="13973" y="7057"/>
                        <a:pt x="19575" y="7065"/>
                        <a:pt x="23024" y="10525"/>
                      </a:cubicBezTo>
                      <a:cubicBezTo>
                        <a:pt x="26474" y="13986"/>
                        <a:pt x="26465" y="19587"/>
                        <a:pt x="23005" y="2303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C74828EF-768D-4529-78EE-A13998BEBA56}"/>
                    </a:ext>
                  </a:extLst>
                </p:cNvPr>
                <p:cNvSpPr/>
                <p:nvPr/>
              </p:nvSpPr>
              <p:spPr>
                <a:xfrm>
                  <a:off x="1734791" y="4561948"/>
                  <a:ext cx="38127" cy="143176"/>
                </a:xfrm>
                <a:custGeom>
                  <a:avLst/>
                  <a:gdLst>
                    <a:gd name="connsiteX0" fmla="*/ 34012 w 38127"/>
                    <a:gd name="connsiteY0" fmla="*/ 133786 h 143176"/>
                    <a:gd name="connsiteX1" fmla="*/ 34012 w 38127"/>
                    <a:gd name="connsiteY1" fmla="*/ 6748 h 143176"/>
                    <a:gd name="connsiteX2" fmla="*/ 34012 w 38127"/>
                    <a:gd name="connsiteY2" fmla="*/ 1158 h 143176"/>
                    <a:gd name="connsiteX3" fmla="*/ 28421 w 38127"/>
                    <a:gd name="connsiteY3" fmla="*/ 1158 h 143176"/>
                    <a:gd name="connsiteX4" fmla="*/ 28421 w 38127"/>
                    <a:gd name="connsiteY4" fmla="*/ 1158 h 143176"/>
                    <a:gd name="connsiteX5" fmla="*/ 28614 w 38127"/>
                    <a:gd name="connsiteY5" fmla="*/ 139415 h 143176"/>
                    <a:gd name="connsiteX6" fmla="*/ 31390 w 38127"/>
                    <a:gd name="connsiteY6" fmla="*/ 142036 h 143176"/>
                    <a:gd name="connsiteX7" fmla="*/ 36843 w 38127"/>
                    <a:gd name="connsiteY7" fmla="*/ 142059 h 143176"/>
                    <a:gd name="connsiteX8" fmla="*/ 36865 w 38127"/>
                    <a:gd name="connsiteY8" fmla="*/ 142036 h 143176"/>
                    <a:gd name="connsiteX9" fmla="*/ 37125 w 38127"/>
                    <a:gd name="connsiteY9" fmla="*/ 136590 h 143176"/>
                    <a:gd name="connsiteX10" fmla="*/ 36865 w 38127"/>
                    <a:gd name="connsiteY10" fmla="*/ 136330 h 1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27" h="143176">
                      <a:moveTo>
                        <a:pt x="34012" y="133786"/>
                      </a:moveTo>
                      <a:cubicBezTo>
                        <a:pt x="-919" y="98643"/>
                        <a:pt x="-919" y="41891"/>
                        <a:pt x="34012" y="6748"/>
                      </a:cubicBezTo>
                      <a:cubicBezTo>
                        <a:pt x="35556" y="5204"/>
                        <a:pt x="35556" y="2702"/>
                        <a:pt x="34012" y="1158"/>
                      </a:cubicBezTo>
                      <a:cubicBezTo>
                        <a:pt x="32468" y="-386"/>
                        <a:pt x="29965" y="-386"/>
                        <a:pt x="28421" y="1158"/>
                      </a:cubicBezTo>
                      <a:lnTo>
                        <a:pt x="28421" y="1158"/>
                      </a:lnTo>
                      <a:cubicBezTo>
                        <a:pt x="-9549" y="39453"/>
                        <a:pt x="-9463" y="101225"/>
                        <a:pt x="28614" y="139415"/>
                      </a:cubicBezTo>
                      <a:cubicBezTo>
                        <a:pt x="29501" y="140301"/>
                        <a:pt x="30465" y="141188"/>
                        <a:pt x="31390" y="142036"/>
                      </a:cubicBezTo>
                      <a:cubicBezTo>
                        <a:pt x="32890" y="143548"/>
                        <a:pt x="35331" y="143558"/>
                        <a:pt x="36843" y="142059"/>
                      </a:cubicBezTo>
                      <a:cubicBezTo>
                        <a:pt x="36850" y="142051"/>
                        <a:pt x="36857" y="142044"/>
                        <a:pt x="36865" y="142036"/>
                      </a:cubicBezTo>
                      <a:cubicBezTo>
                        <a:pt x="38441" y="140604"/>
                        <a:pt x="38557" y="138166"/>
                        <a:pt x="37125" y="136590"/>
                      </a:cubicBezTo>
                      <a:cubicBezTo>
                        <a:pt x="37042" y="136499"/>
                        <a:pt x="36956" y="136413"/>
                        <a:pt x="36865" y="136330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5A906EFE-8C26-1008-27E5-B0E7E838D1F3}"/>
                    </a:ext>
                  </a:extLst>
                </p:cNvPr>
                <p:cNvSpPr/>
                <p:nvPr/>
              </p:nvSpPr>
              <p:spPr>
                <a:xfrm>
                  <a:off x="1756401" y="4577405"/>
                  <a:ext cx="31844" cy="112452"/>
                </a:xfrm>
                <a:custGeom>
                  <a:avLst/>
                  <a:gdLst>
                    <a:gd name="connsiteX0" fmla="*/ 27785 w 31844"/>
                    <a:gd name="connsiteY0" fmla="*/ 102984 h 112452"/>
                    <a:gd name="connsiteX1" fmla="*/ 27785 w 31844"/>
                    <a:gd name="connsiteY1" fmla="*/ 6829 h 112452"/>
                    <a:gd name="connsiteX2" fmla="*/ 27965 w 31844"/>
                    <a:gd name="connsiteY2" fmla="*/ 1380 h 112452"/>
                    <a:gd name="connsiteX3" fmla="*/ 27785 w 31844"/>
                    <a:gd name="connsiteY3" fmla="*/ 1200 h 112452"/>
                    <a:gd name="connsiteX4" fmla="*/ 22335 w 31844"/>
                    <a:gd name="connsiteY4" fmla="*/ 1060 h 112452"/>
                    <a:gd name="connsiteX5" fmla="*/ 22195 w 31844"/>
                    <a:gd name="connsiteY5" fmla="*/ 1200 h 112452"/>
                    <a:gd name="connsiteX6" fmla="*/ 22195 w 31844"/>
                    <a:gd name="connsiteY6" fmla="*/ 108575 h 112452"/>
                    <a:gd name="connsiteX7" fmla="*/ 25086 w 31844"/>
                    <a:gd name="connsiteY7" fmla="*/ 111312 h 112452"/>
                    <a:gd name="connsiteX8" fmla="*/ 30539 w 31844"/>
                    <a:gd name="connsiteY8" fmla="*/ 111334 h 112452"/>
                    <a:gd name="connsiteX9" fmla="*/ 30561 w 31844"/>
                    <a:gd name="connsiteY9" fmla="*/ 111312 h 112452"/>
                    <a:gd name="connsiteX10" fmla="*/ 30862 w 31844"/>
                    <a:gd name="connsiteY10" fmla="*/ 105868 h 112452"/>
                    <a:gd name="connsiteX11" fmla="*/ 30561 w 31844"/>
                    <a:gd name="connsiteY11" fmla="*/ 105567 h 112452"/>
                    <a:gd name="connsiteX12" fmla="*/ 27785 w 31844"/>
                    <a:gd name="connsiteY12" fmla="*/ 102984 h 112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844" h="112452">
                      <a:moveTo>
                        <a:pt x="27785" y="102984"/>
                      </a:moveTo>
                      <a:cubicBezTo>
                        <a:pt x="1264" y="76419"/>
                        <a:pt x="1264" y="33395"/>
                        <a:pt x="27785" y="6829"/>
                      </a:cubicBezTo>
                      <a:cubicBezTo>
                        <a:pt x="29340" y="5374"/>
                        <a:pt x="29420" y="2934"/>
                        <a:pt x="27965" y="1380"/>
                      </a:cubicBezTo>
                      <a:cubicBezTo>
                        <a:pt x="27907" y="1318"/>
                        <a:pt x="27847" y="1258"/>
                        <a:pt x="27785" y="1200"/>
                      </a:cubicBezTo>
                      <a:cubicBezTo>
                        <a:pt x="26319" y="-344"/>
                        <a:pt x="23878" y="-406"/>
                        <a:pt x="22335" y="1060"/>
                      </a:cubicBezTo>
                      <a:cubicBezTo>
                        <a:pt x="22287" y="1106"/>
                        <a:pt x="22240" y="1152"/>
                        <a:pt x="22195" y="1200"/>
                      </a:cubicBezTo>
                      <a:cubicBezTo>
                        <a:pt x="-7398" y="30875"/>
                        <a:pt x="-7398" y="78900"/>
                        <a:pt x="22195" y="108575"/>
                      </a:cubicBezTo>
                      <a:lnTo>
                        <a:pt x="25086" y="111312"/>
                      </a:lnTo>
                      <a:cubicBezTo>
                        <a:pt x="26586" y="112824"/>
                        <a:pt x="29027" y="112834"/>
                        <a:pt x="30539" y="111334"/>
                      </a:cubicBezTo>
                      <a:cubicBezTo>
                        <a:pt x="30546" y="111327"/>
                        <a:pt x="30554" y="111319"/>
                        <a:pt x="30561" y="111312"/>
                      </a:cubicBezTo>
                      <a:cubicBezTo>
                        <a:pt x="32148" y="109892"/>
                        <a:pt x="32282" y="107454"/>
                        <a:pt x="30862" y="105868"/>
                      </a:cubicBezTo>
                      <a:cubicBezTo>
                        <a:pt x="30767" y="105762"/>
                        <a:pt x="30667" y="105662"/>
                        <a:pt x="30561" y="105567"/>
                      </a:cubicBezTo>
                      <a:cubicBezTo>
                        <a:pt x="29482" y="104642"/>
                        <a:pt x="28633" y="103832"/>
                        <a:pt x="27785" y="10298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BB14FE4-F7D9-0119-44B6-F5019A8E8E61}"/>
                    </a:ext>
                  </a:extLst>
                </p:cNvPr>
                <p:cNvSpPr/>
                <p:nvPr/>
              </p:nvSpPr>
              <p:spPr>
                <a:xfrm>
                  <a:off x="1778303" y="4592985"/>
                  <a:ext cx="25444" cy="81321"/>
                </a:xfrm>
                <a:custGeom>
                  <a:avLst/>
                  <a:gdLst>
                    <a:gd name="connsiteX0" fmla="*/ 21382 w 25444"/>
                    <a:gd name="connsiteY0" fmla="*/ 71867 h 81321"/>
                    <a:gd name="connsiteX1" fmla="*/ 21382 w 25444"/>
                    <a:gd name="connsiteY1" fmla="*/ 6748 h 81321"/>
                    <a:gd name="connsiteX2" fmla="*/ 21382 w 25444"/>
                    <a:gd name="connsiteY2" fmla="*/ 1158 h 81321"/>
                    <a:gd name="connsiteX3" fmla="*/ 15792 w 25444"/>
                    <a:gd name="connsiteY3" fmla="*/ 1158 h 81321"/>
                    <a:gd name="connsiteX4" fmla="*/ 15792 w 25444"/>
                    <a:gd name="connsiteY4" fmla="*/ 77457 h 81321"/>
                    <a:gd name="connsiteX5" fmla="*/ 18915 w 25444"/>
                    <a:gd name="connsiteY5" fmla="*/ 80349 h 81321"/>
                    <a:gd name="connsiteX6" fmla="*/ 24274 w 25444"/>
                    <a:gd name="connsiteY6" fmla="*/ 80118 h 81321"/>
                    <a:gd name="connsiteX7" fmla="*/ 24505 w 25444"/>
                    <a:gd name="connsiteY7" fmla="*/ 79886 h 81321"/>
                    <a:gd name="connsiteX8" fmla="*/ 25431 w 25444"/>
                    <a:gd name="connsiteY8" fmla="*/ 77033 h 81321"/>
                    <a:gd name="connsiteX9" fmla="*/ 24043 w 25444"/>
                    <a:gd name="connsiteY9" fmla="*/ 74334 h 81321"/>
                    <a:gd name="connsiteX10" fmla="*/ 21382 w 25444"/>
                    <a:gd name="connsiteY10" fmla="*/ 71867 h 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444" h="81321">
                      <a:moveTo>
                        <a:pt x="21382" y="71867"/>
                      </a:moveTo>
                      <a:cubicBezTo>
                        <a:pt x="3521" y="53835"/>
                        <a:pt x="3521" y="24780"/>
                        <a:pt x="21382" y="6748"/>
                      </a:cubicBezTo>
                      <a:cubicBezTo>
                        <a:pt x="22926" y="5204"/>
                        <a:pt x="22926" y="2702"/>
                        <a:pt x="21382" y="1158"/>
                      </a:cubicBezTo>
                      <a:cubicBezTo>
                        <a:pt x="19839" y="-386"/>
                        <a:pt x="17336" y="-386"/>
                        <a:pt x="15792" y="1158"/>
                      </a:cubicBezTo>
                      <a:cubicBezTo>
                        <a:pt x="-5264" y="22233"/>
                        <a:pt x="-5264" y="56382"/>
                        <a:pt x="15792" y="77457"/>
                      </a:cubicBezTo>
                      <a:cubicBezTo>
                        <a:pt x="16756" y="78421"/>
                        <a:pt x="17758" y="79347"/>
                        <a:pt x="18915" y="80349"/>
                      </a:cubicBezTo>
                      <a:cubicBezTo>
                        <a:pt x="20471" y="81731"/>
                        <a:pt x="22843" y="81628"/>
                        <a:pt x="24274" y="80118"/>
                      </a:cubicBezTo>
                      <a:lnTo>
                        <a:pt x="24505" y="79886"/>
                      </a:lnTo>
                      <a:cubicBezTo>
                        <a:pt x="25186" y="79099"/>
                        <a:pt x="25520" y="78070"/>
                        <a:pt x="25431" y="77033"/>
                      </a:cubicBezTo>
                      <a:cubicBezTo>
                        <a:pt x="25356" y="75982"/>
                        <a:pt x="24855" y="75007"/>
                        <a:pt x="24043" y="74334"/>
                      </a:cubicBezTo>
                      <a:cubicBezTo>
                        <a:pt x="23079" y="73293"/>
                        <a:pt x="22192" y="72677"/>
                        <a:pt x="21382" y="71867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7800914-D9B3-57AD-8508-117C14D5E9F2}"/>
              </a:ext>
            </a:extLst>
          </p:cNvPr>
          <p:cNvSpPr txBox="1"/>
          <p:nvPr/>
        </p:nvSpPr>
        <p:spPr>
          <a:xfrm>
            <a:off x="10759442" y="2754262"/>
            <a:ext cx="14325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7030A0"/>
              </a:buClr>
            </a:pPr>
            <a:r>
              <a:rPr lang="en-US" sz="1100" dirty="0"/>
              <a:t>RedHat OpenShift</a:t>
            </a:r>
          </a:p>
          <a:p>
            <a:pPr>
              <a:buClr>
                <a:srgbClr val="7030A0"/>
              </a:buClr>
            </a:pPr>
            <a:r>
              <a:rPr lang="en-US" sz="1100" dirty="0"/>
              <a:t>GCP, GDCP, AWS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1093E3-B2AE-E5B6-FFBB-6F5B5F523FEE}"/>
              </a:ext>
            </a:extLst>
          </p:cNvPr>
          <p:cNvSpPr txBox="1"/>
          <p:nvPr/>
        </p:nvSpPr>
        <p:spPr>
          <a:xfrm>
            <a:off x="9218323" y="4633157"/>
            <a:ext cx="16628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7030A0"/>
              </a:buClr>
            </a:pPr>
            <a:r>
              <a:rPr lang="en-US" sz="1100"/>
              <a:t>Radisys Appliance</a:t>
            </a:r>
          </a:p>
          <a:p>
            <a:pPr>
              <a:buClr>
                <a:srgbClr val="7030A0"/>
              </a:buClr>
            </a:pPr>
            <a:r>
              <a:rPr lang="en-US" sz="1100"/>
              <a:t>Dell XR11, XR12</a:t>
            </a:r>
          </a:p>
          <a:p>
            <a:pPr>
              <a:buClr>
                <a:srgbClr val="7030A0"/>
              </a:buClr>
            </a:pPr>
            <a:r>
              <a:rPr lang="en-US" sz="1100"/>
              <a:t>Inline Acceleration</a:t>
            </a:r>
            <a:endParaRPr lang="en-IN" sz="11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656AE6-263D-6C54-2D2C-2F066BB00191}"/>
              </a:ext>
            </a:extLst>
          </p:cNvPr>
          <p:cNvSpPr txBox="1"/>
          <p:nvPr/>
        </p:nvSpPr>
        <p:spPr>
          <a:xfrm>
            <a:off x="304663" y="2809460"/>
            <a:ext cx="13739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7030A0"/>
              </a:buClr>
            </a:pPr>
            <a:r>
              <a:rPr lang="en-US" sz="1000"/>
              <a:t>NXP1046</a:t>
            </a:r>
          </a:p>
          <a:p>
            <a:pPr algn="ctr">
              <a:buClr>
                <a:srgbClr val="7030A0"/>
              </a:buClr>
            </a:pPr>
            <a:r>
              <a:rPr lang="en-US" sz="1000"/>
              <a:t>QCOM FSM 10056</a:t>
            </a:r>
            <a:endParaRPr lang="en-IN" sz="1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73E5D4-9B16-58B8-80A4-595DF2D44DA3}"/>
              </a:ext>
            </a:extLst>
          </p:cNvPr>
          <p:cNvSpPr txBox="1"/>
          <p:nvPr/>
        </p:nvSpPr>
        <p:spPr>
          <a:xfrm>
            <a:off x="2885848" y="5675195"/>
            <a:ext cx="1604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buClr>
                <a:srgbClr val="7030A0"/>
              </a:buClr>
              <a:defRPr sz="1000"/>
            </a:lvl1pPr>
          </a:lstStyle>
          <a:p>
            <a:r>
              <a:rPr lang="en-US"/>
              <a:t>NXP2xxx</a:t>
            </a:r>
          </a:p>
          <a:p>
            <a:r>
              <a:rPr lang="en-US"/>
              <a:t>QCOM FSM10056 </a:t>
            </a:r>
          </a:p>
          <a:p>
            <a:r>
              <a:rPr lang="en-US"/>
              <a:t>QCOM FSM10055</a:t>
            </a:r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7D173C-55EC-3073-57AB-AAE9991B0AC5}"/>
              </a:ext>
            </a:extLst>
          </p:cNvPr>
          <p:cNvSpPr txBox="1"/>
          <p:nvPr/>
        </p:nvSpPr>
        <p:spPr>
          <a:xfrm>
            <a:off x="6407196" y="5833364"/>
            <a:ext cx="16871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buClr>
                <a:srgbClr val="7030A0"/>
              </a:buClr>
              <a:defRPr sz="1000"/>
            </a:lvl1pPr>
          </a:lstStyle>
          <a:p>
            <a:r>
              <a:rPr lang="en-US"/>
              <a:t>NXP2xxx</a:t>
            </a:r>
          </a:p>
          <a:p>
            <a:r>
              <a:rPr lang="en-US"/>
              <a:t>Xilinx/QCOM FSM 20056</a:t>
            </a:r>
          </a:p>
          <a:p>
            <a:r>
              <a:rPr lang="en-US"/>
              <a:t>QCOM FSM 20055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7789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8BB88E-FE37-6B19-C140-00DBBE92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Radisys Corporation—CONFIDENTIAL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49BA7E-9718-FB35-E3DE-BC354D20D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77867"/>
            <a:ext cx="11843724" cy="634865"/>
          </a:xfrm>
        </p:spPr>
        <p:txBody>
          <a:bodyPr/>
          <a:lstStyle/>
          <a:p>
            <a:r>
              <a:rPr lang="en-US" sz="2400" dirty="0"/>
              <a:t>Some of Our Success Stories with 5G Open RAN Small Cells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8FEAFE-6EF2-3A45-A14E-D27949A3AFC3}"/>
              </a:ext>
            </a:extLst>
          </p:cNvPr>
          <p:cNvSpPr/>
          <p:nvPr/>
        </p:nvSpPr>
        <p:spPr>
          <a:xfrm>
            <a:off x="1439488" y="1339596"/>
            <a:ext cx="2084832" cy="86868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 extrusionH="44450">
            <a:bevelT w="50800"/>
            <a:bevelB w="508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Indoor Small Cells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4B3C92-9904-F43D-01C9-98059C7513E0}"/>
              </a:ext>
            </a:extLst>
          </p:cNvPr>
          <p:cNvSpPr/>
          <p:nvPr/>
        </p:nvSpPr>
        <p:spPr>
          <a:xfrm>
            <a:off x="3524320" y="1339596"/>
            <a:ext cx="5507736" cy="8686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Enterprise and residential coverage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All-in-one gNB, 32 users to 64 users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 SA and NSA deployments (FR1 and FR2)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B84D7F-92CF-E805-5A6A-826DC342DD25}"/>
              </a:ext>
            </a:extLst>
          </p:cNvPr>
          <p:cNvSpPr/>
          <p:nvPr/>
        </p:nvSpPr>
        <p:spPr>
          <a:xfrm>
            <a:off x="3496056" y="2642616"/>
            <a:ext cx="5507736" cy="8686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 SA Single MNO All-in-one </a:t>
            </a:r>
            <a:r>
              <a:rPr lang="en-US" sz="1600" dirty="0" err="1">
                <a:solidFill>
                  <a:schemeClr val="tx1"/>
                </a:solidFill>
              </a:rPr>
              <a:t>gNB</a:t>
            </a:r>
            <a:r>
              <a:rPr lang="en-US" sz="1600" dirty="0">
                <a:solidFill>
                  <a:schemeClr val="tx1"/>
                </a:solidFill>
              </a:rPr>
              <a:t> (FR1) 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 nFAPI based Neutral Host solution (FR1, CBRS)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Up to 256 users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276D44-1E27-EEC6-6866-21F5C58EEC3E}"/>
              </a:ext>
            </a:extLst>
          </p:cNvPr>
          <p:cNvSpPr/>
          <p:nvPr/>
        </p:nvSpPr>
        <p:spPr>
          <a:xfrm>
            <a:off x="1411224" y="2652844"/>
            <a:ext cx="2084832" cy="86868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 extrusionH="44450">
            <a:bevelT w="50800"/>
            <a:bevelB w="508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Outdoor Small Cells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6BA267-4FF7-C92F-B7EE-2B52EB4B980C}"/>
              </a:ext>
            </a:extLst>
          </p:cNvPr>
          <p:cNvSpPr/>
          <p:nvPr/>
        </p:nvSpPr>
        <p:spPr>
          <a:xfrm>
            <a:off x="3496056" y="3945636"/>
            <a:ext cx="5507736" cy="8686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 SA FR1 and FR2 Multi-CC Carrier Aggregation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All-in-one </a:t>
            </a:r>
            <a:r>
              <a:rPr lang="en-US" sz="1600" dirty="0" err="1">
                <a:solidFill>
                  <a:schemeClr val="tx1"/>
                </a:solidFill>
              </a:rPr>
              <a:t>gNB</a:t>
            </a:r>
            <a:r>
              <a:rPr lang="en-US" sz="1600" dirty="0">
                <a:solidFill>
                  <a:schemeClr val="tx1"/>
                </a:solidFill>
              </a:rPr>
              <a:t> configuration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Integration with CPEs for serving MDUs (Condos)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C9A972-3117-3A29-9516-891FA9A4600D}"/>
              </a:ext>
            </a:extLst>
          </p:cNvPr>
          <p:cNvSpPr/>
          <p:nvPr/>
        </p:nvSpPr>
        <p:spPr>
          <a:xfrm>
            <a:off x="1411224" y="3955864"/>
            <a:ext cx="2084832" cy="86868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 extrusionH="44450">
            <a:bevelT w="50800"/>
            <a:bevelB w="508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5G FWA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57B6DE-63C1-0A62-1AD9-5912319E51C6}"/>
              </a:ext>
            </a:extLst>
          </p:cNvPr>
          <p:cNvSpPr/>
          <p:nvPr/>
        </p:nvSpPr>
        <p:spPr>
          <a:xfrm>
            <a:off x="3496056" y="5258884"/>
            <a:ext cx="5507736" cy="8686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All-in-one </a:t>
            </a:r>
            <a:r>
              <a:rPr lang="en-US" sz="1600" dirty="0" err="1">
                <a:solidFill>
                  <a:schemeClr val="tx1"/>
                </a:solidFill>
              </a:rPr>
              <a:t>gNB</a:t>
            </a:r>
            <a:r>
              <a:rPr lang="en-US" sz="1600" dirty="0">
                <a:solidFill>
                  <a:schemeClr val="tx1"/>
                </a:solidFill>
              </a:rPr>
              <a:t> and Network-in-box solutions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3GPP Rel-16 features including RAN slicing</a:t>
            </a:r>
          </a:p>
          <a:p>
            <a:pPr marL="182880" indent="-18288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 SA FR1 deployments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634263-A2B7-BD82-9D53-5FBD81D796A7}"/>
              </a:ext>
            </a:extLst>
          </p:cNvPr>
          <p:cNvSpPr/>
          <p:nvPr/>
        </p:nvSpPr>
        <p:spPr>
          <a:xfrm>
            <a:off x="1411224" y="5269112"/>
            <a:ext cx="2084832" cy="86868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 extrusionH="44450">
            <a:bevelT w="50800"/>
            <a:bevelB w="508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Industrial 5G</a:t>
            </a:r>
          </a:p>
        </p:txBody>
      </p:sp>
    </p:spTree>
    <p:extLst>
      <p:ext uri="{BB962C8B-B14F-4D97-AF65-F5344CB8AC3E}">
        <p14:creationId xmlns:p14="http://schemas.microsoft.com/office/powerpoint/2010/main" val="281637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32DADF2-69CF-C7D1-B370-7206FD34F8AC}"/>
              </a:ext>
            </a:extLst>
          </p:cNvPr>
          <p:cNvSpPr/>
          <p:nvPr/>
        </p:nvSpPr>
        <p:spPr>
          <a:xfrm>
            <a:off x="7233384" y="2066984"/>
            <a:ext cx="4845840" cy="3322713"/>
          </a:xfrm>
          <a:prstGeom prst="rect">
            <a:avLst/>
          </a:prstGeom>
          <a:solidFill>
            <a:srgbClr val="CCECFF"/>
          </a:solidFill>
        </p:spPr>
        <p:txBody>
          <a:bodyPr vert="horz" lIns="0" tIns="45720" rIns="91440" bIns="45720" rtlCol="0">
            <a:normAutofit/>
          </a:bodyPr>
          <a:lstStyle/>
          <a:p>
            <a:pPr marL="2286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</a:pPr>
            <a:endParaRPr lang="en-US" sz="2000">
              <a:solidFill>
                <a:schemeClr val="tx2">
                  <a:lumMod val="65000"/>
                  <a:lumOff val="3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95A86-16D9-B0E2-B88C-599BC1AB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Open RAN Progression towards 6G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730C6-6931-2EA9-E6C8-DB20F991FE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Open Standards and a Robust Ecosystem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F32BF6-D409-4A5F-A9F4-B93B7043E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776" y="2066985"/>
            <a:ext cx="6676964" cy="3322713"/>
          </a:xfrm>
          <a:solidFill>
            <a:srgbClr val="CCECFF"/>
          </a:solidFill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Healthy ecosystem of incumbent and newer OEMs enabled by open standards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Quicker integration (FAPI and other interfaces) among partners and reduced TTM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FAPI suite of standards keeping pace with 3GPP Release advances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Extension of FAPI for 5G NTN use cases – Ubiquitous Connectivity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Increasing focus on network energy savings - Sustainability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Programmable and AI driven call processing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New 6G use cases</a:t>
            </a:r>
          </a:p>
        </p:txBody>
      </p:sp>
      <p:pic>
        <p:nvPicPr>
          <p:cNvPr id="5" name="Picture 2" descr="5G Logo PNG Vector (EPS) Free Download">
            <a:extLst>
              <a:ext uri="{FF2B5EF4-FFF2-40B4-BE49-F238E27FC236}">
                <a16:creationId xmlns:a16="http://schemas.microsoft.com/office/drawing/2014/main" id="{052183EA-1C6D-1CC2-0156-D55ADE46A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737" y="5389697"/>
            <a:ext cx="1207638" cy="72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irectory Listing /ftp/inbox/marcoms/Logos/5G-Advanced">
            <a:extLst>
              <a:ext uri="{FF2B5EF4-FFF2-40B4-BE49-F238E27FC236}">
                <a16:creationId xmlns:a16="http://schemas.microsoft.com/office/drawing/2014/main" id="{55BC4016-FB46-6DC8-8193-6BACCAD38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019" y="5389697"/>
            <a:ext cx="1256729" cy="72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3GPP takes next step towards 6G with new logo - Mobile World ...">
            <a:extLst>
              <a:ext uri="{FF2B5EF4-FFF2-40B4-BE49-F238E27FC236}">
                <a16:creationId xmlns:a16="http://schemas.microsoft.com/office/drawing/2014/main" id="{E9FAEB3F-406F-4C3D-1080-1A34877AE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288" y="1117176"/>
            <a:ext cx="1531462" cy="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Up 7">
            <a:extLst>
              <a:ext uri="{FF2B5EF4-FFF2-40B4-BE49-F238E27FC236}">
                <a16:creationId xmlns:a16="http://schemas.microsoft.com/office/drawing/2014/main" id="{69BE56F9-F8BE-6125-3BF4-2457CF9B0403}"/>
              </a:ext>
            </a:extLst>
          </p:cNvPr>
          <p:cNvSpPr/>
          <p:nvPr/>
        </p:nvSpPr>
        <p:spPr>
          <a:xfrm>
            <a:off x="8664839" y="2171099"/>
            <a:ext cx="772886" cy="3099739"/>
          </a:xfrm>
          <a:prstGeom prst="upArrow">
            <a:avLst/>
          </a:prstGeom>
          <a:solidFill>
            <a:srgbClr val="3895D3"/>
          </a:solidFill>
          <a:ln>
            <a:solidFill>
              <a:srgbClr val="3895D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2000" b="1" dirty="0"/>
              <a:t>AI Native RAN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D4F59585-E35E-A39F-6237-E02390273DEA}"/>
              </a:ext>
            </a:extLst>
          </p:cNvPr>
          <p:cNvSpPr/>
          <p:nvPr/>
        </p:nvSpPr>
        <p:spPr>
          <a:xfrm>
            <a:off x="7448309" y="2171098"/>
            <a:ext cx="772886" cy="3099739"/>
          </a:xfrm>
          <a:prstGeom prst="upArrow">
            <a:avLst/>
          </a:prstGeom>
          <a:solidFill>
            <a:srgbClr val="3895D3"/>
          </a:solidFill>
          <a:ln>
            <a:solidFill>
              <a:srgbClr val="3895D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2000" b="1" dirty="0"/>
              <a:t>Smart Air Interface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9ADD50BB-2965-D7F7-B03D-69A73AA131E3}"/>
              </a:ext>
            </a:extLst>
          </p:cNvPr>
          <p:cNvSpPr/>
          <p:nvPr/>
        </p:nvSpPr>
        <p:spPr>
          <a:xfrm>
            <a:off x="9866828" y="2171097"/>
            <a:ext cx="772886" cy="3099739"/>
          </a:xfrm>
          <a:prstGeom prst="upArrow">
            <a:avLst/>
          </a:prstGeom>
          <a:solidFill>
            <a:srgbClr val="3895D3"/>
          </a:solidFill>
          <a:ln>
            <a:solidFill>
              <a:srgbClr val="3895D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2000" b="1" dirty="0"/>
              <a:t>Innovative Platforms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BF38E4EC-64DF-25BF-DD3F-045100BD9BB5}"/>
              </a:ext>
            </a:extLst>
          </p:cNvPr>
          <p:cNvSpPr/>
          <p:nvPr/>
        </p:nvSpPr>
        <p:spPr>
          <a:xfrm>
            <a:off x="11083358" y="2171100"/>
            <a:ext cx="772886" cy="3099739"/>
          </a:xfrm>
          <a:prstGeom prst="upArrow">
            <a:avLst/>
          </a:prstGeom>
          <a:solidFill>
            <a:srgbClr val="3895D3"/>
          </a:solidFill>
          <a:ln>
            <a:solidFill>
              <a:srgbClr val="3895D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2000" b="1" dirty="0"/>
              <a:t>Open &amp; Nimble SW</a:t>
            </a:r>
          </a:p>
        </p:txBody>
      </p:sp>
    </p:spTree>
    <p:extLst>
      <p:ext uri="{BB962C8B-B14F-4D97-AF65-F5344CB8AC3E}">
        <p14:creationId xmlns:p14="http://schemas.microsoft.com/office/powerpoint/2010/main" val="1973509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670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adisys2017">
      <a:dk1>
        <a:srgbClr val="414041"/>
      </a:dk1>
      <a:lt1>
        <a:srgbClr val="FFFFFF"/>
      </a:lt1>
      <a:dk2>
        <a:srgbClr val="000000"/>
      </a:dk2>
      <a:lt2>
        <a:srgbClr val="C7C8CA"/>
      </a:lt2>
      <a:accent1>
        <a:srgbClr val="304B9F"/>
      </a:accent1>
      <a:accent2>
        <a:srgbClr val="008C44"/>
      </a:accent2>
      <a:accent3>
        <a:srgbClr val="F8BF37"/>
      </a:accent3>
      <a:accent4>
        <a:srgbClr val="939598"/>
      </a:accent4>
      <a:accent5>
        <a:srgbClr val="753ED1"/>
      </a:accent5>
      <a:accent6>
        <a:srgbClr val="DF1C4C"/>
      </a:accent6>
      <a:hlink>
        <a:srgbClr val="304B9F"/>
      </a:hlink>
      <a:folHlink>
        <a:srgbClr val="DF1C4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disys_powerpoint_v062019 (002).pptx [Read-Only]" id="{94010064-9E55-4554-9104-A7F62C78BD75}" vid="{4E86F429-74D1-460D-845E-23CB7F53C6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92603EFE7B764EA8FABC729F2BCF91" ma:contentTypeVersion="8" ma:contentTypeDescription="Create a new document." ma:contentTypeScope="" ma:versionID="e75cc20c3eb19b7823c929181f4a04d2">
  <xsd:schema xmlns:xsd="http://www.w3.org/2001/XMLSchema" xmlns:xs="http://www.w3.org/2001/XMLSchema" xmlns:p="http://schemas.microsoft.com/office/2006/metadata/properties" xmlns:ns2="164074b8-0b17-4dec-a9de-735ba643dbc8" targetNamespace="http://schemas.microsoft.com/office/2006/metadata/properties" ma:root="true" ma:fieldsID="6d278b38c1df656db17a3a6fde49d170" ns2:_="">
    <xsd:import namespace="164074b8-0b17-4dec-a9de-735ba643db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4074b8-0b17-4dec-a9de-735ba643db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342CFB4FE8C94B91AA02C99A1CCD98" ma:contentTypeVersion="23" ma:contentTypeDescription="Create a new document." ma:contentTypeScope="" ma:versionID="79c3d571ad418c5eb4e3eec216dc2239">
  <xsd:schema xmlns:xsd="http://www.w3.org/2001/XMLSchema" xmlns:xs="http://www.w3.org/2001/XMLSchema" xmlns:p="http://schemas.microsoft.com/office/2006/metadata/properties" xmlns:ns1="http://schemas.microsoft.com/sharepoint/v3" xmlns:ns3="9dddf761-4ed5-44ef-bdfc-7bb741e5d3c6" xmlns:ns4="21be7858-09c4-4a82-8b64-5826f12311b5" targetNamespace="http://schemas.microsoft.com/office/2006/metadata/properties" ma:root="true" ma:fieldsID="775b17eb4d3abe30561f56842ec9062a" ns1:_="" ns3:_="" ns4:_="">
    <xsd:import namespace="http://schemas.microsoft.com/sharepoint/v3"/>
    <xsd:import namespace="9dddf761-4ed5-44ef-bdfc-7bb741e5d3c6"/>
    <xsd:import namespace="21be7858-09c4-4a82-8b64-5826f12311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1:_ip_UnifiedCompliancePolicyProperties" minOccurs="0"/>
                <xsd:element ref="ns1:_ip_UnifiedCompliancePolicyUIAction" minOccurs="0"/>
                <xsd:element ref="ns3:MediaLengthInSeconds" minOccurs="0"/>
                <xsd:element ref="ns3:MediaServiceLocation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df761-4ed5-44ef-bdfc-7bb741e5d3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5" nillable="true" ma:displayName="_activity" ma:hidden="true" ma:internalName="_activity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7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e7858-09c4-4a82-8b64-5826f12311b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5AE6FE-8BDF-4C24-A25D-1C406F2E6A40}">
  <ds:schemaRefs>
    <ds:schemaRef ds:uri="http://schemas.microsoft.com/sharepoint/v3"/>
    <ds:schemaRef ds:uri="http://purl.org/dc/dcmitype/"/>
    <ds:schemaRef ds:uri="http://purl.org/dc/elements/1.1/"/>
    <ds:schemaRef ds:uri="http://purl.org/dc/terms/"/>
    <ds:schemaRef ds:uri="21be7858-09c4-4a82-8b64-5826f12311b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dddf761-4ed5-44ef-bdfc-7bb741e5d3c6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482680-EDFB-42EB-A88A-4806497FF8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B0EB57-04AE-4F01-9782-7A039E8F59E6}"/>
</file>

<file path=customXml/itemProps4.xml><?xml version="1.0" encoding="utf-8"?>
<ds:datastoreItem xmlns:ds="http://schemas.openxmlformats.org/officeDocument/2006/customXml" ds:itemID="{200964C9-12B2-48A1-A392-D89AC152EF90}">
  <ds:schemaRefs>
    <ds:schemaRef ds:uri="21be7858-09c4-4a82-8b64-5826f12311b5"/>
    <ds:schemaRef ds:uri="9dddf761-4ed5-44ef-bdfc-7bb741e5d3c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704</Words>
  <Application>Microsoft Office PowerPoint</Application>
  <PresentationFormat>Widescreen</PresentationFormat>
  <Paragraphs>208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Avenir LT Std 55 Roman</vt:lpstr>
      <vt:lpstr>Arial</vt:lpstr>
      <vt:lpstr>Arial Black</vt:lpstr>
      <vt:lpstr>Office Theme</vt:lpstr>
      <vt:lpstr>Open RAN the enabling pathway to 6G</vt:lpstr>
      <vt:lpstr>Globally Trusted RAN Software powering 4G and 5G Solutions</vt:lpstr>
      <vt:lpstr>PowerPoint Presentation</vt:lpstr>
      <vt:lpstr>Deploy Small Cells Open RAN Way</vt:lpstr>
      <vt:lpstr>Enabled by and Enabling a Rich Ecosystem of Open RAN Partners</vt:lpstr>
      <vt:lpstr>Multiple Deployments via Open RAN Software</vt:lpstr>
      <vt:lpstr>Some of Our Success Stories with 5G Open RAN Small Cells</vt:lpstr>
      <vt:lpstr>Open RAN Progression towards 6G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/>
  <cp:lastModifiedBy/>
  <cp:revision>1</cp:revision>
  <dcterms:created xsi:type="dcterms:W3CDTF">2020-03-26T19:32:35Z</dcterms:created>
  <dcterms:modified xsi:type="dcterms:W3CDTF">2024-11-20T05:08:00Z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e806c40-9672-4d9f-8d84-bbbe70fe8ab8_Enabled">
    <vt:lpwstr>true</vt:lpwstr>
  </property>
  <property fmtid="{D5CDD505-2E9C-101B-9397-08002B2CF9AE}" pid="3" name="MSIP_Label_5e806c40-9672-4d9f-8d84-bbbe70fe8ab8_SetDate">
    <vt:lpwstr>2024-04-23T20:16:53Z</vt:lpwstr>
  </property>
  <property fmtid="{D5CDD505-2E9C-101B-9397-08002B2CF9AE}" pid="4" name="MSIP_Label_5e806c40-9672-4d9f-8d84-bbbe70fe8ab8_Method">
    <vt:lpwstr>Privileged</vt:lpwstr>
  </property>
  <property fmtid="{D5CDD505-2E9C-101B-9397-08002B2CF9AE}" pid="5" name="MSIP_Label_5e806c40-9672-4d9f-8d84-bbbe70fe8ab8_Name">
    <vt:lpwstr>5e806c40-9672-4d9f-8d84-bbbe70fe8ab8</vt:lpwstr>
  </property>
  <property fmtid="{D5CDD505-2E9C-101B-9397-08002B2CF9AE}" pid="6" name="MSIP_Label_5e806c40-9672-4d9f-8d84-bbbe70fe8ab8_SiteId">
    <vt:lpwstr>d05e4a96-dcd9-4c15-a71a-9c868da4f308</vt:lpwstr>
  </property>
  <property fmtid="{D5CDD505-2E9C-101B-9397-08002B2CF9AE}" pid="7" name="MSIP_Label_5e806c40-9672-4d9f-8d84-bbbe70fe8ab8_ActionId">
    <vt:lpwstr>6a1f0e9a-8dfe-4d80-9cf7-a694ab234431</vt:lpwstr>
  </property>
  <property fmtid="{D5CDD505-2E9C-101B-9397-08002B2CF9AE}" pid="8" name="MSIP_Label_5e806c40-9672-4d9f-8d84-bbbe70fe8ab8_ContentBits">
    <vt:lpwstr>0</vt:lpwstr>
  </property>
  <property fmtid="{D5CDD505-2E9C-101B-9397-08002B2CF9AE}" pid="9" name="ContentTypeId">
    <vt:lpwstr>0x010100D792603EFE7B764EA8FABC729F2BCF91</vt:lpwstr>
  </property>
  <property fmtid="{D5CDD505-2E9C-101B-9397-08002B2CF9AE}" pid="10" name="MediaServiceImageTags">
    <vt:lpwstr/>
  </property>
</Properties>
</file>