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5" r:id="rId4"/>
  </p:sldMasterIdLst>
  <p:notesMasterIdLst>
    <p:notesMasterId r:id="rId15"/>
  </p:notesMasterIdLst>
  <p:handoutMasterIdLst>
    <p:handoutMasterId r:id="rId16"/>
  </p:handoutMasterIdLst>
  <p:sldIdLst>
    <p:sldId id="2145707845" r:id="rId5"/>
    <p:sldId id="2145707877" r:id="rId6"/>
    <p:sldId id="2145707870" r:id="rId7"/>
    <p:sldId id="2145707871" r:id="rId8"/>
    <p:sldId id="2145707873" r:id="rId9"/>
    <p:sldId id="2145707850" r:id="rId10"/>
    <p:sldId id="2145707874" r:id="rId11"/>
    <p:sldId id="2145707856" r:id="rId12"/>
    <p:sldId id="2145707875" r:id="rId13"/>
    <p:sldId id="2145707760" r:id="rId14"/>
  </p:sldIdLst>
  <p:sldSz cx="9144000" cy="5143500" type="screen16x9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3" orient="horz" pos="31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hor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B82"/>
    <a:srgbClr val="C4D0F3"/>
    <a:srgbClr val="0033CC"/>
    <a:srgbClr val="F4A656"/>
    <a:srgbClr val="143447"/>
    <a:srgbClr val="ADCAD6"/>
    <a:srgbClr val="B3E9FF"/>
    <a:srgbClr val="92D050"/>
    <a:srgbClr val="ECE973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7910CC-A3D4-44B5-8C37-2E751ABAB834}" v="376" dt="2024-11-06T16:44:14.2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6374" autoAdjust="0"/>
  </p:normalViewPr>
  <p:slideViewPr>
    <p:cSldViewPr snapToGrid="0">
      <p:cViewPr varScale="1">
        <p:scale>
          <a:sx n="202" d="100"/>
          <a:sy n="202" d="100"/>
        </p:scale>
        <p:origin x="594" y="168"/>
      </p:cViewPr>
      <p:guideLst>
        <p:guide pos="2880"/>
        <p:guide pos="204"/>
        <p:guide orient="horz" pos="31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384"/>
    </p:cViewPr>
  </p:sorterViewPr>
  <p:notesViewPr>
    <p:cSldViewPr snapToGrid="0">
      <p:cViewPr varScale="1">
        <p:scale>
          <a:sx n="79" d="100"/>
          <a:sy n="79" d="100"/>
        </p:scale>
        <p:origin x="395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5A43A03-D61E-490C-B426-9BF14C8CBBF0}" type="datetimeFigureOut">
              <a:rPr lang="he-IL" smtClean="0"/>
              <a:t>ו'/חשון/תשפ"ה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3851275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B191355-E953-4349-96C4-696FF44488B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42611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18508-D1DE-BB4B-851C-8BD54AC648E7}" type="datetimeFigureOut">
              <a:rPr lang="en-US" smtClean="0"/>
              <a:t>11/7/2024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676DF-FB33-AE4C-980A-11B0489291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4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EBE7A41F-6AEE-4657-9159-62106C7757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" b="110"/>
          <a:stretch/>
        </p:blipFill>
        <p:spPr>
          <a:xfrm>
            <a:off x="0" y="5627"/>
            <a:ext cx="9144000" cy="5137873"/>
          </a:xfrm>
          <a:prstGeom prst="rect">
            <a:avLst/>
          </a:prstGeom>
        </p:spPr>
      </p:pic>
      <p:grpSp>
        <p:nvGrpSpPr>
          <p:cNvPr id="13" name="Group 5"/>
          <p:cNvGrpSpPr>
            <a:grpSpLocks noChangeAspect="1"/>
          </p:cNvGrpSpPr>
          <p:nvPr userDrawn="1"/>
        </p:nvGrpSpPr>
        <p:grpSpPr bwMode="auto">
          <a:xfrm>
            <a:off x="84761" y="2901441"/>
            <a:ext cx="9014169" cy="2120728"/>
            <a:chOff x="25" y="2428"/>
            <a:chExt cx="5754" cy="1799"/>
          </a:xfrm>
        </p:grpSpPr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802" y="2600"/>
              <a:ext cx="1009" cy="684"/>
            </a:xfrm>
            <a:custGeom>
              <a:avLst/>
              <a:gdLst>
                <a:gd name="T0" fmla="*/ 8 w 553"/>
                <a:gd name="T1" fmla="*/ 374 h 374"/>
                <a:gd name="T2" fmla="*/ 147 w 553"/>
                <a:gd name="T3" fmla="*/ 78 h 374"/>
                <a:gd name="T4" fmla="*/ 553 w 553"/>
                <a:gd name="T5" fmla="*/ 13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3" h="374">
                  <a:moveTo>
                    <a:pt x="8" y="374"/>
                  </a:moveTo>
                  <a:cubicBezTo>
                    <a:pt x="0" y="254"/>
                    <a:pt x="52" y="140"/>
                    <a:pt x="147" y="78"/>
                  </a:cubicBezTo>
                  <a:cubicBezTo>
                    <a:pt x="268" y="0"/>
                    <a:pt x="439" y="19"/>
                    <a:pt x="553" y="131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24" name="Freeform 7"/>
            <p:cNvSpPr>
              <a:spLocks/>
            </p:cNvSpPr>
            <p:nvPr userDrawn="1"/>
          </p:nvSpPr>
          <p:spPr bwMode="auto">
            <a:xfrm rot="20691992">
              <a:off x="2490" y="2575"/>
              <a:ext cx="1301" cy="1087"/>
            </a:xfrm>
            <a:custGeom>
              <a:avLst/>
              <a:gdLst>
                <a:gd name="T0" fmla="*/ 568 w 599"/>
                <a:gd name="T1" fmla="*/ 524 h 524"/>
                <a:gd name="T2" fmla="*/ 441 w 599"/>
                <a:gd name="T3" fmla="*/ 130 h 524"/>
                <a:gd name="T4" fmla="*/ 0 w 599"/>
                <a:gd name="T5" fmla="*/ 66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9" h="524">
                  <a:moveTo>
                    <a:pt x="568" y="524"/>
                  </a:moveTo>
                  <a:cubicBezTo>
                    <a:pt x="599" y="379"/>
                    <a:pt x="551" y="227"/>
                    <a:pt x="441" y="130"/>
                  </a:cubicBezTo>
                  <a:cubicBezTo>
                    <a:pt x="321" y="25"/>
                    <a:pt x="148" y="0"/>
                    <a:pt x="0" y="66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25" name="Freeform 8"/>
            <p:cNvSpPr>
              <a:spLocks/>
            </p:cNvSpPr>
            <p:nvPr userDrawn="1"/>
          </p:nvSpPr>
          <p:spPr bwMode="auto">
            <a:xfrm>
              <a:off x="2171" y="2764"/>
              <a:ext cx="2635" cy="913"/>
            </a:xfrm>
            <a:custGeom>
              <a:avLst/>
              <a:gdLst>
                <a:gd name="T0" fmla="*/ 0 w 1444"/>
                <a:gd name="T1" fmla="*/ 499 h 499"/>
                <a:gd name="T2" fmla="*/ 592 w 1444"/>
                <a:gd name="T3" fmla="*/ 128 h 499"/>
                <a:gd name="T4" fmla="*/ 1444 w 1444"/>
                <a:gd name="T5" fmla="*/ 11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4" h="499">
                  <a:moveTo>
                    <a:pt x="0" y="499"/>
                  </a:moveTo>
                  <a:cubicBezTo>
                    <a:pt x="95" y="401"/>
                    <a:pt x="290" y="227"/>
                    <a:pt x="592" y="128"/>
                  </a:cubicBezTo>
                  <a:cubicBezTo>
                    <a:pt x="980" y="0"/>
                    <a:pt x="1313" y="74"/>
                    <a:pt x="1444" y="110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26" name="Freeform 9"/>
            <p:cNvSpPr>
              <a:spLocks/>
            </p:cNvSpPr>
            <p:nvPr userDrawn="1"/>
          </p:nvSpPr>
          <p:spPr bwMode="auto">
            <a:xfrm>
              <a:off x="1686" y="2428"/>
              <a:ext cx="538" cy="124"/>
            </a:xfrm>
            <a:custGeom>
              <a:avLst/>
              <a:gdLst>
                <a:gd name="T0" fmla="*/ 295 w 295"/>
                <a:gd name="T1" fmla="*/ 68 h 68"/>
                <a:gd name="T2" fmla="*/ 197 w 295"/>
                <a:gd name="T3" fmla="*/ 22 h 68"/>
                <a:gd name="T4" fmla="*/ 0 w 295"/>
                <a:gd name="T5" fmla="*/ 6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5" h="68">
                  <a:moveTo>
                    <a:pt x="295" y="68"/>
                  </a:moveTo>
                  <a:cubicBezTo>
                    <a:pt x="276" y="53"/>
                    <a:pt x="242" y="32"/>
                    <a:pt x="197" y="22"/>
                  </a:cubicBezTo>
                  <a:cubicBezTo>
                    <a:pt x="98" y="0"/>
                    <a:pt x="18" y="50"/>
                    <a:pt x="0" y="62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27" name="Freeform 10"/>
            <p:cNvSpPr>
              <a:spLocks/>
            </p:cNvSpPr>
            <p:nvPr userDrawn="1"/>
          </p:nvSpPr>
          <p:spPr bwMode="auto">
            <a:xfrm>
              <a:off x="817" y="2444"/>
              <a:ext cx="1555" cy="1275"/>
            </a:xfrm>
            <a:custGeom>
              <a:avLst/>
              <a:gdLst>
                <a:gd name="T0" fmla="*/ 0 w 852"/>
                <a:gd name="T1" fmla="*/ 53 h 697"/>
                <a:gd name="T2" fmla="*/ 273 w 852"/>
                <a:gd name="T3" fmla="*/ 7 h 697"/>
                <a:gd name="T4" fmla="*/ 852 w 852"/>
                <a:gd name="T5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2" h="697">
                  <a:moveTo>
                    <a:pt x="0" y="53"/>
                  </a:moveTo>
                  <a:cubicBezTo>
                    <a:pt x="120" y="0"/>
                    <a:pt x="215" y="0"/>
                    <a:pt x="273" y="7"/>
                  </a:cubicBezTo>
                  <a:cubicBezTo>
                    <a:pt x="542" y="39"/>
                    <a:pt x="777" y="315"/>
                    <a:pt x="852" y="697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25" y="2898"/>
              <a:ext cx="1586" cy="556"/>
            </a:xfrm>
            <a:custGeom>
              <a:avLst/>
              <a:gdLst>
                <a:gd name="T0" fmla="*/ 869 w 869"/>
                <a:gd name="T1" fmla="*/ 304 h 304"/>
                <a:gd name="T2" fmla="*/ 388 w 869"/>
                <a:gd name="T3" fmla="*/ 14 h 304"/>
                <a:gd name="T4" fmla="*/ 0 w 869"/>
                <a:gd name="T5" fmla="*/ 263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9" h="304">
                  <a:moveTo>
                    <a:pt x="869" y="304"/>
                  </a:moveTo>
                  <a:cubicBezTo>
                    <a:pt x="778" y="115"/>
                    <a:pt x="586" y="0"/>
                    <a:pt x="388" y="14"/>
                  </a:cubicBezTo>
                  <a:cubicBezTo>
                    <a:pt x="139" y="32"/>
                    <a:pt x="10" y="244"/>
                    <a:pt x="0" y="263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29" name="Freeform 12"/>
            <p:cNvSpPr>
              <a:spLocks/>
            </p:cNvSpPr>
            <p:nvPr userDrawn="1"/>
          </p:nvSpPr>
          <p:spPr bwMode="auto">
            <a:xfrm>
              <a:off x="3812" y="2647"/>
              <a:ext cx="1967" cy="1580"/>
            </a:xfrm>
            <a:custGeom>
              <a:avLst/>
              <a:gdLst>
                <a:gd name="T0" fmla="*/ 1078 w 1078"/>
                <a:gd name="T1" fmla="*/ 864 h 864"/>
                <a:gd name="T2" fmla="*/ 806 w 1078"/>
                <a:gd name="T3" fmla="*/ 377 h 864"/>
                <a:gd name="T4" fmla="*/ 0 w 1078"/>
                <a:gd name="T5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8" h="864">
                  <a:moveTo>
                    <a:pt x="1078" y="864"/>
                  </a:moveTo>
                  <a:cubicBezTo>
                    <a:pt x="1046" y="750"/>
                    <a:pt x="974" y="557"/>
                    <a:pt x="806" y="377"/>
                  </a:cubicBezTo>
                  <a:cubicBezTo>
                    <a:pt x="501" y="51"/>
                    <a:pt x="106" y="8"/>
                    <a:pt x="0" y="0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  <p:sp>
          <p:nvSpPr>
            <p:cNvPr id="30" name="Freeform 13"/>
            <p:cNvSpPr>
              <a:spLocks/>
            </p:cNvSpPr>
            <p:nvPr userDrawn="1"/>
          </p:nvSpPr>
          <p:spPr bwMode="auto">
            <a:xfrm>
              <a:off x="3556" y="2647"/>
              <a:ext cx="254" cy="33"/>
            </a:xfrm>
            <a:custGeom>
              <a:avLst/>
              <a:gdLst>
                <a:gd name="T0" fmla="*/ 139 w 139"/>
                <a:gd name="T1" fmla="*/ 0 h 18"/>
                <a:gd name="T2" fmla="*/ 0 w 139"/>
                <a:gd name="T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8">
                  <a:moveTo>
                    <a:pt x="139" y="0"/>
                  </a:moveTo>
                  <a:cubicBezTo>
                    <a:pt x="92" y="6"/>
                    <a:pt x="46" y="12"/>
                    <a:pt x="0" y="18"/>
                  </a:cubicBezTo>
                </a:path>
              </a:pathLst>
            </a:cu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20" dirty="0"/>
            </a:p>
          </p:txBody>
        </p:sp>
      </p:grpSp>
      <p:pic>
        <p:nvPicPr>
          <p:cNvPr id="14337" name="Picture 143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399" y="3998836"/>
            <a:ext cx="1072260" cy="80819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597" y="4098283"/>
            <a:ext cx="1225402" cy="92362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953" y="3349393"/>
            <a:ext cx="703184" cy="53001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7065" y="4475751"/>
            <a:ext cx="746939" cy="66775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0963" y="3853677"/>
            <a:ext cx="713729" cy="53795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7537" y="3780466"/>
            <a:ext cx="713729" cy="53795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868" y="3187457"/>
            <a:ext cx="482711" cy="36383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8762" y="3127342"/>
            <a:ext cx="1072260" cy="80819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6912" y="3324228"/>
            <a:ext cx="482711" cy="3638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69" y="3747149"/>
            <a:ext cx="482711" cy="36383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549" y="3816718"/>
            <a:ext cx="976751" cy="73620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532" y="3022777"/>
            <a:ext cx="482711" cy="363835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576" y="4159196"/>
            <a:ext cx="713729" cy="53795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455" y="2845680"/>
            <a:ext cx="505874" cy="38129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559" y="2863139"/>
            <a:ext cx="482711" cy="36383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 rotWithShape="1">
          <a:blip r:embed="rId11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6262" y="1322097"/>
            <a:ext cx="947057" cy="316941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270" y="2876683"/>
            <a:ext cx="445776" cy="335995"/>
          </a:xfrm>
          <a:prstGeom prst="rect">
            <a:avLst/>
          </a:prstGeom>
        </p:spPr>
      </p:pic>
      <p:sp>
        <p:nvSpPr>
          <p:cNvPr id="62" name="Freeform 14"/>
          <p:cNvSpPr>
            <a:spLocks/>
          </p:cNvSpPr>
          <p:nvPr userDrawn="1"/>
        </p:nvSpPr>
        <p:spPr bwMode="auto">
          <a:xfrm>
            <a:off x="5126650" y="3164683"/>
            <a:ext cx="2897114" cy="1413272"/>
          </a:xfrm>
          <a:custGeom>
            <a:avLst/>
            <a:gdLst>
              <a:gd name="T0" fmla="*/ 0 w 1003"/>
              <a:gd name="T1" fmla="*/ 649 h 649"/>
              <a:gd name="T2" fmla="*/ 724 w 1003"/>
              <a:gd name="T3" fmla="*/ 41 h 649"/>
              <a:gd name="T4" fmla="*/ 1003 w 1003"/>
              <a:gd name="T5" fmla="*/ 203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3" h="649">
                <a:moveTo>
                  <a:pt x="0" y="649"/>
                </a:moveTo>
                <a:cubicBezTo>
                  <a:pt x="146" y="238"/>
                  <a:pt x="460" y="0"/>
                  <a:pt x="724" y="41"/>
                </a:cubicBezTo>
                <a:cubicBezTo>
                  <a:pt x="776" y="48"/>
                  <a:pt x="886" y="76"/>
                  <a:pt x="1003" y="203"/>
                </a:cubicBezTo>
              </a:path>
            </a:pathLst>
          </a:custGeom>
          <a:noFill/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62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A514FF16-DA8C-4F9A-8A6A-4DEC554403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69" y="0"/>
            <a:ext cx="9163609" cy="5143500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3F67DA3F-2262-463B-82CB-91C6741E147A}"/>
              </a:ext>
            </a:extLst>
          </p:cNvPr>
          <p:cNvSpPr/>
          <p:nvPr userDrawn="1"/>
        </p:nvSpPr>
        <p:spPr>
          <a:xfrm>
            <a:off x="-9805" y="0"/>
            <a:ext cx="9163610" cy="5137873"/>
          </a:xfrm>
          <a:prstGeom prst="rect">
            <a:avLst/>
          </a:prstGeom>
          <a:solidFill>
            <a:srgbClr val="061827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12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215" y="1076524"/>
            <a:ext cx="5525227" cy="1098446"/>
          </a:xfrm>
        </p:spPr>
        <p:txBody>
          <a:bodyPr anchor="b">
            <a:noAutofit/>
          </a:bodyPr>
          <a:lstStyle>
            <a:lvl1pPr algn="l">
              <a:defRPr sz="3500" b="1" baseline="0">
                <a:solidFill>
                  <a:schemeClr val="bg1"/>
                </a:solidFill>
                <a:latin typeface="Avenir LT Std 55 Roman" panose="020B05030202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A83F30-5BD9-5024-2122-145A41CF66F3}"/>
              </a:ext>
            </a:extLst>
          </p:cNvPr>
          <p:cNvSpPr txBox="1">
            <a:spLocks/>
          </p:cNvSpPr>
          <p:nvPr userDrawn="1"/>
        </p:nvSpPr>
        <p:spPr>
          <a:xfrm>
            <a:off x="431800" y="498829"/>
            <a:ext cx="3985589" cy="230832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000" spc="300" dirty="0">
                <a:solidFill>
                  <a:schemeClr val="bg1"/>
                </a:solidFill>
              </a:rPr>
              <a:t>AIRSPAN NETWORKS HOLDINGS LLC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83C2A6-9A66-02A2-8BEB-F162FF558073}"/>
              </a:ext>
            </a:extLst>
          </p:cNvPr>
          <p:cNvSpPr/>
          <p:nvPr userDrawn="1"/>
        </p:nvSpPr>
        <p:spPr>
          <a:xfrm>
            <a:off x="686497" y="2399325"/>
            <a:ext cx="932305" cy="810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960623-84C0-BB65-F4CE-09400010F9C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969" y="3729733"/>
            <a:ext cx="1280819" cy="1002605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7C1ED26-CB12-8690-7F2B-0BADA0CE4B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048" y="2918229"/>
            <a:ext cx="3045871" cy="526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BE61465-6257-CBBC-A56A-8C4E871078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2740" y="3471552"/>
            <a:ext cx="2809875" cy="414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62390A7-0347-B36F-5F78-FC12B547E7F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671" y="4103489"/>
            <a:ext cx="4021138" cy="427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F4A656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846651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Bulle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31082" y="1123950"/>
            <a:ext cx="7131142" cy="36385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500" b="0" i="0" baseline="0">
                <a:solidFill>
                  <a:schemeClr val="accent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</a:lstStyle>
          <a:p>
            <a:pPr lvl="0"/>
            <a:r>
              <a:rPr lang="en-US"/>
              <a:t>Add text content here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031082" y="292132"/>
            <a:ext cx="7501547" cy="565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 baseline="0">
                <a:solidFill>
                  <a:schemeClr val="bg1"/>
                </a:solidFill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875307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ulle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4;p26">
            <a:extLst>
              <a:ext uri="{FF2B5EF4-FFF2-40B4-BE49-F238E27FC236}">
                <a16:creationId xmlns:a16="http://schemas.microsoft.com/office/drawing/2014/main" id="{61F41A42-0210-6610-7C4D-9D6AE573DFB7}"/>
              </a:ext>
            </a:extLst>
          </p:cNvPr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gradFill>
            <a:gsLst>
              <a:gs pos="0">
                <a:srgbClr val="003145"/>
              </a:gs>
              <a:gs pos="56000">
                <a:srgbClr val="003145"/>
              </a:gs>
              <a:gs pos="100000">
                <a:srgbClr val="175571"/>
              </a:gs>
            </a:gsLst>
            <a:lin ang="2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3" name="Google Shape;55;p26">
            <a:extLst>
              <a:ext uri="{FF2B5EF4-FFF2-40B4-BE49-F238E27FC236}">
                <a16:creationId xmlns:a16="http://schemas.microsoft.com/office/drawing/2014/main" id="{B82E5114-AB14-D17C-B960-776406C6FC8B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20000"/>
          </a:blip>
          <a:srcRect t="-714"/>
          <a:stretch/>
        </p:blipFill>
        <p:spPr>
          <a:xfrm>
            <a:off x="0" y="2743227"/>
            <a:ext cx="9144000" cy="240027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31082" y="1123950"/>
            <a:ext cx="7131142" cy="36385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500" b="0" i="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</a:lstStyle>
          <a:p>
            <a:pPr lvl="0"/>
            <a:r>
              <a:rPr lang="en-US" dirty="0"/>
              <a:t>Add text content here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031082" y="292132"/>
            <a:ext cx="7501547" cy="565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 baseline="0">
                <a:solidFill>
                  <a:schemeClr val="bg1"/>
                </a:solidFill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EE4C0B-7DFB-FE14-7974-A90795440EB7}"/>
              </a:ext>
            </a:extLst>
          </p:cNvPr>
          <p:cNvSpPr txBox="1"/>
          <p:nvPr userDrawn="1"/>
        </p:nvSpPr>
        <p:spPr>
          <a:xfrm>
            <a:off x="200542" y="4925786"/>
            <a:ext cx="18725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5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00" dirty="0">
                <a:solidFill>
                  <a:schemeClr val="bg1"/>
                </a:solidFill>
                <a:latin typeface="Avenir LT Std 55 Roman" panose="020B0503020203020204" pitchFamily="34" charset="0"/>
                <a:ea typeface="Avenir LT Std 35 Light" charset="0"/>
                <a:cs typeface="Avenir LT Std 35 Light" charset="0"/>
              </a:rPr>
              <a:t>© 2024 AIRSPAN NETWORKS HOLDINGS LLC</a:t>
            </a:r>
            <a:endParaRPr lang="en-US" sz="600" dirty="0">
              <a:solidFill>
                <a:schemeClr val="bg1"/>
              </a:solidFill>
              <a:latin typeface="Avenir LT Std 55 Roman" panose="020B0503020203020204" pitchFamily="34" charset="0"/>
              <a:ea typeface="Avenir LT Std 35 Light" charset="0"/>
              <a:cs typeface="Avenir LT Std 35 Light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03E244-2FD8-45D9-33EE-1710409658FC}"/>
              </a:ext>
            </a:extLst>
          </p:cNvPr>
          <p:cNvSpPr txBox="1">
            <a:spLocks/>
          </p:cNvSpPr>
          <p:nvPr userDrawn="1"/>
        </p:nvSpPr>
        <p:spPr>
          <a:xfrm>
            <a:off x="6979444" y="48696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3FC8C9-E5D4-8645-AA3D-93700A16DB51}" type="slidenum">
              <a:rPr lang="en-US" sz="600" smtClean="0">
                <a:solidFill>
                  <a:schemeClr val="bg1"/>
                </a:solidFill>
                <a:latin typeface="Avenir LT Std 55 Roman" panose="020B0503020203020204" pitchFamily="34" charset="0"/>
              </a:rPr>
              <a:pPr/>
              <a:t>‹#›</a:t>
            </a:fld>
            <a:endParaRPr lang="en-US" sz="600" dirty="0">
              <a:solidFill>
                <a:schemeClr val="bg1"/>
              </a:solidFill>
              <a:latin typeface="Avenir LT Std 55 Roman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3BBD13-AC39-7B04-D03F-3CD0A50402CF}"/>
              </a:ext>
            </a:extLst>
          </p:cNvPr>
          <p:cNvSpPr txBox="1"/>
          <p:nvPr userDrawn="1"/>
        </p:nvSpPr>
        <p:spPr>
          <a:xfrm>
            <a:off x="7064953" y="4925786"/>
            <a:ext cx="16320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3715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00" dirty="0">
                <a:solidFill>
                  <a:schemeClr val="bg1"/>
                </a:solidFill>
                <a:latin typeface="Avenir LT Std 55 Roman" panose="020B0503020203020204" pitchFamily="34" charset="0"/>
                <a:ea typeface="Avenir LT Std 35 Light" charset="0"/>
                <a:cs typeface="Avenir LT Std 35 Light" charset="0"/>
              </a:rPr>
              <a:t>Commercially Confidential</a:t>
            </a:r>
            <a:endParaRPr lang="en-US" sz="600" dirty="0">
              <a:solidFill>
                <a:schemeClr val="bg1"/>
              </a:solidFill>
              <a:latin typeface="Avenir LT Std 55 Roman" panose="020B0503020203020204" pitchFamily="34" charset="0"/>
              <a:ea typeface="Avenir LT Std 35 Light" charset="0"/>
              <a:cs typeface="Avenir LT Std 35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05800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Bulle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4;p26">
            <a:extLst>
              <a:ext uri="{FF2B5EF4-FFF2-40B4-BE49-F238E27FC236}">
                <a16:creationId xmlns:a16="http://schemas.microsoft.com/office/drawing/2014/main" id="{61F41A42-0210-6610-7C4D-9D6AE573DFB7}"/>
              </a:ext>
            </a:extLst>
          </p:cNvPr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gradFill>
            <a:gsLst>
              <a:gs pos="0">
                <a:srgbClr val="003145"/>
              </a:gs>
              <a:gs pos="56000">
                <a:srgbClr val="003145"/>
              </a:gs>
              <a:gs pos="100000">
                <a:srgbClr val="175571"/>
              </a:gs>
            </a:gsLst>
            <a:lin ang="2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31082" y="1123950"/>
            <a:ext cx="7131142" cy="36385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500" b="0" i="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</a:lstStyle>
          <a:p>
            <a:pPr lvl="0"/>
            <a:r>
              <a:rPr lang="en-US" dirty="0"/>
              <a:t>Add text content here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031082" y="292132"/>
            <a:ext cx="7501547" cy="565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 baseline="0">
                <a:solidFill>
                  <a:schemeClr val="bg1"/>
                </a:solidFill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2FA1D4-68F6-3662-1FD3-67A5D5DF1CF7}"/>
              </a:ext>
            </a:extLst>
          </p:cNvPr>
          <p:cNvSpPr txBox="1"/>
          <p:nvPr userDrawn="1"/>
        </p:nvSpPr>
        <p:spPr>
          <a:xfrm>
            <a:off x="200542" y="4925786"/>
            <a:ext cx="18725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5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00" dirty="0">
                <a:solidFill>
                  <a:schemeClr val="bg1"/>
                </a:solidFill>
                <a:latin typeface="Avenir LT Std 55 Roman" panose="020B0503020203020204" pitchFamily="34" charset="0"/>
                <a:ea typeface="Avenir LT Std 35 Light" charset="0"/>
                <a:cs typeface="Avenir LT Std 35 Light" charset="0"/>
              </a:rPr>
              <a:t>© 2024 AIRSPAN NETWORKS HOLDINGS LLC</a:t>
            </a:r>
            <a:endParaRPr lang="en-US" sz="600" dirty="0">
              <a:solidFill>
                <a:schemeClr val="bg1"/>
              </a:solidFill>
              <a:latin typeface="Avenir LT Std 55 Roman" panose="020B0503020203020204" pitchFamily="34" charset="0"/>
              <a:ea typeface="Avenir LT Std 35 Light" charset="0"/>
              <a:cs typeface="Avenir LT Std 35 Light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C60BCC9-0953-C18D-F4CA-C4B53E6F7554}"/>
              </a:ext>
            </a:extLst>
          </p:cNvPr>
          <p:cNvSpPr txBox="1">
            <a:spLocks/>
          </p:cNvSpPr>
          <p:nvPr userDrawn="1"/>
        </p:nvSpPr>
        <p:spPr>
          <a:xfrm>
            <a:off x="6979444" y="48696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3FC8C9-E5D4-8645-AA3D-93700A16DB51}" type="slidenum">
              <a:rPr lang="en-US" sz="600" smtClean="0">
                <a:solidFill>
                  <a:schemeClr val="bg1"/>
                </a:solidFill>
                <a:latin typeface="Avenir LT Std 55 Roman" panose="020B0503020203020204" pitchFamily="34" charset="0"/>
              </a:rPr>
              <a:pPr/>
              <a:t>‹#›</a:t>
            </a:fld>
            <a:endParaRPr lang="en-US" sz="600" dirty="0">
              <a:solidFill>
                <a:schemeClr val="bg1"/>
              </a:solidFill>
              <a:latin typeface="Avenir LT Std 55 Roman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CF9BF6-A273-DB80-81D7-7E5C18195621}"/>
              </a:ext>
            </a:extLst>
          </p:cNvPr>
          <p:cNvSpPr txBox="1"/>
          <p:nvPr userDrawn="1"/>
        </p:nvSpPr>
        <p:spPr>
          <a:xfrm>
            <a:off x="7064953" y="4925786"/>
            <a:ext cx="16320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3715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00" dirty="0">
                <a:solidFill>
                  <a:schemeClr val="bg1"/>
                </a:solidFill>
                <a:latin typeface="Avenir LT Std 55 Roman" panose="020B0503020203020204" pitchFamily="34" charset="0"/>
                <a:ea typeface="Avenir LT Std 35 Light" charset="0"/>
                <a:cs typeface="Avenir LT Std 35 Light" charset="0"/>
              </a:rPr>
              <a:t>Commercially Confidential</a:t>
            </a:r>
            <a:endParaRPr lang="en-US" sz="600" dirty="0">
              <a:solidFill>
                <a:schemeClr val="bg1"/>
              </a:solidFill>
              <a:latin typeface="Avenir LT Std 55 Roman" panose="020B0503020203020204" pitchFamily="34" charset="0"/>
              <a:ea typeface="Avenir LT Std 35 Light" charset="0"/>
              <a:cs typeface="Avenir LT Std 35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87779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ulle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1F95966-D078-C540-ACC6-932BB55B4E57}"/>
              </a:ext>
            </a:extLst>
          </p:cNvPr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gradFill flip="none" rotWithShape="1">
            <a:gsLst>
              <a:gs pos="100000">
                <a:srgbClr val="175571"/>
              </a:gs>
              <a:gs pos="56000">
                <a:srgbClr val="003145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b="0" i="0" u="none" strike="noStrike" kern="12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en-GB" sz="1800" b="0" i="0" u="none" strike="noStrike" kern="12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en-GB" sz="1800" b="0" i="0" u="none" strike="noStrike" kern="12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en-GB" sz="1800" b="0" i="0" u="none" strike="noStrike" kern="12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en-GB" sz="1800" b="0" i="0" u="none" strike="noStrike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Empowering Global Connectivity with Innovation, </a:t>
            </a:r>
          </a:p>
          <a:p>
            <a:pPr algn="ctr"/>
            <a:r>
              <a:rPr lang="en-GB" sz="1800" b="0" i="0" u="none" strike="noStrike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Trust, and Cost Efficiency </a:t>
            </a:r>
            <a:endParaRPr lang="en-US" dirty="0"/>
          </a:p>
        </p:txBody>
      </p:sp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E7E1E979-0180-7E4E-A7E7-6525F2996B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401" y="430224"/>
            <a:ext cx="2645369" cy="2071676"/>
          </a:xfrm>
          <a:prstGeom prst="rect">
            <a:avLst/>
          </a:prstGeom>
        </p:spPr>
      </p:pic>
      <p:sp>
        <p:nvSpPr>
          <p:cNvPr id="15" name="object 4">
            <a:extLst>
              <a:ext uri="{FF2B5EF4-FFF2-40B4-BE49-F238E27FC236}">
                <a16:creationId xmlns:a16="http://schemas.microsoft.com/office/drawing/2014/main" id="{F7FA3655-BA37-614F-9C68-DD019808082B}"/>
              </a:ext>
            </a:extLst>
          </p:cNvPr>
          <p:cNvSpPr/>
          <p:nvPr userDrawn="1"/>
        </p:nvSpPr>
        <p:spPr>
          <a:xfrm>
            <a:off x="0" y="3877690"/>
            <a:ext cx="9144000" cy="673673"/>
          </a:xfrm>
          <a:custGeom>
            <a:avLst/>
            <a:gdLst/>
            <a:ahLst/>
            <a:cxnLst/>
            <a:rect l="l" t="t" r="r" b="b"/>
            <a:pathLst>
              <a:path w="7772400" h="594360">
                <a:moveTo>
                  <a:pt x="7772400" y="0"/>
                </a:moveTo>
                <a:lnTo>
                  <a:pt x="0" y="0"/>
                </a:lnTo>
                <a:lnTo>
                  <a:pt x="0" y="594360"/>
                </a:lnTo>
                <a:lnTo>
                  <a:pt x="7772400" y="59436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5">
            <a:extLst>
              <a:ext uri="{FF2B5EF4-FFF2-40B4-BE49-F238E27FC236}">
                <a16:creationId xmlns:a16="http://schemas.microsoft.com/office/drawing/2014/main" id="{D0CB7CFD-4FAE-334D-AB68-FEED881D6E97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580378" y="4017251"/>
            <a:ext cx="819508" cy="409068"/>
          </a:xfrm>
          <a:prstGeom prst="rect">
            <a:avLst/>
          </a:prstGeom>
        </p:spPr>
      </p:pic>
      <p:pic>
        <p:nvPicPr>
          <p:cNvPr id="17" name="object 6">
            <a:extLst>
              <a:ext uri="{FF2B5EF4-FFF2-40B4-BE49-F238E27FC236}">
                <a16:creationId xmlns:a16="http://schemas.microsoft.com/office/drawing/2014/main" id="{1CE681BB-DF6C-AE4E-96C0-DFFDB086F483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34108" y="4038659"/>
            <a:ext cx="854398" cy="366251"/>
          </a:xfrm>
          <a:prstGeom prst="rect">
            <a:avLst/>
          </a:prstGeom>
        </p:spPr>
      </p:pic>
      <p:pic>
        <p:nvPicPr>
          <p:cNvPr id="18" name="object 7">
            <a:extLst>
              <a:ext uri="{FF2B5EF4-FFF2-40B4-BE49-F238E27FC236}">
                <a16:creationId xmlns:a16="http://schemas.microsoft.com/office/drawing/2014/main" id="{FCE2EDB5-5352-DA42-925E-442BA5F2CABA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137831" y="3958152"/>
            <a:ext cx="698062" cy="446758"/>
          </a:xfrm>
          <a:prstGeom prst="rect">
            <a:avLst/>
          </a:prstGeom>
        </p:spPr>
      </p:pic>
      <p:pic>
        <p:nvPicPr>
          <p:cNvPr id="19" name="object 9">
            <a:extLst>
              <a:ext uri="{FF2B5EF4-FFF2-40B4-BE49-F238E27FC236}">
                <a16:creationId xmlns:a16="http://schemas.microsoft.com/office/drawing/2014/main" id="{8543C422-FB70-4448-A9D8-E774F97000BA}"/>
              </a:ext>
            </a:extLst>
          </p:cNvPr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058719" y="4035648"/>
            <a:ext cx="565518" cy="361254"/>
          </a:xfrm>
          <a:prstGeom prst="rect">
            <a:avLst/>
          </a:prstGeom>
        </p:spPr>
      </p:pic>
      <p:pic>
        <p:nvPicPr>
          <p:cNvPr id="20" name="object 10">
            <a:extLst>
              <a:ext uri="{FF2B5EF4-FFF2-40B4-BE49-F238E27FC236}">
                <a16:creationId xmlns:a16="http://schemas.microsoft.com/office/drawing/2014/main" id="{7B72DE2E-3034-0243-89B0-394FD349B64E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96775" y="4051833"/>
            <a:ext cx="727204" cy="350644"/>
          </a:xfrm>
          <a:prstGeom prst="rect">
            <a:avLst/>
          </a:prstGeom>
        </p:spPr>
      </p:pic>
      <p:sp>
        <p:nvSpPr>
          <p:cNvPr id="21" name="object 16">
            <a:extLst>
              <a:ext uri="{FF2B5EF4-FFF2-40B4-BE49-F238E27FC236}">
                <a16:creationId xmlns:a16="http://schemas.microsoft.com/office/drawing/2014/main" id="{D70B1081-47D8-7844-91CF-ED0BAE931561}"/>
              </a:ext>
            </a:extLst>
          </p:cNvPr>
          <p:cNvSpPr txBox="1"/>
          <p:nvPr userDrawn="1"/>
        </p:nvSpPr>
        <p:spPr>
          <a:xfrm>
            <a:off x="2703693" y="4779773"/>
            <a:ext cx="369061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venir LT Std"/>
                <a:cs typeface="Avenir LT Std"/>
              </a:rPr>
              <a:t>©</a:t>
            </a:r>
            <a:r>
              <a:rPr sz="1000" spc="-5" dirty="0">
                <a:solidFill>
                  <a:srgbClr val="FFFFFF"/>
                </a:solidFill>
                <a:latin typeface="Avenir LT Std"/>
                <a:cs typeface="Avenir LT Std"/>
              </a:rPr>
              <a:t> </a:t>
            </a:r>
            <a:r>
              <a:rPr sz="1000" dirty="0">
                <a:solidFill>
                  <a:srgbClr val="FFFFFF"/>
                </a:solidFill>
                <a:latin typeface="Avenir LT Std"/>
                <a:cs typeface="Avenir LT Std"/>
              </a:rPr>
              <a:t>Airspan Networks </a:t>
            </a:r>
            <a:r>
              <a:rPr lang="en-GB" sz="1000" dirty="0">
                <a:solidFill>
                  <a:srgbClr val="FFFFFF"/>
                </a:solidFill>
                <a:latin typeface="Avenir LT Std"/>
                <a:cs typeface="Avenir LT Std"/>
              </a:rPr>
              <a:t>Holdings LLC</a:t>
            </a:r>
            <a:r>
              <a:rPr sz="1000" dirty="0">
                <a:solidFill>
                  <a:srgbClr val="FFFFFF"/>
                </a:solidFill>
                <a:latin typeface="Avenir LT Std"/>
                <a:cs typeface="Avenir LT Std"/>
              </a:rPr>
              <a:t>.</a:t>
            </a:r>
            <a:r>
              <a:rPr sz="1000" spc="-5" dirty="0">
                <a:solidFill>
                  <a:srgbClr val="FFFFFF"/>
                </a:solidFill>
                <a:latin typeface="Avenir LT Std"/>
                <a:cs typeface="Avenir LT Std"/>
              </a:rPr>
              <a:t> </a:t>
            </a:r>
            <a:r>
              <a:rPr sz="1000" dirty="0">
                <a:solidFill>
                  <a:srgbClr val="FFFFFF"/>
                </a:solidFill>
                <a:latin typeface="Avenir LT Std"/>
                <a:cs typeface="Avenir LT Std"/>
              </a:rPr>
              <a:t>All rights reserved.</a:t>
            </a:r>
            <a:r>
              <a:rPr sz="1000" spc="180" dirty="0">
                <a:solidFill>
                  <a:srgbClr val="FFFFFF"/>
                </a:solidFill>
                <a:latin typeface="Avenir LT Std"/>
                <a:cs typeface="Avenir LT Std"/>
              </a:rPr>
              <a:t>  </a:t>
            </a:r>
            <a:endParaRPr sz="1000" dirty="0">
              <a:latin typeface="Avenir LT Std"/>
              <a:cs typeface="Avenir LT Std"/>
            </a:endParaRPr>
          </a:p>
        </p:txBody>
      </p:sp>
      <p:pic>
        <p:nvPicPr>
          <p:cNvPr id="22" name="Picture 21" descr="A picture containing logo&#10;&#10;Description automatically generated">
            <a:extLst>
              <a:ext uri="{FF2B5EF4-FFF2-40B4-BE49-F238E27FC236}">
                <a16:creationId xmlns:a16="http://schemas.microsoft.com/office/drawing/2014/main" id="{99E19D52-4316-A74B-919D-5EAB9B9FC5F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889" y="4038660"/>
            <a:ext cx="777336" cy="280877"/>
          </a:xfrm>
          <a:prstGeom prst="rect">
            <a:avLst/>
          </a:prstGeom>
        </p:spPr>
      </p:pic>
      <p:pic>
        <p:nvPicPr>
          <p:cNvPr id="23" name="Picture 2" descr="INSYS icom Joins 450 MHz Alliance – INSYS icom">
            <a:extLst>
              <a:ext uri="{FF2B5EF4-FFF2-40B4-BE49-F238E27FC236}">
                <a16:creationId xmlns:a16="http://schemas.microsoft.com/office/drawing/2014/main" id="{3EDC4839-E8FA-AB49-B4DF-1E0E5E4FA8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144" y="4060028"/>
            <a:ext cx="1415494" cy="30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85398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lain Slide + B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 flipV="1">
            <a:off x="943570" y="276225"/>
            <a:ext cx="0" cy="3742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943570" y="276225"/>
            <a:ext cx="0" cy="3742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031082" y="292132"/>
            <a:ext cx="7501547" cy="565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 baseline="0">
                <a:solidFill>
                  <a:schemeClr val="bg2">
                    <a:lumMod val="25000"/>
                  </a:schemeClr>
                </a:solidFill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31081" y="1138580"/>
            <a:ext cx="7140767" cy="36385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500" b="0" i="0" baseline="0">
                <a:solidFill>
                  <a:schemeClr val="bg1"/>
                </a:solidFill>
                <a:latin typeface="Avenir LT Std 35 Light" charset="0"/>
                <a:ea typeface="Avenir LT Std 35 Light" charset="0"/>
                <a:cs typeface="Avenir LT Std 35 Light" charset="0"/>
              </a:defRPr>
            </a:lvl1pPr>
          </a:lstStyle>
          <a:p>
            <a:pPr lvl="0"/>
            <a:r>
              <a:rPr lang="en-US"/>
              <a:t>Add text content here</a:t>
            </a:r>
          </a:p>
        </p:txBody>
      </p:sp>
    </p:spTree>
    <p:extLst>
      <p:ext uri="{BB962C8B-B14F-4D97-AF65-F5344CB8AC3E}">
        <p14:creationId xmlns:p14="http://schemas.microsoft.com/office/powerpoint/2010/main" val="272050078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0542" y="4925786"/>
            <a:ext cx="18725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5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00" dirty="0">
                <a:solidFill>
                  <a:schemeClr val="bg1">
                    <a:lumMod val="50000"/>
                  </a:schemeClr>
                </a:solidFill>
                <a:latin typeface="Avenir LT Std 55 Roman" panose="020B0503020203020204" pitchFamily="34" charset="0"/>
                <a:ea typeface="Avenir LT Std 35 Light" charset="0"/>
                <a:cs typeface="Avenir LT Std 35 Light" charset="0"/>
              </a:rPr>
              <a:t>© 2024 AIRSPAN NETWORKS HOLDINGS LLC</a:t>
            </a:r>
            <a:endParaRPr lang="en-US" sz="600" dirty="0">
              <a:solidFill>
                <a:schemeClr val="bg1">
                  <a:lumMod val="50000"/>
                </a:schemeClr>
              </a:solidFill>
              <a:latin typeface="Avenir LT Std 55 Roman" panose="020B0503020203020204" pitchFamily="34" charset="0"/>
              <a:ea typeface="Avenir LT Std 35 Light" charset="0"/>
              <a:cs typeface="Avenir LT Std 35 Light" charset="0"/>
            </a:endParaRPr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6979444" y="48696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3FC8C9-E5D4-8645-AA3D-93700A16DB51}" type="slidenum">
              <a:rPr lang="en-US" sz="600" smtClean="0">
                <a:solidFill>
                  <a:schemeClr val="bg1">
                    <a:lumMod val="50000"/>
                  </a:schemeClr>
                </a:solidFill>
                <a:latin typeface="Avenir LT Std 55 Roman" panose="020B0503020203020204" pitchFamily="34" charset="0"/>
              </a:rPr>
              <a:pPr/>
              <a:t>‹#›</a:t>
            </a:fld>
            <a:endParaRPr lang="en-US" sz="600" dirty="0">
              <a:solidFill>
                <a:schemeClr val="bg1">
                  <a:lumMod val="50000"/>
                </a:schemeClr>
              </a:solidFill>
              <a:latin typeface="Avenir LT Std 55 Roman" panose="020B0503020203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7064953" y="4925786"/>
            <a:ext cx="16320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3715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00" dirty="0">
                <a:solidFill>
                  <a:schemeClr val="bg1">
                    <a:lumMod val="50000"/>
                  </a:schemeClr>
                </a:solidFill>
                <a:latin typeface="Avenir LT Std 55 Roman" panose="020B0503020203020204" pitchFamily="34" charset="0"/>
                <a:ea typeface="Avenir LT Std 35 Light" charset="0"/>
                <a:cs typeface="Avenir LT Std 35 Light" charset="0"/>
              </a:rPr>
              <a:t>Commercially Confidential</a:t>
            </a:r>
            <a:endParaRPr lang="en-US" sz="600" dirty="0">
              <a:solidFill>
                <a:schemeClr val="bg1">
                  <a:lumMod val="50000"/>
                </a:schemeClr>
              </a:solidFill>
              <a:latin typeface="Avenir LT Std 55 Roman" panose="020B0503020203020204" pitchFamily="34" charset="0"/>
              <a:ea typeface="Avenir LT Std 35 Light" charset="0"/>
              <a:cs typeface="Avenir LT Std 35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446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85" r:id="rId1"/>
    <p:sldLayoutId id="2147485181" r:id="rId2"/>
    <p:sldLayoutId id="2147485190" r:id="rId3"/>
    <p:sldLayoutId id="2147485191" r:id="rId4"/>
    <p:sldLayoutId id="2147485183" r:id="rId5"/>
    <p:sldLayoutId id="2147485192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jpeg"/><Relationship Id="rId10" Type="http://schemas.openxmlformats.org/officeDocument/2006/relationships/image" Target="../media/image31.png"/><Relationship Id="rId4" Type="http://schemas.openxmlformats.org/officeDocument/2006/relationships/image" Target="../media/image25.emf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58.png"/><Relationship Id="rId5" Type="http://schemas.openxmlformats.org/officeDocument/2006/relationships/image" Target="../media/image32.png"/><Relationship Id="rId10" Type="http://schemas.openxmlformats.org/officeDocument/2006/relationships/image" Target="../media/image57.png"/><Relationship Id="rId4" Type="http://schemas.openxmlformats.org/officeDocument/2006/relationships/image" Target="../media/image53.jpeg"/><Relationship Id="rId9" Type="http://schemas.openxmlformats.org/officeDocument/2006/relationships/image" Target="../media/image5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FE233D-7C6A-48C4-43FE-E50B878927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1245" y="1147861"/>
            <a:ext cx="8331082" cy="1098446"/>
          </a:xfrm>
        </p:spPr>
        <p:txBody>
          <a:bodyPr/>
          <a:lstStyle/>
          <a:p>
            <a:r>
              <a:rPr lang="en-US" sz="2800" dirty="0"/>
              <a:t>Neutral Host Networks: The Winning Formula for 5G coverage extension and Private Network Success in the USA and UK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2936AE8-D303-042D-CB31-727DF9771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Stefano Baioni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96C902-CCB8-527E-3A0C-88169864BD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SVP GM EMEA &amp; APAC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FE75039-8B3E-660B-9905-60BA52A57D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800">
                <a:solidFill>
                  <a:schemeClr val="accent4"/>
                </a:solidFill>
              </a:rPr>
              <a:t>November </a:t>
            </a:r>
            <a:r>
              <a:rPr lang="en-US" sz="1800" dirty="0">
                <a:solidFill>
                  <a:schemeClr val="accent4"/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869492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93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000DA-7F27-3F55-0D74-C12015BAC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25518"/>
            <a:ext cx="9144000" cy="565803"/>
          </a:xfrm>
        </p:spPr>
        <p:txBody>
          <a:bodyPr/>
          <a:lstStyle/>
          <a:p>
            <a:pPr algn="ctr"/>
            <a:r>
              <a:rPr lang="en-US" sz="3200" b="1" i="1" dirty="0" smtClean="0">
                <a:solidFill>
                  <a:srgbClr val="000000"/>
                </a:solidFill>
              </a:rPr>
              <a:t>Airspan</a:t>
            </a:r>
            <a:r>
              <a:rPr lang="en-US" sz="3200" dirty="0" smtClean="0">
                <a:solidFill>
                  <a:srgbClr val="000000"/>
                </a:solidFill>
              </a:rPr>
              <a:t>: Driving RAN Innovation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44" name="Rectangle: Rounded Corners 61">
            <a:extLst>
              <a:ext uri="{FF2B5EF4-FFF2-40B4-BE49-F238E27FC236}">
                <a16:creationId xmlns:a16="http://schemas.microsoft.com/office/drawing/2014/main" id="{8A2CA3F3-7627-7AF6-F389-3366CE5CF965}"/>
              </a:ext>
            </a:extLst>
          </p:cNvPr>
          <p:cNvSpPr/>
          <p:nvPr/>
        </p:nvSpPr>
        <p:spPr>
          <a:xfrm>
            <a:off x="1604800" y="3593567"/>
            <a:ext cx="5919400" cy="53655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62">
            <a:extLst>
              <a:ext uri="{FF2B5EF4-FFF2-40B4-BE49-F238E27FC236}">
                <a16:creationId xmlns:a16="http://schemas.microsoft.com/office/drawing/2014/main" id="{C571AE51-0ECE-E34C-CF59-274C414230FE}"/>
              </a:ext>
            </a:extLst>
          </p:cNvPr>
          <p:cNvSpPr/>
          <p:nvPr/>
        </p:nvSpPr>
        <p:spPr>
          <a:xfrm>
            <a:off x="1604800" y="4360630"/>
            <a:ext cx="5919400" cy="536555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5245078-102D-C02C-69B2-110F9A1FF967}"/>
              </a:ext>
            </a:extLst>
          </p:cNvPr>
          <p:cNvSpPr txBox="1"/>
          <p:nvPr/>
        </p:nvSpPr>
        <p:spPr>
          <a:xfrm>
            <a:off x="1622786" y="2166523"/>
            <a:ext cx="288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American Private Company</a:t>
            </a:r>
          </a:p>
        </p:txBody>
      </p:sp>
      <p:pic>
        <p:nvPicPr>
          <p:cNvPr id="47" name="Picture 2" descr="Why Fortress Investment Group: Interviews, Careers, &amp; Portfolio">
            <a:extLst>
              <a:ext uri="{FF2B5EF4-FFF2-40B4-BE49-F238E27FC236}">
                <a16:creationId xmlns:a16="http://schemas.microsoft.com/office/drawing/2014/main" id="{62272582-661A-98A8-C161-68D8CC36B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290" y="2668582"/>
            <a:ext cx="1002608" cy="36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A black and grey logo&#10;&#10;Description automatically generated">
            <a:extLst>
              <a:ext uri="{FF2B5EF4-FFF2-40B4-BE49-F238E27FC236}">
                <a16:creationId xmlns:a16="http://schemas.microsoft.com/office/drawing/2014/main" id="{6CCF64F3-F268-8497-2173-3B6EDDAD3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1" t="39718" r="11163" b="40705"/>
          <a:stretch/>
        </p:blipFill>
        <p:spPr>
          <a:xfrm>
            <a:off x="6059550" y="3142972"/>
            <a:ext cx="890079" cy="14875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1414ADA-01F3-6C13-3D55-45C2F68F26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1493" y="2526082"/>
            <a:ext cx="275682" cy="29791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A6A13E21-F1E4-F0FB-DC66-436A64C14819}"/>
              </a:ext>
            </a:extLst>
          </p:cNvPr>
          <p:cNvSpPr txBox="1"/>
          <p:nvPr/>
        </p:nvSpPr>
        <p:spPr>
          <a:xfrm>
            <a:off x="1622786" y="2514773"/>
            <a:ext cx="3044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71500" eaLnBrk="0" fontAlgn="base" hangingPunct="0">
              <a:spcBef>
                <a:spcPts val="188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+mj-lt"/>
                <a:cs typeface="Calibri Light" panose="020F0302020204030204" pitchFamily="34" charset="0"/>
              </a:rPr>
              <a:t>1M+</a:t>
            </a:r>
            <a:r>
              <a:rPr lang="en-US" sz="1400" dirty="0" smtClean="0">
                <a:solidFill>
                  <a:srgbClr val="000000"/>
                </a:solidFill>
                <a:latin typeface="+mj-lt"/>
                <a:cs typeface="Calibri Light" panose="020F0302020204030204" pitchFamily="34" charset="0"/>
              </a:rPr>
              <a:t> Radios deployed Worldwide</a:t>
            </a:r>
            <a:endParaRPr lang="en-US" sz="1400" dirty="0">
              <a:solidFill>
                <a:srgbClr val="000000"/>
              </a:solidFill>
              <a:latin typeface="+mj-lt"/>
              <a:cs typeface="Calibri Light" panose="020F0302020204030204" pitchFamily="34" charset="0"/>
            </a:endParaRPr>
          </a:p>
        </p:txBody>
      </p:sp>
      <p:pic>
        <p:nvPicPr>
          <p:cNvPr id="51" name="Рисунок 115">
            <a:extLst>
              <a:ext uri="{FF2B5EF4-FFF2-40B4-BE49-F238E27FC236}">
                <a16:creationId xmlns:a16="http://schemas.microsoft.com/office/drawing/2014/main" id="{53EE62FB-1814-3BF4-AA07-E70D169CC1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994" y="2932870"/>
            <a:ext cx="324680" cy="32468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5155101-2697-6DFA-1CDA-E3FF9EBF586D}"/>
              </a:ext>
            </a:extLst>
          </p:cNvPr>
          <p:cNvSpPr txBox="1"/>
          <p:nvPr/>
        </p:nvSpPr>
        <p:spPr>
          <a:xfrm>
            <a:off x="1622786" y="2949773"/>
            <a:ext cx="288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300+ Employees</a:t>
            </a:r>
          </a:p>
        </p:txBody>
      </p:sp>
      <p:pic>
        <p:nvPicPr>
          <p:cNvPr id="53" name="Picture 52" descr="A black flag with white lines&#10;&#10;Description automatically generated">
            <a:extLst>
              <a:ext uri="{FF2B5EF4-FFF2-40B4-BE49-F238E27FC236}">
                <a16:creationId xmlns:a16="http://schemas.microsoft.com/office/drawing/2014/main" id="{9CA52822-3027-E5AA-AF87-7F2B6C6A6A5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166" y="2175048"/>
            <a:ext cx="444336" cy="34250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553D64A4-D736-779B-A473-D928B9E5A224}"/>
              </a:ext>
            </a:extLst>
          </p:cNvPr>
          <p:cNvSpPr txBox="1"/>
          <p:nvPr/>
        </p:nvSpPr>
        <p:spPr>
          <a:xfrm>
            <a:off x="5079818" y="2188348"/>
            <a:ext cx="31092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Backed by Leading Global Investors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3281721-90A3-E238-B563-DE8609462473}"/>
              </a:ext>
            </a:extLst>
          </p:cNvPr>
          <p:cNvSpPr txBox="1"/>
          <p:nvPr/>
        </p:nvSpPr>
        <p:spPr>
          <a:xfrm>
            <a:off x="1648775" y="3622142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Public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Networks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56A84EF-FE0F-1845-30B1-B709D78E5935}"/>
              </a:ext>
            </a:extLst>
          </p:cNvPr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02" y="3661634"/>
            <a:ext cx="626043" cy="39336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5E4BBEB-3C82-910B-EF3C-8E3F362BBFDF}"/>
              </a:ext>
            </a:extLst>
          </p:cNvPr>
          <p:cNvPicPr>
            <a:picLocks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53" y="3763987"/>
            <a:ext cx="812889" cy="23953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C70B5AB-1B1C-29FD-E1DD-629F0E117935}"/>
              </a:ext>
            </a:extLst>
          </p:cNvPr>
          <p:cNvPicPr>
            <a:picLocks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761" y="3676166"/>
            <a:ext cx="396122" cy="396122"/>
          </a:xfrm>
          <a:prstGeom prst="rect">
            <a:avLst/>
          </a:prstGeom>
        </p:spPr>
      </p:pic>
      <p:pic>
        <p:nvPicPr>
          <p:cNvPr id="59" name="object 31">
            <a:extLst>
              <a:ext uri="{FF2B5EF4-FFF2-40B4-BE49-F238E27FC236}">
                <a16:creationId xmlns:a16="http://schemas.microsoft.com/office/drawing/2014/main" id="{E589CAEC-5BF2-F4A1-6DBB-AE98FBB60075}"/>
              </a:ext>
            </a:extLst>
          </p:cNvPr>
          <p:cNvPicPr/>
          <p:nvPr/>
        </p:nvPicPr>
        <p:blipFill rotWithShape="1">
          <a:blip r:embed="rId10" cstate="print"/>
          <a:srcRect r="49195"/>
          <a:stretch/>
        </p:blipFill>
        <p:spPr>
          <a:xfrm>
            <a:off x="6656816" y="4422419"/>
            <a:ext cx="824815" cy="409525"/>
          </a:xfrm>
          <a:prstGeom prst="rect">
            <a:avLst/>
          </a:prstGeom>
        </p:spPr>
      </p:pic>
      <p:pic>
        <p:nvPicPr>
          <p:cNvPr id="60" name="Picture 59" descr="A black and white logo&#10;&#10;Description automatically generated">
            <a:extLst>
              <a:ext uri="{FF2B5EF4-FFF2-40B4-BE49-F238E27FC236}">
                <a16:creationId xmlns:a16="http://schemas.microsoft.com/office/drawing/2014/main" id="{0CA9E561-FEE2-7F5C-9D3A-0A8A00E617D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69" y="4394059"/>
            <a:ext cx="1133856" cy="460629"/>
          </a:xfrm>
          <a:prstGeom prst="rect">
            <a:avLst/>
          </a:prstGeom>
        </p:spPr>
      </p:pic>
      <p:pic>
        <p:nvPicPr>
          <p:cNvPr id="61" name="Picture 60" descr="A black text on a black background&#10;&#10;Description automatically generated">
            <a:extLst>
              <a:ext uri="{FF2B5EF4-FFF2-40B4-BE49-F238E27FC236}">
                <a16:creationId xmlns:a16="http://schemas.microsoft.com/office/drawing/2014/main" id="{32CA30B6-8437-647F-53A6-9D3AFE0DF5E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019" y="4381133"/>
            <a:ext cx="874143" cy="48952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5082C9B1-9592-9B9D-C5FA-935822AE6D83}"/>
              </a:ext>
            </a:extLst>
          </p:cNvPr>
          <p:cNvSpPr txBox="1"/>
          <p:nvPr/>
        </p:nvSpPr>
        <p:spPr>
          <a:xfrm>
            <a:off x="1629299" y="4381258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Private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Networks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698FC69-049D-BE07-8486-F006A47CFDE7}"/>
              </a:ext>
            </a:extLst>
          </p:cNvPr>
          <p:cNvCxnSpPr/>
          <p:nvPr/>
        </p:nvCxnSpPr>
        <p:spPr>
          <a:xfrm>
            <a:off x="4572000" y="2009775"/>
            <a:ext cx="0" cy="1381125"/>
          </a:xfrm>
          <a:prstGeom prst="line">
            <a:avLst/>
          </a:prstGeom>
          <a:ln w="9525">
            <a:solidFill>
              <a:srgbClr val="005B81">
                <a:alpha val="2588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0093BD89-231D-7294-D54F-B31DAF06A638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886" y="3555467"/>
            <a:ext cx="955711" cy="637141"/>
          </a:xfrm>
          <a:prstGeom prst="rect">
            <a:avLst/>
          </a:prstGeom>
        </p:spPr>
      </p:pic>
      <p:sp>
        <p:nvSpPr>
          <p:cNvPr id="65" name="Freeform 17">
            <a:extLst>
              <a:ext uri="{FF2B5EF4-FFF2-40B4-BE49-F238E27FC236}">
                <a16:creationId xmlns:a16="http://schemas.microsoft.com/office/drawing/2014/main" id="{51E727D2-A772-5FCD-E437-71D53F6802F3}"/>
              </a:ext>
            </a:extLst>
          </p:cNvPr>
          <p:cNvSpPr>
            <a:spLocks/>
          </p:cNvSpPr>
          <p:nvPr/>
        </p:nvSpPr>
        <p:spPr bwMode="auto">
          <a:xfrm>
            <a:off x="4802483" y="2200055"/>
            <a:ext cx="319559" cy="28436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4175" y="8732"/>
                </a:moveTo>
                <a:cubicBezTo>
                  <a:pt x="14175" y="9957"/>
                  <a:pt x="14175" y="9957"/>
                  <a:pt x="14175" y="9957"/>
                </a:cubicBezTo>
                <a:cubicBezTo>
                  <a:pt x="14175" y="10111"/>
                  <a:pt x="14445" y="10417"/>
                  <a:pt x="14580" y="10417"/>
                </a:cubicBezTo>
                <a:cubicBezTo>
                  <a:pt x="14850" y="10417"/>
                  <a:pt x="15120" y="10111"/>
                  <a:pt x="15120" y="9957"/>
                </a:cubicBezTo>
                <a:cubicBezTo>
                  <a:pt x="15120" y="8732"/>
                  <a:pt x="15120" y="8732"/>
                  <a:pt x="15120" y="8732"/>
                </a:cubicBezTo>
                <a:cubicBezTo>
                  <a:pt x="15120" y="8272"/>
                  <a:pt x="14850" y="7813"/>
                  <a:pt x="14580" y="7660"/>
                </a:cubicBezTo>
                <a:cubicBezTo>
                  <a:pt x="13770" y="6894"/>
                  <a:pt x="12960" y="6281"/>
                  <a:pt x="12555" y="5974"/>
                </a:cubicBezTo>
                <a:cubicBezTo>
                  <a:pt x="12555" y="4749"/>
                  <a:pt x="12555" y="4749"/>
                  <a:pt x="12555" y="4749"/>
                </a:cubicBezTo>
                <a:cubicBezTo>
                  <a:pt x="12690" y="4596"/>
                  <a:pt x="12825" y="4289"/>
                  <a:pt x="12825" y="3830"/>
                </a:cubicBezTo>
                <a:cubicBezTo>
                  <a:pt x="12825" y="2145"/>
                  <a:pt x="12825" y="2145"/>
                  <a:pt x="12825" y="2145"/>
                </a:cubicBezTo>
                <a:cubicBezTo>
                  <a:pt x="12825" y="919"/>
                  <a:pt x="12015" y="0"/>
                  <a:pt x="10935" y="0"/>
                </a:cubicBezTo>
                <a:cubicBezTo>
                  <a:pt x="10665" y="0"/>
                  <a:pt x="10665" y="0"/>
                  <a:pt x="10665" y="0"/>
                </a:cubicBezTo>
                <a:cubicBezTo>
                  <a:pt x="9585" y="0"/>
                  <a:pt x="8775" y="919"/>
                  <a:pt x="8775" y="2145"/>
                </a:cubicBezTo>
                <a:cubicBezTo>
                  <a:pt x="8775" y="3830"/>
                  <a:pt x="8775" y="3830"/>
                  <a:pt x="8775" y="3830"/>
                </a:cubicBezTo>
                <a:cubicBezTo>
                  <a:pt x="8775" y="4289"/>
                  <a:pt x="8910" y="4596"/>
                  <a:pt x="9045" y="4749"/>
                </a:cubicBezTo>
                <a:cubicBezTo>
                  <a:pt x="9045" y="5974"/>
                  <a:pt x="9045" y="5974"/>
                  <a:pt x="9045" y="5974"/>
                </a:cubicBezTo>
                <a:cubicBezTo>
                  <a:pt x="8640" y="6281"/>
                  <a:pt x="7830" y="6894"/>
                  <a:pt x="7020" y="7660"/>
                </a:cubicBezTo>
                <a:cubicBezTo>
                  <a:pt x="6750" y="7813"/>
                  <a:pt x="6480" y="8272"/>
                  <a:pt x="6480" y="8732"/>
                </a:cubicBezTo>
                <a:cubicBezTo>
                  <a:pt x="6480" y="9957"/>
                  <a:pt x="6480" y="9957"/>
                  <a:pt x="6480" y="9957"/>
                </a:cubicBezTo>
                <a:cubicBezTo>
                  <a:pt x="6480" y="10111"/>
                  <a:pt x="6750" y="10417"/>
                  <a:pt x="7020" y="10417"/>
                </a:cubicBezTo>
                <a:cubicBezTo>
                  <a:pt x="7155" y="10417"/>
                  <a:pt x="7425" y="10111"/>
                  <a:pt x="7425" y="9957"/>
                </a:cubicBezTo>
                <a:cubicBezTo>
                  <a:pt x="7425" y="8732"/>
                  <a:pt x="7425" y="8732"/>
                  <a:pt x="7425" y="8732"/>
                </a:cubicBezTo>
                <a:cubicBezTo>
                  <a:pt x="7425" y="8579"/>
                  <a:pt x="7425" y="8426"/>
                  <a:pt x="7560" y="8426"/>
                </a:cubicBezTo>
                <a:cubicBezTo>
                  <a:pt x="8505" y="7506"/>
                  <a:pt x="9450" y="6894"/>
                  <a:pt x="9720" y="6740"/>
                </a:cubicBezTo>
                <a:cubicBezTo>
                  <a:pt x="9855" y="6740"/>
                  <a:pt x="9990" y="6434"/>
                  <a:pt x="9990" y="6281"/>
                </a:cubicBezTo>
                <a:cubicBezTo>
                  <a:pt x="9990" y="4596"/>
                  <a:pt x="9990" y="4596"/>
                  <a:pt x="9990" y="4596"/>
                </a:cubicBezTo>
                <a:cubicBezTo>
                  <a:pt x="9990" y="4443"/>
                  <a:pt x="9855" y="4289"/>
                  <a:pt x="9720" y="4136"/>
                </a:cubicBezTo>
                <a:cubicBezTo>
                  <a:pt x="9720" y="4136"/>
                  <a:pt x="9585" y="3983"/>
                  <a:pt x="9585" y="3830"/>
                </a:cubicBezTo>
                <a:cubicBezTo>
                  <a:pt x="9585" y="2145"/>
                  <a:pt x="9585" y="2145"/>
                  <a:pt x="9585" y="2145"/>
                </a:cubicBezTo>
                <a:cubicBezTo>
                  <a:pt x="9585" y="1532"/>
                  <a:pt x="10125" y="919"/>
                  <a:pt x="10665" y="919"/>
                </a:cubicBezTo>
                <a:cubicBezTo>
                  <a:pt x="10935" y="919"/>
                  <a:pt x="10935" y="919"/>
                  <a:pt x="10935" y="919"/>
                </a:cubicBezTo>
                <a:cubicBezTo>
                  <a:pt x="11475" y="919"/>
                  <a:pt x="12015" y="1532"/>
                  <a:pt x="12015" y="2145"/>
                </a:cubicBezTo>
                <a:cubicBezTo>
                  <a:pt x="12015" y="3830"/>
                  <a:pt x="12015" y="3830"/>
                  <a:pt x="12015" y="3830"/>
                </a:cubicBezTo>
                <a:cubicBezTo>
                  <a:pt x="12015" y="3983"/>
                  <a:pt x="11880" y="4136"/>
                  <a:pt x="11880" y="4136"/>
                </a:cubicBezTo>
                <a:cubicBezTo>
                  <a:pt x="11745" y="4289"/>
                  <a:pt x="11610" y="4443"/>
                  <a:pt x="11610" y="4596"/>
                </a:cubicBezTo>
                <a:cubicBezTo>
                  <a:pt x="11610" y="6281"/>
                  <a:pt x="11610" y="6281"/>
                  <a:pt x="11610" y="6281"/>
                </a:cubicBezTo>
                <a:cubicBezTo>
                  <a:pt x="11610" y="6434"/>
                  <a:pt x="11745" y="6740"/>
                  <a:pt x="11880" y="6740"/>
                </a:cubicBezTo>
                <a:cubicBezTo>
                  <a:pt x="12150" y="6894"/>
                  <a:pt x="13095" y="7506"/>
                  <a:pt x="14040" y="8426"/>
                </a:cubicBezTo>
                <a:cubicBezTo>
                  <a:pt x="14175" y="8426"/>
                  <a:pt x="14175" y="8579"/>
                  <a:pt x="14175" y="8732"/>
                </a:cubicBezTo>
                <a:close/>
                <a:moveTo>
                  <a:pt x="18360" y="15472"/>
                </a:moveTo>
                <a:cubicBezTo>
                  <a:pt x="18225" y="15472"/>
                  <a:pt x="18225" y="15626"/>
                  <a:pt x="18225" y="15779"/>
                </a:cubicBezTo>
                <a:cubicBezTo>
                  <a:pt x="18225" y="17617"/>
                  <a:pt x="18225" y="17617"/>
                  <a:pt x="18225" y="17617"/>
                </a:cubicBezTo>
                <a:cubicBezTo>
                  <a:pt x="18225" y="17770"/>
                  <a:pt x="18225" y="17923"/>
                  <a:pt x="18495" y="18077"/>
                </a:cubicBezTo>
                <a:cubicBezTo>
                  <a:pt x="18630" y="18230"/>
                  <a:pt x="19710" y="18843"/>
                  <a:pt x="20655" y="19609"/>
                </a:cubicBezTo>
                <a:cubicBezTo>
                  <a:pt x="20655" y="19762"/>
                  <a:pt x="20790" y="19762"/>
                  <a:pt x="20790" y="19915"/>
                </a:cubicBezTo>
                <a:cubicBezTo>
                  <a:pt x="20790" y="21140"/>
                  <a:pt x="20790" y="21140"/>
                  <a:pt x="20790" y="21140"/>
                </a:cubicBezTo>
                <a:cubicBezTo>
                  <a:pt x="20790" y="21447"/>
                  <a:pt x="20925" y="21600"/>
                  <a:pt x="21195" y="21600"/>
                </a:cubicBezTo>
                <a:cubicBezTo>
                  <a:pt x="21465" y="21600"/>
                  <a:pt x="21600" y="21447"/>
                  <a:pt x="21600" y="21140"/>
                </a:cubicBezTo>
                <a:cubicBezTo>
                  <a:pt x="21600" y="19915"/>
                  <a:pt x="21600" y="19915"/>
                  <a:pt x="21600" y="19915"/>
                </a:cubicBezTo>
                <a:cubicBezTo>
                  <a:pt x="21600" y="19609"/>
                  <a:pt x="21465" y="19149"/>
                  <a:pt x="21195" y="18843"/>
                </a:cubicBezTo>
                <a:cubicBezTo>
                  <a:pt x="20385" y="18077"/>
                  <a:pt x="19440" y="17617"/>
                  <a:pt x="19035" y="17311"/>
                </a:cubicBezTo>
                <a:cubicBezTo>
                  <a:pt x="19035" y="16085"/>
                  <a:pt x="19035" y="16085"/>
                  <a:pt x="19035" y="16085"/>
                </a:cubicBezTo>
                <a:cubicBezTo>
                  <a:pt x="19305" y="15779"/>
                  <a:pt x="19305" y="15472"/>
                  <a:pt x="19305" y="15166"/>
                </a:cubicBezTo>
                <a:cubicBezTo>
                  <a:pt x="19305" y="13328"/>
                  <a:pt x="19305" y="13328"/>
                  <a:pt x="19305" y="13328"/>
                </a:cubicBezTo>
                <a:cubicBezTo>
                  <a:pt x="19305" y="12255"/>
                  <a:pt x="18495" y="11336"/>
                  <a:pt x="17550" y="11336"/>
                </a:cubicBezTo>
                <a:cubicBezTo>
                  <a:pt x="17145" y="11336"/>
                  <a:pt x="17145" y="11336"/>
                  <a:pt x="17145" y="11336"/>
                </a:cubicBezTo>
                <a:cubicBezTo>
                  <a:pt x="16200" y="11336"/>
                  <a:pt x="15255" y="12255"/>
                  <a:pt x="15255" y="13328"/>
                </a:cubicBezTo>
                <a:cubicBezTo>
                  <a:pt x="15255" y="15166"/>
                  <a:pt x="15255" y="15166"/>
                  <a:pt x="15255" y="15166"/>
                </a:cubicBezTo>
                <a:cubicBezTo>
                  <a:pt x="15255" y="15472"/>
                  <a:pt x="15390" y="15779"/>
                  <a:pt x="15660" y="16085"/>
                </a:cubicBezTo>
                <a:cubicBezTo>
                  <a:pt x="15660" y="17311"/>
                  <a:pt x="15660" y="17311"/>
                  <a:pt x="15660" y="17311"/>
                </a:cubicBezTo>
                <a:cubicBezTo>
                  <a:pt x="15255" y="17617"/>
                  <a:pt x="14310" y="18077"/>
                  <a:pt x="13500" y="18843"/>
                </a:cubicBezTo>
                <a:cubicBezTo>
                  <a:pt x="13230" y="19149"/>
                  <a:pt x="13095" y="19609"/>
                  <a:pt x="13095" y="19915"/>
                </a:cubicBezTo>
                <a:cubicBezTo>
                  <a:pt x="13095" y="21140"/>
                  <a:pt x="13095" y="21140"/>
                  <a:pt x="13095" y="21140"/>
                </a:cubicBezTo>
                <a:cubicBezTo>
                  <a:pt x="13095" y="21447"/>
                  <a:pt x="13230" y="21600"/>
                  <a:pt x="13500" y="21600"/>
                </a:cubicBezTo>
                <a:cubicBezTo>
                  <a:pt x="13770" y="21600"/>
                  <a:pt x="13905" y="21447"/>
                  <a:pt x="13905" y="21140"/>
                </a:cubicBezTo>
                <a:cubicBezTo>
                  <a:pt x="13905" y="19915"/>
                  <a:pt x="13905" y="19915"/>
                  <a:pt x="13905" y="19915"/>
                </a:cubicBezTo>
                <a:cubicBezTo>
                  <a:pt x="13905" y="19762"/>
                  <a:pt x="14040" y="19762"/>
                  <a:pt x="14040" y="19609"/>
                </a:cubicBezTo>
                <a:cubicBezTo>
                  <a:pt x="14985" y="18843"/>
                  <a:pt x="16065" y="18230"/>
                  <a:pt x="16200" y="18077"/>
                </a:cubicBezTo>
                <a:cubicBezTo>
                  <a:pt x="16335" y="17923"/>
                  <a:pt x="16470" y="17770"/>
                  <a:pt x="16470" y="17617"/>
                </a:cubicBezTo>
                <a:cubicBezTo>
                  <a:pt x="16470" y="15779"/>
                  <a:pt x="16470" y="15779"/>
                  <a:pt x="16470" y="15779"/>
                </a:cubicBezTo>
                <a:cubicBezTo>
                  <a:pt x="16470" y="15626"/>
                  <a:pt x="16470" y="15472"/>
                  <a:pt x="16335" y="15472"/>
                </a:cubicBezTo>
                <a:cubicBezTo>
                  <a:pt x="16200" y="15319"/>
                  <a:pt x="16200" y="15319"/>
                  <a:pt x="16200" y="15166"/>
                </a:cubicBezTo>
                <a:cubicBezTo>
                  <a:pt x="16200" y="13328"/>
                  <a:pt x="16200" y="13328"/>
                  <a:pt x="16200" y="13328"/>
                </a:cubicBezTo>
                <a:cubicBezTo>
                  <a:pt x="16200" y="12715"/>
                  <a:pt x="16605" y="12255"/>
                  <a:pt x="17145" y="12255"/>
                </a:cubicBezTo>
                <a:cubicBezTo>
                  <a:pt x="17550" y="12255"/>
                  <a:pt x="17550" y="12255"/>
                  <a:pt x="17550" y="12255"/>
                </a:cubicBezTo>
                <a:cubicBezTo>
                  <a:pt x="18090" y="12255"/>
                  <a:pt x="18495" y="12715"/>
                  <a:pt x="18495" y="13328"/>
                </a:cubicBezTo>
                <a:cubicBezTo>
                  <a:pt x="18495" y="15166"/>
                  <a:pt x="18495" y="15166"/>
                  <a:pt x="18495" y="15166"/>
                </a:cubicBezTo>
                <a:cubicBezTo>
                  <a:pt x="18495" y="15319"/>
                  <a:pt x="18495" y="15319"/>
                  <a:pt x="18360" y="15472"/>
                </a:cubicBezTo>
                <a:close/>
                <a:moveTo>
                  <a:pt x="7695" y="19915"/>
                </a:moveTo>
                <a:cubicBezTo>
                  <a:pt x="7695" y="21140"/>
                  <a:pt x="7695" y="21140"/>
                  <a:pt x="7695" y="21140"/>
                </a:cubicBezTo>
                <a:cubicBezTo>
                  <a:pt x="7695" y="21447"/>
                  <a:pt x="7830" y="21600"/>
                  <a:pt x="8100" y="21600"/>
                </a:cubicBezTo>
                <a:cubicBezTo>
                  <a:pt x="8370" y="21600"/>
                  <a:pt x="8505" y="21447"/>
                  <a:pt x="8505" y="21140"/>
                </a:cubicBezTo>
                <a:cubicBezTo>
                  <a:pt x="8505" y="19915"/>
                  <a:pt x="8505" y="19915"/>
                  <a:pt x="8505" y="19915"/>
                </a:cubicBezTo>
                <a:cubicBezTo>
                  <a:pt x="8505" y="19609"/>
                  <a:pt x="8370" y="19149"/>
                  <a:pt x="8100" y="18843"/>
                </a:cubicBezTo>
                <a:cubicBezTo>
                  <a:pt x="7290" y="18077"/>
                  <a:pt x="6345" y="17617"/>
                  <a:pt x="5940" y="17311"/>
                </a:cubicBezTo>
                <a:cubicBezTo>
                  <a:pt x="5940" y="16085"/>
                  <a:pt x="5940" y="16085"/>
                  <a:pt x="5940" y="16085"/>
                </a:cubicBezTo>
                <a:cubicBezTo>
                  <a:pt x="6210" y="15779"/>
                  <a:pt x="6345" y="15472"/>
                  <a:pt x="6345" y="15166"/>
                </a:cubicBezTo>
                <a:cubicBezTo>
                  <a:pt x="6345" y="13328"/>
                  <a:pt x="6345" y="13328"/>
                  <a:pt x="6345" y="13328"/>
                </a:cubicBezTo>
                <a:cubicBezTo>
                  <a:pt x="6345" y="12255"/>
                  <a:pt x="5400" y="11336"/>
                  <a:pt x="4455" y="11336"/>
                </a:cubicBezTo>
                <a:cubicBezTo>
                  <a:pt x="4050" y="11336"/>
                  <a:pt x="4050" y="11336"/>
                  <a:pt x="4050" y="11336"/>
                </a:cubicBezTo>
                <a:cubicBezTo>
                  <a:pt x="3105" y="11336"/>
                  <a:pt x="2295" y="12255"/>
                  <a:pt x="2295" y="13328"/>
                </a:cubicBezTo>
                <a:cubicBezTo>
                  <a:pt x="2295" y="15166"/>
                  <a:pt x="2295" y="15166"/>
                  <a:pt x="2295" y="15166"/>
                </a:cubicBezTo>
                <a:cubicBezTo>
                  <a:pt x="2295" y="15472"/>
                  <a:pt x="2295" y="15779"/>
                  <a:pt x="2565" y="16085"/>
                </a:cubicBezTo>
                <a:cubicBezTo>
                  <a:pt x="2565" y="17311"/>
                  <a:pt x="2565" y="17311"/>
                  <a:pt x="2565" y="17311"/>
                </a:cubicBezTo>
                <a:cubicBezTo>
                  <a:pt x="2160" y="17617"/>
                  <a:pt x="1215" y="18077"/>
                  <a:pt x="405" y="18843"/>
                </a:cubicBezTo>
                <a:cubicBezTo>
                  <a:pt x="135" y="19149"/>
                  <a:pt x="0" y="19609"/>
                  <a:pt x="0" y="19915"/>
                </a:cubicBezTo>
                <a:cubicBezTo>
                  <a:pt x="0" y="21140"/>
                  <a:pt x="0" y="21140"/>
                  <a:pt x="0" y="21140"/>
                </a:cubicBezTo>
                <a:cubicBezTo>
                  <a:pt x="0" y="21447"/>
                  <a:pt x="135" y="21600"/>
                  <a:pt x="405" y="21600"/>
                </a:cubicBezTo>
                <a:cubicBezTo>
                  <a:pt x="675" y="21600"/>
                  <a:pt x="810" y="21447"/>
                  <a:pt x="810" y="21140"/>
                </a:cubicBezTo>
                <a:cubicBezTo>
                  <a:pt x="810" y="19915"/>
                  <a:pt x="810" y="19915"/>
                  <a:pt x="810" y="19915"/>
                </a:cubicBezTo>
                <a:cubicBezTo>
                  <a:pt x="810" y="19915"/>
                  <a:pt x="945" y="19762"/>
                  <a:pt x="945" y="19609"/>
                </a:cubicBezTo>
                <a:cubicBezTo>
                  <a:pt x="1890" y="18843"/>
                  <a:pt x="2970" y="18230"/>
                  <a:pt x="3105" y="18077"/>
                </a:cubicBezTo>
                <a:cubicBezTo>
                  <a:pt x="3375" y="18077"/>
                  <a:pt x="3375" y="17770"/>
                  <a:pt x="3375" y="17617"/>
                </a:cubicBezTo>
                <a:cubicBezTo>
                  <a:pt x="3375" y="15932"/>
                  <a:pt x="3375" y="15932"/>
                  <a:pt x="3375" y="15932"/>
                </a:cubicBezTo>
                <a:cubicBezTo>
                  <a:pt x="3375" y="15626"/>
                  <a:pt x="3375" y="15472"/>
                  <a:pt x="3240" y="15472"/>
                </a:cubicBezTo>
                <a:cubicBezTo>
                  <a:pt x="3105" y="15319"/>
                  <a:pt x="3105" y="15319"/>
                  <a:pt x="3105" y="15166"/>
                </a:cubicBezTo>
                <a:cubicBezTo>
                  <a:pt x="3105" y="13328"/>
                  <a:pt x="3105" y="13328"/>
                  <a:pt x="3105" y="13328"/>
                </a:cubicBezTo>
                <a:cubicBezTo>
                  <a:pt x="3105" y="12715"/>
                  <a:pt x="3510" y="12255"/>
                  <a:pt x="4050" y="12255"/>
                </a:cubicBezTo>
                <a:cubicBezTo>
                  <a:pt x="4455" y="12255"/>
                  <a:pt x="4455" y="12255"/>
                  <a:pt x="4455" y="12255"/>
                </a:cubicBezTo>
                <a:cubicBezTo>
                  <a:pt x="4995" y="12255"/>
                  <a:pt x="5400" y="12715"/>
                  <a:pt x="5400" y="13328"/>
                </a:cubicBezTo>
                <a:cubicBezTo>
                  <a:pt x="5400" y="15166"/>
                  <a:pt x="5400" y="15166"/>
                  <a:pt x="5400" y="15166"/>
                </a:cubicBezTo>
                <a:cubicBezTo>
                  <a:pt x="5400" y="15319"/>
                  <a:pt x="5400" y="15319"/>
                  <a:pt x="5265" y="15472"/>
                </a:cubicBezTo>
                <a:cubicBezTo>
                  <a:pt x="5130" y="15472"/>
                  <a:pt x="5130" y="15626"/>
                  <a:pt x="5130" y="15932"/>
                </a:cubicBezTo>
                <a:cubicBezTo>
                  <a:pt x="5130" y="17617"/>
                  <a:pt x="5130" y="17617"/>
                  <a:pt x="5130" y="17617"/>
                </a:cubicBezTo>
                <a:cubicBezTo>
                  <a:pt x="5130" y="17770"/>
                  <a:pt x="5265" y="18077"/>
                  <a:pt x="5400" y="18077"/>
                </a:cubicBezTo>
                <a:cubicBezTo>
                  <a:pt x="5535" y="18230"/>
                  <a:pt x="6615" y="18843"/>
                  <a:pt x="7560" y="19609"/>
                </a:cubicBezTo>
                <a:cubicBezTo>
                  <a:pt x="7560" y="19762"/>
                  <a:pt x="7695" y="19762"/>
                  <a:pt x="7695" y="19915"/>
                </a:cubicBezTo>
                <a:close/>
                <a:moveTo>
                  <a:pt x="10800" y="17464"/>
                </a:moveTo>
                <a:cubicBezTo>
                  <a:pt x="11070" y="17464"/>
                  <a:pt x="11205" y="17311"/>
                  <a:pt x="11205" y="17004"/>
                </a:cubicBezTo>
                <a:cubicBezTo>
                  <a:pt x="11205" y="16391"/>
                  <a:pt x="11205" y="16391"/>
                  <a:pt x="11205" y="16391"/>
                </a:cubicBezTo>
                <a:cubicBezTo>
                  <a:pt x="11340" y="16391"/>
                  <a:pt x="11340" y="16391"/>
                  <a:pt x="11340" y="16391"/>
                </a:cubicBezTo>
                <a:cubicBezTo>
                  <a:pt x="12150" y="16391"/>
                  <a:pt x="12825" y="15626"/>
                  <a:pt x="12825" y="14706"/>
                </a:cubicBezTo>
                <a:cubicBezTo>
                  <a:pt x="12825" y="13787"/>
                  <a:pt x="12150" y="13021"/>
                  <a:pt x="11340" y="13021"/>
                </a:cubicBezTo>
                <a:cubicBezTo>
                  <a:pt x="10260" y="13021"/>
                  <a:pt x="10260" y="13021"/>
                  <a:pt x="10260" y="13021"/>
                </a:cubicBezTo>
                <a:cubicBezTo>
                  <a:pt x="9990" y="13021"/>
                  <a:pt x="9720" y="12562"/>
                  <a:pt x="9720" y="12255"/>
                </a:cubicBezTo>
                <a:cubicBezTo>
                  <a:pt x="9720" y="11796"/>
                  <a:pt x="9990" y="11489"/>
                  <a:pt x="10260" y="11489"/>
                </a:cubicBezTo>
                <a:cubicBezTo>
                  <a:pt x="12015" y="11489"/>
                  <a:pt x="12015" y="11489"/>
                  <a:pt x="12015" y="11489"/>
                </a:cubicBezTo>
                <a:cubicBezTo>
                  <a:pt x="12285" y="11489"/>
                  <a:pt x="12420" y="11336"/>
                  <a:pt x="12420" y="11030"/>
                </a:cubicBezTo>
                <a:cubicBezTo>
                  <a:pt x="12420" y="10723"/>
                  <a:pt x="12285" y="10570"/>
                  <a:pt x="12015" y="10570"/>
                </a:cubicBezTo>
                <a:cubicBezTo>
                  <a:pt x="11205" y="10570"/>
                  <a:pt x="11205" y="10570"/>
                  <a:pt x="11205" y="10570"/>
                </a:cubicBezTo>
                <a:cubicBezTo>
                  <a:pt x="11205" y="9957"/>
                  <a:pt x="11205" y="9957"/>
                  <a:pt x="11205" y="9957"/>
                </a:cubicBezTo>
                <a:cubicBezTo>
                  <a:pt x="11205" y="9651"/>
                  <a:pt x="11070" y="9345"/>
                  <a:pt x="10800" y="9345"/>
                </a:cubicBezTo>
                <a:cubicBezTo>
                  <a:pt x="10530" y="9345"/>
                  <a:pt x="10395" y="9651"/>
                  <a:pt x="10395" y="9957"/>
                </a:cubicBezTo>
                <a:cubicBezTo>
                  <a:pt x="10395" y="10570"/>
                  <a:pt x="10395" y="10570"/>
                  <a:pt x="10395" y="10570"/>
                </a:cubicBezTo>
                <a:cubicBezTo>
                  <a:pt x="10260" y="10570"/>
                  <a:pt x="10260" y="10570"/>
                  <a:pt x="10260" y="10570"/>
                </a:cubicBezTo>
                <a:cubicBezTo>
                  <a:pt x="9450" y="10570"/>
                  <a:pt x="8775" y="11336"/>
                  <a:pt x="8775" y="12255"/>
                </a:cubicBezTo>
                <a:cubicBezTo>
                  <a:pt x="8775" y="13174"/>
                  <a:pt x="9450" y="13940"/>
                  <a:pt x="10260" y="13940"/>
                </a:cubicBezTo>
                <a:cubicBezTo>
                  <a:pt x="11340" y="13940"/>
                  <a:pt x="11340" y="13940"/>
                  <a:pt x="11340" y="13940"/>
                </a:cubicBezTo>
                <a:cubicBezTo>
                  <a:pt x="11610" y="13940"/>
                  <a:pt x="11880" y="14247"/>
                  <a:pt x="11880" y="14706"/>
                </a:cubicBezTo>
                <a:cubicBezTo>
                  <a:pt x="11880" y="15013"/>
                  <a:pt x="11610" y="15319"/>
                  <a:pt x="11340" y="15319"/>
                </a:cubicBezTo>
                <a:cubicBezTo>
                  <a:pt x="9585" y="15319"/>
                  <a:pt x="9585" y="15319"/>
                  <a:pt x="9585" y="15319"/>
                </a:cubicBezTo>
                <a:cubicBezTo>
                  <a:pt x="9315" y="15319"/>
                  <a:pt x="9045" y="15626"/>
                  <a:pt x="9045" y="15932"/>
                </a:cubicBezTo>
                <a:cubicBezTo>
                  <a:pt x="9045" y="16085"/>
                  <a:pt x="9315" y="16391"/>
                  <a:pt x="9585" y="16391"/>
                </a:cubicBezTo>
                <a:cubicBezTo>
                  <a:pt x="10395" y="16391"/>
                  <a:pt x="10395" y="16391"/>
                  <a:pt x="10395" y="16391"/>
                </a:cubicBezTo>
                <a:cubicBezTo>
                  <a:pt x="10395" y="17004"/>
                  <a:pt x="10395" y="17004"/>
                  <a:pt x="10395" y="17004"/>
                </a:cubicBezTo>
                <a:cubicBezTo>
                  <a:pt x="10395" y="17311"/>
                  <a:pt x="10530" y="17464"/>
                  <a:pt x="10800" y="17464"/>
                </a:cubicBezTo>
                <a:close/>
              </a:path>
            </a:pathLst>
          </a:custGeom>
          <a:solidFill>
            <a:srgbClr val="547884"/>
          </a:solidFill>
          <a:ln>
            <a:noFill/>
          </a:ln>
        </p:spPr>
        <p:txBody>
          <a:bodyPr lIns="45719" rIns="45719"/>
          <a:lstStyle/>
          <a:p>
            <a:endParaRPr lang="en-US">
              <a:solidFill>
                <a:srgbClr val="005B81"/>
              </a:solidFill>
            </a:endParaRPr>
          </a:p>
        </p:txBody>
      </p:sp>
      <p:pic>
        <p:nvPicPr>
          <p:cNvPr id="66" name="Picture 65" descr="A black background with pink text&#10;&#10;Description automatically generated">
            <a:extLst>
              <a:ext uri="{FF2B5EF4-FFF2-40B4-BE49-F238E27FC236}">
                <a16:creationId xmlns:a16="http://schemas.microsoft.com/office/drawing/2014/main" id="{7429D07A-17AF-797F-76AE-04BC54AD9D6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94" y="4392440"/>
            <a:ext cx="1133856" cy="504745"/>
          </a:xfrm>
          <a:prstGeom prst="rect">
            <a:avLst/>
          </a:prstGeom>
        </p:spPr>
      </p:pic>
      <p:sp>
        <p:nvSpPr>
          <p:cNvPr id="67" name="Text Placeholder 6">
            <a:extLst>
              <a:ext uri="{FF2B5EF4-FFF2-40B4-BE49-F238E27FC236}">
                <a16:creationId xmlns:a16="http://schemas.microsoft.com/office/drawing/2014/main" id="{0F3DB235-15B0-8610-EAEA-854EDFFD8188}"/>
              </a:ext>
            </a:extLst>
          </p:cNvPr>
          <p:cNvSpPr txBox="1">
            <a:spLocks/>
          </p:cNvSpPr>
          <p:nvPr/>
        </p:nvSpPr>
        <p:spPr>
          <a:xfrm>
            <a:off x="973125" y="855276"/>
            <a:ext cx="7197749" cy="44643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 baseline="0">
                <a:solidFill>
                  <a:schemeClr val="accent1"/>
                </a:solidFill>
                <a:latin typeface="Avenir LT Std 55 Roman" panose="020B0503020203020204" pitchFamily="34" charset="0"/>
                <a:ea typeface="Avenir LT Std 55 Roman" panose="020B0503020203020204" pitchFamily="34" charset="0"/>
                <a:cs typeface="Avenir LT Std 55 Roman" panose="020B0503020203020204" pitchFamily="34" charset="0"/>
              </a:defRPr>
            </a:lvl1pPr>
            <a:lvl2pPr marL="230188" indent="-230188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en-US" sz="1200" kern="1200" dirty="0">
                <a:solidFill>
                  <a:schemeClr val="accent1"/>
                </a:solidFill>
                <a:latin typeface="Avenir LT Std 55 Roman" panose="020B0503020203020204" pitchFamily="34" charset="0"/>
                <a:ea typeface="+mn-ea"/>
                <a:cs typeface="+mn-cs"/>
              </a:defRPr>
            </a:lvl2pPr>
            <a:lvl3pPr marL="513160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en-US" sz="1200" kern="1200" dirty="0">
                <a:solidFill>
                  <a:schemeClr val="accent1"/>
                </a:solidFill>
                <a:latin typeface="Avenir LT Std 55 Roman" panose="020B0503020203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/>
                </a:solidFill>
                <a:latin typeface="Avenir LT Std 55 Roman" panose="020B0503020203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/>
                </a:solidFill>
                <a:latin typeface="Avenir LT Std 55 Roman" panose="020B0503020203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rgbClr val="000000"/>
                </a:solidFill>
                <a:latin typeface="Avenir LT Std 55 Roman" charset="0"/>
                <a:ea typeface="Avenir LT Std 35 Light" charset="0"/>
                <a:cs typeface="Avenir LT Std 35 Light" charset="0"/>
              </a:rPr>
              <a:t>Delivering End-to-End 4G/5G Solutions for Public &amp; Private Networks Worldwide</a:t>
            </a:r>
          </a:p>
        </p:txBody>
      </p:sp>
      <p:pic>
        <p:nvPicPr>
          <p:cNvPr id="1026" name="Picture 2" descr="mubadala_logo_pr_0-(2)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67" y="2449889"/>
            <a:ext cx="970283" cy="64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8" descr="A blue and black logo&#10;&#10;Description automatically generated">
            <a:extLst>
              <a:ext uri="{FF2B5EF4-FFF2-40B4-BE49-F238E27FC236}">
                <a16:creationId xmlns:a16="http://schemas.microsoft.com/office/drawing/2014/main" id="{0F8BA62B-44D2-9D10-1D15-BFD020C862C0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639" y="1620377"/>
            <a:ext cx="841380" cy="359923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5720253E-3D66-D522-0FB5-3153D805A007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745" y="1637725"/>
            <a:ext cx="581005" cy="304059"/>
          </a:xfrm>
          <a:prstGeom prst="rect">
            <a:avLst/>
          </a:prstGeom>
        </p:spPr>
      </p:pic>
      <p:pic>
        <p:nvPicPr>
          <p:cNvPr id="71" name="Picture 70" descr="A yellow circle with black text and buildings in the background&#10;&#10;Description automatically generated">
            <a:extLst>
              <a:ext uri="{FF2B5EF4-FFF2-40B4-BE49-F238E27FC236}">
                <a16:creationId xmlns:a16="http://schemas.microsoft.com/office/drawing/2014/main" id="{06010236-4E24-4036-7E9D-0281D5B7A756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24" y="1494424"/>
            <a:ext cx="991001" cy="60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4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000DA-7F27-3F55-0D74-C12015BAC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3109D4-4ED8-3F34-CCCA-6F3391F09B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6429" y="1502466"/>
            <a:ext cx="5254950" cy="2658717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2000" dirty="0">
                <a:solidFill>
                  <a:srgbClr val="000000"/>
                </a:solidFill>
              </a:rPr>
              <a:t>80% of Mobile Traffic Happens Indoors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>
                <a:solidFill>
                  <a:srgbClr val="000000"/>
                </a:solidFill>
              </a:rPr>
              <a:t>Venue Value Boost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>
                <a:solidFill>
                  <a:srgbClr val="000000"/>
                </a:solidFill>
              </a:rPr>
              <a:t>80% of 911 calls are made indoors </a:t>
            </a:r>
            <a:r>
              <a:rPr lang="en-US" sz="2000" baseline="30000" dirty="0">
                <a:solidFill>
                  <a:srgbClr val="000000"/>
                </a:solidFill>
              </a:rPr>
              <a:t>1</a:t>
            </a: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>
                <a:solidFill>
                  <a:srgbClr val="000000"/>
                </a:solidFill>
              </a:rPr>
              <a:t>Secure, Reliable Connections. Unlike </a:t>
            </a:r>
            <a:r>
              <a:rPr lang="en-US" sz="2000" dirty="0" smtClean="0">
                <a:solidFill>
                  <a:srgbClr val="000000"/>
                </a:solidFill>
              </a:rPr>
              <a:t>Wi-Fi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97820A4-096E-A032-8776-0C8B9A96D5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79074"/>
            <a:ext cx="6261379" cy="5658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>
                <a:solidFill>
                  <a:srgbClr val="000000"/>
                </a:solidFill>
              </a:rPr>
              <a:t>Indoor Coverage is a Must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1F1243-B867-FBC0-7330-41D439E61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379" y="0"/>
            <a:ext cx="2882621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A71A44-7BEF-C9F1-1160-7A9C8476F3D8}"/>
              </a:ext>
            </a:extLst>
          </p:cNvPr>
          <p:cNvSpPr txBox="1"/>
          <p:nvPr/>
        </p:nvSpPr>
        <p:spPr>
          <a:xfrm>
            <a:off x="234656" y="4573352"/>
            <a:ext cx="46355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500"/>
              </a:spcBef>
              <a:buNone/>
            </a:pPr>
            <a:r>
              <a:rPr lang="en-US" sz="1100" baseline="30000" dirty="0">
                <a:solidFill>
                  <a:schemeClr val="bg1">
                    <a:lumMod val="85000"/>
                  </a:schemeClr>
                </a:solidFill>
              </a:rPr>
              <a:t>1</a:t>
            </a:r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 https://docs.fcc.gov/public/attachments/DOC-356299A1.pdf</a:t>
            </a:r>
          </a:p>
        </p:txBody>
      </p:sp>
      <p:pic>
        <p:nvPicPr>
          <p:cNvPr id="9" name="Рисунок 129">
            <a:extLst>
              <a:ext uri="{FF2B5EF4-FFF2-40B4-BE49-F238E27FC236}">
                <a16:creationId xmlns:a16="http://schemas.microsoft.com/office/drawing/2014/main" id="{CC47E5F2-D707-2C81-1889-2A4B404074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7" y="1502466"/>
            <a:ext cx="362850" cy="362850"/>
          </a:xfrm>
          <a:prstGeom prst="rect">
            <a:avLst/>
          </a:prstGeom>
        </p:spPr>
      </p:pic>
      <p:pic>
        <p:nvPicPr>
          <p:cNvPr id="11" name="Рисунок 57">
            <a:extLst>
              <a:ext uri="{FF2B5EF4-FFF2-40B4-BE49-F238E27FC236}">
                <a16:creationId xmlns:a16="http://schemas.microsoft.com/office/drawing/2014/main" id="{7E6684AD-2EF3-4602-3E35-2221EBA13A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7" y="2096059"/>
            <a:ext cx="363577" cy="362851"/>
          </a:xfrm>
          <a:prstGeom prst="rect">
            <a:avLst/>
          </a:prstGeom>
        </p:spPr>
      </p:pic>
      <p:pic>
        <p:nvPicPr>
          <p:cNvPr id="17" name="Рисунок 51">
            <a:extLst>
              <a:ext uri="{FF2B5EF4-FFF2-40B4-BE49-F238E27FC236}">
                <a16:creationId xmlns:a16="http://schemas.microsoft.com/office/drawing/2014/main" id="{5ECD2151-13C0-42C0-F6AA-B4C6A9C30B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61" y="2753647"/>
            <a:ext cx="198842" cy="3628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D70DFA-FCD1-DF08-17E8-DD046A5AECD8}"/>
              </a:ext>
            </a:extLst>
          </p:cNvPr>
          <p:cNvSpPr txBox="1"/>
          <p:nvPr/>
        </p:nvSpPr>
        <p:spPr>
          <a:xfrm>
            <a:off x="594692" y="2831824"/>
            <a:ext cx="3628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>
                <a:solidFill>
                  <a:schemeClr val="bg1">
                    <a:lumMod val="50000"/>
                  </a:schemeClr>
                </a:solidFill>
              </a:rPr>
              <a:t>SOS</a:t>
            </a:r>
            <a:endParaRPr lang="en-US" sz="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Рисунок 62">
            <a:extLst>
              <a:ext uri="{FF2B5EF4-FFF2-40B4-BE49-F238E27FC236}">
                <a16:creationId xmlns:a16="http://schemas.microsoft.com/office/drawing/2014/main" id="{1792A85F-EFD3-807E-4FCA-EFF63A6EB2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5" y="3371487"/>
            <a:ext cx="362852" cy="36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1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 build="p"/>
      <p:bldP spid="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14857A-0024-EF37-7DF6-E9E5790A20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800" y="280800"/>
            <a:ext cx="7801492" cy="565803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00"/>
                </a:solidFill>
              </a:rPr>
              <a:t>Addressing Indoor Coverage Challenges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213DEE78-6D43-1CB7-F3E8-8A966BB6D9F1}"/>
              </a:ext>
            </a:extLst>
          </p:cNvPr>
          <p:cNvSpPr txBox="1">
            <a:spLocks/>
          </p:cNvSpPr>
          <p:nvPr/>
        </p:nvSpPr>
        <p:spPr>
          <a:xfrm>
            <a:off x="1646649" y="1398992"/>
            <a:ext cx="6570357" cy="252505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US" sz="2000" b="1" dirty="0">
                <a:solidFill>
                  <a:srgbClr val="000000"/>
                </a:solidFill>
              </a:rPr>
              <a:t>Signal Blockers</a:t>
            </a:r>
            <a:r>
              <a:rPr lang="en-US" sz="2000" dirty="0">
                <a:solidFill>
                  <a:srgbClr val="000000"/>
                </a:solidFill>
              </a:rPr>
              <a:t>: Thick walls, metal, modern glass, and building materials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b="1" dirty="0">
                <a:solidFill>
                  <a:srgbClr val="000000"/>
                </a:solidFill>
              </a:rPr>
              <a:t>Macro Focus</a:t>
            </a:r>
            <a:r>
              <a:rPr lang="en-US" sz="2000" dirty="0">
                <a:solidFill>
                  <a:srgbClr val="000000"/>
                </a:solidFill>
              </a:rPr>
              <a:t>: Mobile Network Operators (MNOs) prioritize outdoor macro coverage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b="1" dirty="0">
                <a:solidFill>
                  <a:srgbClr val="000000"/>
                </a:solidFill>
              </a:rPr>
              <a:t>Urban Overload</a:t>
            </a:r>
            <a:r>
              <a:rPr lang="en-US" sz="2000" dirty="0">
                <a:solidFill>
                  <a:srgbClr val="000000"/>
                </a:solidFill>
              </a:rPr>
              <a:t>: Dense city environments cause network congestion, making indoor signals weaker</a:t>
            </a:r>
          </a:p>
        </p:txBody>
      </p:sp>
      <p:pic>
        <p:nvPicPr>
          <p:cNvPr id="8" name="Рисунок 115">
            <a:extLst>
              <a:ext uri="{FF2B5EF4-FFF2-40B4-BE49-F238E27FC236}">
                <a16:creationId xmlns:a16="http://schemas.microsoft.com/office/drawing/2014/main" id="{DE9B76DB-9E8C-7F89-829B-05AA3F54CD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7" y="3118149"/>
            <a:ext cx="545208" cy="545208"/>
          </a:xfrm>
          <a:prstGeom prst="rect">
            <a:avLst/>
          </a:prstGeom>
        </p:spPr>
      </p:pic>
      <p:pic>
        <p:nvPicPr>
          <p:cNvPr id="9" name="Рисунок 68">
            <a:extLst>
              <a:ext uri="{FF2B5EF4-FFF2-40B4-BE49-F238E27FC236}">
                <a16:creationId xmlns:a16="http://schemas.microsoft.com/office/drawing/2014/main" id="{CADAD02E-AAC5-F0DC-A510-D888C12A50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8" y="2238266"/>
            <a:ext cx="345490" cy="666968"/>
          </a:xfrm>
          <a:prstGeom prst="rect">
            <a:avLst/>
          </a:prstGeom>
        </p:spPr>
      </p:pic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984551C-DDDE-6B77-05F8-5DB85A1D46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8" y="1474429"/>
            <a:ext cx="460087" cy="46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8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058032-FEA7-7366-5976-FDB0CFAAA1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04121" y="1152590"/>
            <a:ext cx="2293200" cy="759600"/>
          </a:xfrm>
        </p:spPr>
        <p:txBody>
          <a:bodyPr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MNOs indoor network that are part of the broader public network infrastructure.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7526B-B643-4048-6936-F88FEA3B78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4700" y="60222"/>
            <a:ext cx="7501547" cy="565803"/>
          </a:xfrm>
        </p:spPr>
        <p:txBody>
          <a:bodyPr/>
          <a:lstStyle/>
          <a:p>
            <a:r>
              <a:rPr lang="en-GB" sz="3200" dirty="0">
                <a:solidFill>
                  <a:srgbClr val="000000"/>
                </a:solidFill>
              </a:rPr>
              <a:t>Options to Solve In-Building Coverage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77CDE36C-99F2-CD92-E5F5-9508F6B30643}"/>
              </a:ext>
            </a:extLst>
          </p:cNvPr>
          <p:cNvSpPr txBox="1">
            <a:spLocks/>
          </p:cNvSpPr>
          <p:nvPr/>
        </p:nvSpPr>
        <p:spPr>
          <a:xfrm>
            <a:off x="410818" y="2624896"/>
            <a:ext cx="2875722" cy="75785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28C40882-6904-A344-00F4-61ED732BE428}"/>
              </a:ext>
            </a:extLst>
          </p:cNvPr>
          <p:cNvSpPr txBox="1">
            <a:spLocks/>
          </p:cNvSpPr>
          <p:nvPr/>
        </p:nvSpPr>
        <p:spPr>
          <a:xfrm>
            <a:off x="410818" y="3722342"/>
            <a:ext cx="2875722" cy="75785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18D9802C-56F0-BE7D-C1D0-AAEDF38C575B}"/>
              </a:ext>
            </a:extLst>
          </p:cNvPr>
          <p:cNvSpPr txBox="1">
            <a:spLocks/>
          </p:cNvSpPr>
          <p:nvPr/>
        </p:nvSpPr>
        <p:spPr>
          <a:xfrm>
            <a:off x="4015408" y="1110696"/>
            <a:ext cx="2292625" cy="757859"/>
          </a:xfrm>
          <a:prstGeom prst="rect">
            <a:avLst/>
          </a:prstGeom>
        </p:spPr>
        <p:txBody>
          <a:bodyPr anchor="ctr"/>
          <a:lstStyle>
            <a:lvl1pPr indent="0" defTabSz="685800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/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n-US" dirty="0">
                <a:solidFill>
                  <a:srgbClr val="000000"/>
                </a:solidFill>
              </a:rPr>
              <a:t>Network of passive antennas to distribute cellular signals in  large indoor spaces.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52CC2D48-8063-51C9-5F9D-E20F3C87467E}"/>
              </a:ext>
            </a:extLst>
          </p:cNvPr>
          <p:cNvSpPr txBox="1">
            <a:spLocks/>
          </p:cNvSpPr>
          <p:nvPr/>
        </p:nvSpPr>
        <p:spPr>
          <a:xfrm>
            <a:off x="6526695" y="1110696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</a:rPr>
              <a:t>Localized coverage, supporting multiple operators with flexible, scalable, shared infrastructure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85F4DF68-229E-C182-E8A6-5AE40AB83497}"/>
              </a:ext>
            </a:extLst>
          </p:cNvPr>
          <p:cNvSpPr txBox="1">
            <a:spLocks/>
          </p:cNvSpPr>
          <p:nvPr/>
        </p:nvSpPr>
        <p:spPr>
          <a:xfrm>
            <a:off x="139146" y="1110696"/>
            <a:ext cx="1080053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0000"/>
                </a:solidFill>
              </a:rPr>
              <a:t>INTRO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BFBB4E5B-2008-53C1-D6CD-B0AE3E9B8C07}"/>
              </a:ext>
            </a:extLst>
          </p:cNvPr>
          <p:cNvSpPr txBox="1">
            <a:spLocks/>
          </p:cNvSpPr>
          <p:nvPr/>
        </p:nvSpPr>
        <p:spPr>
          <a:xfrm>
            <a:off x="1504121" y="1925705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>
                <a:solidFill>
                  <a:srgbClr val="000000"/>
                </a:solidFill>
              </a:rPr>
              <a:t>Venue’s p</a:t>
            </a:r>
            <a:r>
              <a:rPr lang="en-US" sz="1200" dirty="0" err="1">
                <a:solidFill>
                  <a:srgbClr val="000000"/>
                </a:solidFill>
              </a:rPr>
              <a:t>riorities</a:t>
            </a:r>
            <a:r>
              <a:rPr lang="en-US" sz="1200" dirty="0">
                <a:solidFill>
                  <a:srgbClr val="000000"/>
                </a:solidFill>
              </a:rPr>
              <a:t> set by MNOs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810BACDE-2D34-D5E7-A7A0-A7B0618B3126}"/>
              </a:ext>
            </a:extLst>
          </p:cNvPr>
          <p:cNvSpPr txBox="1">
            <a:spLocks/>
          </p:cNvSpPr>
          <p:nvPr/>
        </p:nvSpPr>
        <p:spPr>
          <a:xfrm>
            <a:off x="4015408" y="1925705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3% of Buildings. 35% floor space</a:t>
            </a: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B5597C39-DBAE-C4EB-9CD3-8599361F829B}"/>
              </a:ext>
            </a:extLst>
          </p:cNvPr>
          <p:cNvSpPr txBox="1">
            <a:spLocks/>
          </p:cNvSpPr>
          <p:nvPr/>
        </p:nvSpPr>
        <p:spPr>
          <a:xfrm>
            <a:off x="6526695" y="1925705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0000"/>
                </a:solidFill>
              </a:rPr>
              <a:t>97% of Buildings. 65% floor space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170338B0-3C20-B1F8-22AE-6A059C6BDB24}"/>
              </a:ext>
            </a:extLst>
          </p:cNvPr>
          <p:cNvSpPr txBox="1">
            <a:spLocks/>
          </p:cNvSpPr>
          <p:nvPr/>
        </p:nvSpPr>
        <p:spPr>
          <a:xfrm>
            <a:off x="139146" y="1925705"/>
            <a:ext cx="1080053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0000"/>
                </a:solidFill>
              </a:rPr>
              <a:t>VENUES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246A1BCA-57A8-B445-A566-4054FEA995CB}"/>
              </a:ext>
            </a:extLst>
          </p:cNvPr>
          <p:cNvSpPr txBox="1">
            <a:spLocks/>
          </p:cNvSpPr>
          <p:nvPr/>
        </p:nvSpPr>
        <p:spPr>
          <a:xfrm>
            <a:off x="1504121" y="3337056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Unified solution, no need for additional infrastructure management.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408109C1-297C-3A27-0078-5BCA4992C8B2}"/>
              </a:ext>
            </a:extLst>
          </p:cNvPr>
          <p:cNvSpPr txBox="1">
            <a:spLocks/>
          </p:cNvSpPr>
          <p:nvPr/>
        </p:nvSpPr>
        <p:spPr>
          <a:xfrm>
            <a:off x="4015408" y="3337056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Covers large areas; works well in high-density environments.</a:t>
            </a: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BE9CB7A5-F873-B828-EB24-CB01EC9DC7A4}"/>
              </a:ext>
            </a:extLst>
          </p:cNvPr>
          <p:cNvSpPr txBox="1">
            <a:spLocks/>
          </p:cNvSpPr>
          <p:nvPr/>
        </p:nvSpPr>
        <p:spPr>
          <a:xfrm>
            <a:off x="6526695" y="3337056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</a:rPr>
              <a:t>Cost-effective, easily scalable, offers strong control for venue-specific needs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FDB1AD9E-5527-D917-BA46-4D58EAC20CEA}"/>
              </a:ext>
            </a:extLst>
          </p:cNvPr>
          <p:cNvSpPr txBox="1">
            <a:spLocks/>
          </p:cNvSpPr>
          <p:nvPr/>
        </p:nvSpPr>
        <p:spPr>
          <a:xfrm>
            <a:off x="139146" y="3337056"/>
            <a:ext cx="1080053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0000"/>
                </a:solidFill>
              </a:rPr>
              <a:t>PROS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18A1C441-D2C5-4B69-80FE-1F85A17DB4CF}"/>
              </a:ext>
            </a:extLst>
          </p:cNvPr>
          <p:cNvSpPr txBox="1">
            <a:spLocks/>
          </p:cNvSpPr>
          <p:nvPr/>
        </p:nvSpPr>
        <p:spPr>
          <a:xfrm>
            <a:off x="1504121" y="4205073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Limited customization and control for specific indoor needs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4" name="Text Placeholder 1">
            <a:extLst>
              <a:ext uri="{FF2B5EF4-FFF2-40B4-BE49-F238E27FC236}">
                <a16:creationId xmlns:a16="http://schemas.microsoft.com/office/drawing/2014/main" id="{13D81DBC-B0D4-EA36-CB61-54A0FD9E37C0}"/>
              </a:ext>
            </a:extLst>
          </p:cNvPr>
          <p:cNvSpPr txBox="1">
            <a:spLocks/>
          </p:cNvSpPr>
          <p:nvPr/>
        </p:nvSpPr>
        <p:spPr>
          <a:xfrm>
            <a:off x="4015408" y="4205073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High setup cost; complex installation and maintenance.</a:t>
            </a:r>
          </a:p>
        </p:txBody>
      </p:sp>
      <p:sp>
        <p:nvSpPr>
          <p:cNvPr id="25" name="Text Placeholder 1">
            <a:extLst>
              <a:ext uri="{FF2B5EF4-FFF2-40B4-BE49-F238E27FC236}">
                <a16:creationId xmlns:a16="http://schemas.microsoft.com/office/drawing/2014/main" id="{7FB9DD37-285E-3412-6B35-24A0FB2C810D}"/>
              </a:ext>
            </a:extLst>
          </p:cNvPr>
          <p:cNvSpPr txBox="1">
            <a:spLocks/>
          </p:cNvSpPr>
          <p:nvPr/>
        </p:nvSpPr>
        <p:spPr>
          <a:xfrm>
            <a:off x="6526695" y="4205073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</a:rPr>
              <a:t>Need agreement with MNOs prior to deployment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43B80AEA-E0E3-5FD3-B6DD-8580ED858850}"/>
              </a:ext>
            </a:extLst>
          </p:cNvPr>
          <p:cNvSpPr txBox="1">
            <a:spLocks/>
          </p:cNvSpPr>
          <p:nvPr/>
        </p:nvSpPr>
        <p:spPr>
          <a:xfrm>
            <a:off x="139146" y="4205073"/>
            <a:ext cx="1080053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0000"/>
                </a:solidFill>
              </a:rPr>
              <a:t>CONS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163360-1B34-3B8D-82D2-AFD0E334F7B7}"/>
              </a:ext>
            </a:extLst>
          </p:cNvPr>
          <p:cNvSpPr txBox="1"/>
          <p:nvPr/>
        </p:nvSpPr>
        <p:spPr>
          <a:xfrm>
            <a:off x="6818243" y="752779"/>
            <a:ext cx="14923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rgbClr val="000000"/>
                </a:solidFill>
              </a:rPr>
              <a:t>Small Cells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8FFEE5-CAF1-1CD4-E23D-46A12D760499}"/>
              </a:ext>
            </a:extLst>
          </p:cNvPr>
          <p:cNvSpPr txBox="1"/>
          <p:nvPr/>
        </p:nvSpPr>
        <p:spPr>
          <a:xfrm>
            <a:off x="4293704" y="752779"/>
            <a:ext cx="14923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rgbClr val="000000"/>
                </a:solidFill>
              </a:rPr>
              <a:t>DAS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87AA49-71EF-7BF4-70EF-7248AAA5E680}"/>
              </a:ext>
            </a:extLst>
          </p:cNvPr>
          <p:cNvSpPr txBox="1"/>
          <p:nvPr/>
        </p:nvSpPr>
        <p:spPr>
          <a:xfrm>
            <a:off x="1815549" y="752779"/>
            <a:ext cx="14923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rgbClr val="000000"/>
                </a:solidFill>
              </a:rPr>
              <a:t>MNOs</a:t>
            </a:r>
          </a:p>
        </p:txBody>
      </p:sp>
      <p:sp>
        <p:nvSpPr>
          <p:cNvPr id="33" name="Text Placeholder 1">
            <a:extLst>
              <a:ext uri="{FF2B5EF4-FFF2-40B4-BE49-F238E27FC236}">
                <a16:creationId xmlns:a16="http://schemas.microsoft.com/office/drawing/2014/main" id="{97F9D94E-B63C-7473-D276-81420D6E3BE8}"/>
              </a:ext>
            </a:extLst>
          </p:cNvPr>
          <p:cNvSpPr txBox="1">
            <a:spLocks/>
          </p:cNvSpPr>
          <p:nvPr/>
        </p:nvSpPr>
        <p:spPr>
          <a:xfrm>
            <a:off x="1504121" y="2624032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>
                <a:solidFill>
                  <a:srgbClr val="000000"/>
                </a:solidFill>
              </a:rPr>
              <a:t>MNO</a:t>
            </a:r>
          </a:p>
        </p:txBody>
      </p:sp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425638FD-9328-7C25-85F9-6EC589B35AEF}"/>
              </a:ext>
            </a:extLst>
          </p:cNvPr>
          <p:cNvSpPr txBox="1">
            <a:spLocks/>
          </p:cNvSpPr>
          <p:nvPr/>
        </p:nvSpPr>
        <p:spPr>
          <a:xfrm>
            <a:off x="4015408" y="2624032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</a:rPr>
              <a:t>MNO (Backhaul/RAN)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Enterprise (DAS Infra)</a:t>
            </a:r>
          </a:p>
        </p:txBody>
      </p:sp>
      <p:sp>
        <p:nvSpPr>
          <p:cNvPr id="35" name="Text Placeholder 1">
            <a:extLst>
              <a:ext uri="{FF2B5EF4-FFF2-40B4-BE49-F238E27FC236}">
                <a16:creationId xmlns:a16="http://schemas.microsoft.com/office/drawing/2014/main" id="{9627B3F7-C5DB-3414-7198-5A4C947DCD00}"/>
              </a:ext>
            </a:extLst>
          </p:cNvPr>
          <p:cNvSpPr txBox="1">
            <a:spLocks/>
          </p:cNvSpPr>
          <p:nvPr/>
        </p:nvSpPr>
        <p:spPr>
          <a:xfrm>
            <a:off x="6526695" y="2624032"/>
            <a:ext cx="2292625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200" dirty="0">
                <a:solidFill>
                  <a:srgbClr val="000000"/>
                </a:solidFill>
              </a:rPr>
              <a:t>Enterprise purchased and owned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6" name="Text Placeholder 1">
            <a:extLst>
              <a:ext uri="{FF2B5EF4-FFF2-40B4-BE49-F238E27FC236}">
                <a16:creationId xmlns:a16="http://schemas.microsoft.com/office/drawing/2014/main" id="{B70CE7DA-3246-DC79-F4AA-20DDF835A2E2}"/>
              </a:ext>
            </a:extLst>
          </p:cNvPr>
          <p:cNvSpPr txBox="1">
            <a:spLocks/>
          </p:cNvSpPr>
          <p:nvPr/>
        </p:nvSpPr>
        <p:spPr>
          <a:xfrm>
            <a:off x="139146" y="2624032"/>
            <a:ext cx="1080053" cy="757859"/>
          </a:xfrm>
          <a:prstGeom prst="rect">
            <a:avLst/>
          </a:prstGeom>
        </p:spPr>
        <p:txBody>
          <a:bodyPr anchor="ctr"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rgbClr val="000000"/>
                </a:solidFill>
              </a:rPr>
              <a:t>OWNER</a:t>
            </a:r>
            <a:endParaRPr lang="en-GB" sz="1200" b="1" dirty="0">
              <a:solidFill>
                <a:srgbClr val="000000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C110977-53CA-DD2D-33DA-4A1C61810428}"/>
              </a:ext>
            </a:extLst>
          </p:cNvPr>
          <p:cNvCxnSpPr/>
          <p:nvPr/>
        </p:nvCxnSpPr>
        <p:spPr>
          <a:xfrm>
            <a:off x="556591" y="1948070"/>
            <a:ext cx="7787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0F03DC5-97AA-68A0-49FE-7126E7FEB090}"/>
              </a:ext>
            </a:extLst>
          </p:cNvPr>
          <p:cNvCxnSpPr/>
          <p:nvPr/>
        </p:nvCxnSpPr>
        <p:spPr>
          <a:xfrm>
            <a:off x="556591" y="2663686"/>
            <a:ext cx="7787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B325775-CF96-986D-1F7F-B68379615625}"/>
              </a:ext>
            </a:extLst>
          </p:cNvPr>
          <p:cNvCxnSpPr/>
          <p:nvPr/>
        </p:nvCxnSpPr>
        <p:spPr>
          <a:xfrm>
            <a:off x="556591" y="3346172"/>
            <a:ext cx="7787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88BC42E-BEB2-0B8F-4F2C-4FF5FFF0EDAE}"/>
              </a:ext>
            </a:extLst>
          </p:cNvPr>
          <p:cNvCxnSpPr/>
          <p:nvPr/>
        </p:nvCxnSpPr>
        <p:spPr>
          <a:xfrm>
            <a:off x="556591" y="4121422"/>
            <a:ext cx="7787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676B2199-CEC9-CCD4-EF7C-626AB5AD52C8}"/>
              </a:ext>
            </a:extLst>
          </p:cNvPr>
          <p:cNvSpPr/>
          <p:nvPr/>
        </p:nvSpPr>
        <p:spPr>
          <a:xfrm>
            <a:off x="6510373" y="752779"/>
            <a:ext cx="2221233" cy="4210153"/>
          </a:xfrm>
          <a:prstGeom prst="rect">
            <a:avLst/>
          </a:prstGeom>
          <a:solidFill>
            <a:srgbClr val="005B8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8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20" grpId="0"/>
      <p:bldP spid="21" grpId="0"/>
      <p:bldP spid="24" grpId="0"/>
      <p:bldP spid="25" grpId="0"/>
      <p:bldP spid="28" grpId="0"/>
      <p:bldP spid="29" grpId="0"/>
      <p:bldP spid="34" grpId="0"/>
      <p:bldP spid="35" grpId="0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435E41-EBFD-0573-DD55-9E5E7162A7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8207" y="114231"/>
            <a:ext cx="7501547" cy="565803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000000"/>
                </a:solidFill>
              </a:rPr>
              <a:t>Neutral Host Network Options: MORAN vs MOCN</a:t>
            </a:r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5B82"/>
              </a:solidFill>
            </a:endParaRPr>
          </a:p>
        </p:txBody>
      </p:sp>
      <p:pic>
        <p:nvPicPr>
          <p:cNvPr id="12" name="Picture 11" descr="A diagram of a building&#10;&#10;Description automatically generated">
            <a:extLst>
              <a:ext uri="{FF2B5EF4-FFF2-40B4-BE49-F238E27FC236}">
                <a16:creationId xmlns:a16="http://schemas.microsoft.com/office/drawing/2014/main" id="{4B9A8691-EA08-5544-9EAF-8B0A0F41B7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37" y="991664"/>
            <a:ext cx="7785689" cy="4152367"/>
          </a:xfrm>
          <a:prstGeom prst="rect">
            <a:avLst/>
          </a:prstGeom>
        </p:spPr>
      </p:pic>
      <p:pic>
        <p:nvPicPr>
          <p:cNvPr id="6148" name="Picture 4" descr="American Flag decal- (Multiple Sizes) – Tigertown Graphics">
            <a:extLst>
              <a:ext uri="{FF2B5EF4-FFF2-40B4-BE49-F238E27FC236}">
                <a16:creationId xmlns:a16="http://schemas.microsoft.com/office/drawing/2014/main" id="{B72AD6A6-AC42-7D70-39AB-94AFA0332F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13898" y="1459991"/>
            <a:ext cx="841732" cy="45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id="{599A79E7-2ECB-9E4F-1D94-2FCBC5DF4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03" y="1459991"/>
            <a:ext cx="841732" cy="42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A93B1B-CC3C-17D0-D8D8-4E87ACC582CC}"/>
              </a:ext>
            </a:extLst>
          </p:cNvPr>
          <p:cNvSpPr txBox="1"/>
          <p:nvPr/>
        </p:nvSpPr>
        <p:spPr>
          <a:xfrm>
            <a:off x="4346652" y="1858776"/>
            <a:ext cx="257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CBRS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052264-AD68-1674-BF4A-26F288E0C662}"/>
              </a:ext>
            </a:extLst>
          </p:cNvPr>
          <p:cNvSpPr txBox="1"/>
          <p:nvPr/>
        </p:nvSpPr>
        <p:spPr>
          <a:xfrm>
            <a:off x="-452912" y="1848301"/>
            <a:ext cx="257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MNO’s</a:t>
            </a:r>
          </a:p>
        </p:txBody>
      </p:sp>
    </p:spTree>
    <p:extLst>
      <p:ext uri="{BB962C8B-B14F-4D97-AF65-F5344CB8AC3E}">
        <p14:creationId xmlns:p14="http://schemas.microsoft.com/office/powerpoint/2010/main" val="209594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D922C-EFA5-D9E5-1C70-6184FCEFA6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800" y="280800"/>
            <a:ext cx="7501547" cy="565803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000000"/>
                </a:solidFill>
              </a:rPr>
              <a:t>Building Blocks </a:t>
            </a:r>
            <a:r>
              <a:rPr lang="en-GB" sz="3200" dirty="0" smtClean="0">
                <a:solidFill>
                  <a:srgbClr val="000000"/>
                </a:solidFill>
              </a:rPr>
              <a:t>for </a:t>
            </a:r>
            <a:r>
              <a:rPr lang="en-GB" sz="3200" dirty="0">
                <a:solidFill>
                  <a:srgbClr val="000000"/>
                </a:solidFill>
              </a:rPr>
              <a:t>a Successful </a:t>
            </a:r>
            <a:endParaRPr lang="en-GB" sz="3200" dirty="0" smtClean="0">
              <a:solidFill>
                <a:srgbClr val="000000"/>
              </a:solidFill>
            </a:endParaRPr>
          </a:p>
          <a:p>
            <a:pPr algn="ctr"/>
            <a:r>
              <a:rPr lang="en-GB" sz="3200" dirty="0" smtClean="0">
                <a:solidFill>
                  <a:srgbClr val="000000"/>
                </a:solidFill>
              </a:rPr>
              <a:t>NHN </a:t>
            </a:r>
            <a:r>
              <a:rPr lang="en-GB" sz="3200" dirty="0">
                <a:solidFill>
                  <a:srgbClr val="000000"/>
                </a:solidFill>
              </a:rPr>
              <a:t>Deployment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DE1DCD9-DDA5-2DE1-216B-AE55F2DE019C}"/>
              </a:ext>
            </a:extLst>
          </p:cNvPr>
          <p:cNvSpPr txBox="1">
            <a:spLocks/>
          </p:cNvSpPr>
          <p:nvPr/>
        </p:nvSpPr>
        <p:spPr>
          <a:xfrm>
            <a:off x="504468" y="2929032"/>
            <a:ext cx="1975926" cy="182787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accent1"/>
                </a:solidFill>
                <a:latin typeface="Avenir LT Std 55 Roman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These partners design, deploy, and manage your NHN. They ensure seamless integration and compliance with Mobile Network Operators (MNOs), securing necessary agreements for network connectivity.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5BD017-9D82-2E0A-AE8B-04213C96E22E}"/>
              </a:ext>
            </a:extLst>
          </p:cNvPr>
          <p:cNvSpPr txBox="1"/>
          <p:nvPr/>
        </p:nvSpPr>
        <p:spPr>
          <a:xfrm>
            <a:off x="201452" y="1663579"/>
            <a:ext cx="2576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System Integrators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82060A2-57AF-BE6A-70A4-B7856B5D641C}"/>
              </a:ext>
            </a:extLst>
          </p:cNvPr>
          <p:cNvSpPr txBox="1">
            <a:spLocks/>
          </p:cNvSpPr>
          <p:nvPr/>
        </p:nvSpPr>
        <p:spPr>
          <a:xfrm>
            <a:off x="2533323" y="2932461"/>
            <a:ext cx="1975925" cy="159261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35 Light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Supplied by partners like Highway 9 Networks or Druid, the MOCN Gateway allows multiple operators to share the same infrastructure. This gateway can be installed locally or in the cloud for efficient network management.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E5691A-A1BD-3998-3D36-2A424832EF46}"/>
              </a:ext>
            </a:extLst>
          </p:cNvPr>
          <p:cNvSpPr txBox="1"/>
          <p:nvPr/>
        </p:nvSpPr>
        <p:spPr>
          <a:xfrm>
            <a:off x="2394039" y="1663579"/>
            <a:ext cx="2253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Core Network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2FE27F3-7C91-CC77-463E-E2F17F7AFE9F}"/>
              </a:ext>
            </a:extLst>
          </p:cNvPr>
          <p:cNvSpPr txBox="1">
            <a:spLocks/>
          </p:cNvSpPr>
          <p:nvPr/>
        </p:nvSpPr>
        <p:spPr>
          <a:xfrm>
            <a:off x="4792521" y="2929031"/>
            <a:ext cx="1975926" cy="159261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35 Light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The Radio Access Network (RAN) provides strong indoor and outdoor coverage.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</a:rPr>
              <a:t>Airspan’s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 solutions, such as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</a:rPr>
              <a:t>AirVelocity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 for indoor and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</a:rPr>
              <a:t>AirSpeed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 for outdoor, are tailored to your site to deliver optimal connectivity.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9D1D21-0563-B299-8AF5-A8E72C1CF6FF}"/>
              </a:ext>
            </a:extLst>
          </p:cNvPr>
          <p:cNvSpPr txBox="1"/>
          <p:nvPr/>
        </p:nvSpPr>
        <p:spPr>
          <a:xfrm>
            <a:off x="4775634" y="1663579"/>
            <a:ext cx="18815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RAN (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Airspan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EC87C0E-002E-CFFE-A7B3-2DAACFFA909D}"/>
              </a:ext>
            </a:extLst>
          </p:cNvPr>
          <p:cNvSpPr txBox="1">
            <a:spLocks/>
          </p:cNvSpPr>
          <p:nvPr/>
        </p:nvSpPr>
        <p:spPr>
          <a:xfrm>
            <a:off x="6917774" y="2929032"/>
            <a:ext cx="1975926" cy="159261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b="0" i="0" kern="1200" baseline="0">
                <a:solidFill>
                  <a:schemeClr val="bg1"/>
                </a:solidFill>
                <a:latin typeface="Avenir LT Std 35 Light" charset="0"/>
                <a:ea typeface="Avenir LT Std 35 Light" charset="0"/>
                <a:cs typeface="Avenir LT Std 35 Ligh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To ensure reliable operation, your NHN must be verified and approved by MNOs.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This verification guarantees that your network is fully compatible and compliant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with industry standards without ongoing negotiations.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E54D8A-122A-3CD9-4AF8-7C9AB5473B7D}"/>
              </a:ext>
            </a:extLst>
          </p:cNvPr>
          <p:cNvSpPr txBox="1"/>
          <p:nvPr/>
        </p:nvSpPr>
        <p:spPr>
          <a:xfrm>
            <a:off x="6843643" y="1654354"/>
            <a:ext cx="2050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MNO Verification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5F13EB-3269-BAA2-EE85-FBDDBFCB33C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8649" y="2273293"/>
            <a:ext cx="508902" cy="462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DDC61F-4394-C303-503D-7C92C1F0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996" y="2323209"/>
            <a:ext cx="856827" cy="412348"/>
          </a:xfrm>
          <a:prstGeom prst="rect">
            <a:avLst/>
          </a:prstGeom>
        </p:spPr>
      </p:pic>
      <p:pic>
        <p:nvPicPr>
          <p:cNvPr id="14" name="Picture 13" descr="A logo of a company&#10;&#10;Description automatically generated">
            <a:extLst>
              <a:ext uri="{FF2B5EF4-FFF2-40B4-BE49-F238E27FC236}">
                <a16:creationId xmlns:a16="http://schemas.microsoft.com/office/drawing/2014/main" id="{088C20A2-04BD-565E-EC4C-4975A54261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4928" y="2376140"/>
            <a:ext cx="995378" cy="259944"/>
          </a:xfrm>
          <a:prstGeom prst="rect">
            <a:avLst/>
          </a:prstGeom>
        </p:spPr>
      </p:pic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DA816204-815C-7BF6-D266-CE964D91BD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272" y="2146677"/>
            <a:ext cx="1063385" cy="432000"/>
          </a:xfrm>
          <a:prstGeom prst="rect">
            <a:avLst/>
          </a:prstGeom>
        </p:spPr>
      </p:pic>
      <p:pic>
        <p:nvPicPr>
          <p:cNvPr id="16" name="Picture 15" descr="A black background with pink text&#10;&#10;Description automatically generated">
            <a:extLst>
              <a:ext uri="{FF2B5EF4-FFF2-40B4-BE49-F238E27FC236}">
                <a16:creationId xmlns:a16="http://schemas.microsoft.com/office/drawing/2014/main" id="{920972FD-2777-3300-5F0D-09C2A7157B5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09" y="2137383"/>
            <a:ext cx="970442" cy="432000"/>
          </a:xfrm>
          <a:prstGeom prst="rect">
            <a:avLst/>
          </a:prstGeom>
        </p:spPr>
      </p:pic>
      <p:pic>
        <p:nvPicPr>
          <p:cNvPr id="17" name="Picture 4" descr="InfiniG">
            <a:extLst>
              <a:ext uri="{FF2B5EF4-FFF2-40B4-BE49-F238E27FC236}">
                <a16:creationId xmlns:a16="http://schemas.microsoft.com/office/drawing/2014/main" id="{ECAD0604-2E93-A7E2-8A7A-0B62645F3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84" y="2526576"/>
            <a:ext cx="915746" cy="25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Kajeet Showcases 5G Portfolio of EdTech Products at International Society  for Technology in Education (ISTE)">
            <a:extLst>
              <a:ext uri="{FF2B5EF4-FFF2-40B4-BE49-F238E27FC236}">
                <a16:creationId xmlns:a16="http://schemas.microsoft.com/office/drawing/2014/main" id="{7501E538-A242-8FCF-7E40-6BE51F5D7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54" y="2518224"/>
            <a:ext cx="611302" cy="3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iscover the Latest Phones, Devices, Unlimited Data Plans, Internet &amp; TV at  AT&amp;T">
            <a:extLst>
              <a:ext uri="{FF2B5EF4-FFF2-40B4-BE49-F238E27FC236}">
                <a16:creationId xmlns:a16="http://schemas.microsoft.com/office/drawing/2014/main" id="{8DCCC719-FE7D-4374-F9DE-8A18EE2FB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010" y="2146677"/>
            <a:ext cx="599921" cy="59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T-Mobile | Facebook">
            <a:extLst>
              <a:ext uri="{FF2B5EF4-FFF2-40B4-BE49-F238E27FC236}">
                <a16:creationId xmlns:a16="http://schemas.microsoft.com/office/drawing/2014/main" id="{AA3E7C6B-2556-6261-A943-3089EE552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857" y="2094767"/>
            <a:ext cx="589975" cy="58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Virgin Media O2 in the UK - Liberty Global">
            <a:extLst>
              <a:ext uri="{FF2B5EF4-FFF2-40B4-BE49-F238E27FC236}">
                <a16:creationId xmlns:a16="http://schemas.microsoft.com/office/drawing/2014/main" id="{278F87DC-4840-8C9C-C881-C6242411D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057" y="2192434"/>
            <a:ext cx="770367" cy="43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6FB1D99-10CF-EAEF-B719-513DC4137153}"/>
              </a:ext>
            </a:extLst>
          </p:cNvPr>
          <p:cNvCxnSpPr>
            <a:cxnSpLocks/>
          </p:cNvCxnSpPr>
          <p:nvPr/>
        </p:nvCxnSpPr>
        <p:spPr>
          <a:xfrm>
            <a:off x="598522" y="2094767"/>
            <a:ext cx="1721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F0AC23A-F520-88D2-AB15-6305AFBB08E3}"/>
              </a:ext>
            </a:extLst>
          </p:cNvPr>
          <p:cNvCxnSpPr>
            <a:cxnSpLocks/>
          </p:cNvCxnSpPr>
          <p:nvPr/>
        </p:nvCxnSpPr>
        <p:spPr>
          <a:xfrm>
            <a:off x="2657434" y="2094767"/>
            <a:ext cx="1721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C4F6F54-4FBF-A21E-0E66-BBC7F4A17C73}"/>
              </a:ext>
            </a:extLst>
          </p:cNvPr>
          <p:cNvCxnSpPr>
            <a:cxnSpLocks/>
          </p:cNvCxnSpPr>
          <p:nvPr/>
        </p:nvCxnSpPr>
        <p:spPr>
          <a:xfrm>
            <a:off x="4861682" y="2094767"/>
            <a:ext cx="1721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84C31B0-43BB-D4BD-42F0-674A9F789B31}"/>
              </a:ext>
            </a:extLst>
          </p:cNvPr>
          <p:cNvCxnSpPr>
            <a:cxnSpLocks/>
          </p:cNvCxnSpPr>
          <p:nvPr/>
        </p:nvCxnSpPr>
        <p:spPr>
          <a:xfrm>
            <a:off x="7010519" y="2099861"/>
            <a:ext cx="1721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297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72363E-2139-A647-AEB0-D8FA4687F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200" y="280800"/>
            <a:ext cx="7501547" cy="709674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00"/>
                </a:solidFill>
              </a:rPr>
              <a:t>Having a Private Network on top of your NHN with one click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C099E69-62E4-2E4B-8109-6CBFB80BD6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5200" y="1524718"/>
            <a:ext cx="3678880" cy="3080024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</a:pPr>
            <a:r>
              <a:rPr lang="en-US" sz="1600" dirty="0" err="1">
                <a:solidFill>
                  <a:srgbClr val="000000"/>
                </a:solidFill>
                <a:latin typeface="Avenir LT Std 55 Roman" panose="020B0503020203020204" pitchFamily="34" charset="0"/>
              </a:rPr>
              <a:t>Airspan</a:t>
            </a:r>
            <a:r>
              <a:rPr lang="en-US" sz="1600" dirty="0">
                <a:solidFill>
                  <a:srgbClr val="000000"/>
                </a:solidFill>
                <a:latin typeface="Avenir LT Std 55 Roman" panose="020B0503020203020204" pitchFamily="34" charset="0"/>
              </a:rPr>
              <a:t> NHN sets a platform for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Avenir LT Std 55 Roman" panose="020B0503020203020204" pitchFamily="34" charset="0"/>
              </a:rPr>
              <a:t>Private Network Services</a:t>
            </a:r>
          </a:p>
          <a:p>
            <a:pPr marL="0" indent="0">
              <a:spcBef>
                <a:spcPts val="300"/>
              </a:spcBef>
              <a:buNone/>
            </a:pPr>
            <a:endParaRPr lang="en-US" sz="1200" dirty="0">
              <a:solidFill>
                <a:srgbClr val="00000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200" dirty="0">
                <a:solidFill>
                  <a:srgbClr val="000000"/>
                </a:solidFill>
              </a:rPr>
              <a:t>The </a:t>
            </a:r>
            <a:r>
              <a:rPr lang="en-US" sz="1200" dirty="0" err="1">
                <a:solidFill>
                  <a:srgbClr val="000000"/>
                </a:solidFill>
              </a:rPr>
              <a:t>Airspan</a:t>
            </a:r>
            <a:r>
              <a:rPr lang="en-US" sz="1200" dirty="0">
                <a:solidFill>
                  <a:srgbClr val="000000"/>
                </a:solidFill>
              </a:rPr>
              <a:t> Neutral Host can be leveraged for Private Network Services with the same inbuilding infrastructure.</a:t>
            </a:r>
          </a:p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</a:rPr>
              <a:t>Separation from </a:t>
            </a:r>
            <a:r>
              <a:rPr lang="en-US" sz="1200" dirty="0" err="1">
                <a:solidFill>
                  <a:srgbClr val="000000"/>
                </a:solidFill>
              </a:rPr>
              <a:t>Wifi</a:t>
            </a:r>
            <a:r>
              <a:rPr lang="en-US" sz="1200" dirty="0">
                <a:solidFill>
                  <a:srgbClr val="000000"/>
                </a:solidFill>
              </a:rPr>
              <a:t> Traffic</a:t>
            </a:r>
          </a:p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</a:rPr>
              <a:t>Deterministic Latency</a:t>
            </a:r>
          </a:p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00"/>
                </a:solidFill>
              </a:rPr>
              <a:t>Extended Range and Mobility</a:t>
            </a:r>
          </a:p>
          <a:p>
            <a:pPr marL="0" indent="0">
              <a:spcBef>
                <a:spcPts val="300"/>
              </a:spcBef>
              <a:buNone/>
            </a:pPr>
            <a:endParaRPr lang="en-US" sz="1200" dirty="0">
              <a:solidFill>
                <a:srgbClr val="00000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200" dirty="0">
                <a:solidFill>
                  <a:srgbClr val="000000"/>
                </a:solidFill>
              </a:rPr>
              <a:t>Only additional technology needed is a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1200" dirty="0">
                <a:solidFill>
                  <a:srgbClr val="000000"/>
                </a:solidFill>
              </a:rPr>
              <a:t>Core Network and </a:t>
            </a:r>
            <a:r>
              <a:rPr lang="en-US" sz="1200" dirty="0" err="1">
                <a:solidFill>
                  <a:srgbClr val="000000"/>
                </a:solidFill>
              </a:rPr>
              <a:t>Airspan</a:t>
            </a:r>
            <a:r>
              <a:rPr lang="en-US" sz="1200" dirty="0">
                <a:solidFill>
                  <a:srgbClr val="000000"/>
                </a:solidFill>
              </a:rPr>
              <a:t> RAN interworks with almost any Core: Druid, HPE/</a:t>
            </a:r>
            <a:r>
              <a:rPr lang="en-US" sz="1200" dirty="0" err="1">
                <a:solidFill>
                  <a:srgbClr val="000000"/>
                </a:solidFill>
              </a:rPr>
              <a:t>Athonet</a:t>
            </a:r>
            <a:r>
              <a:rPr lang="en-US" sz="1200" dirty="0">
                <a:solidFill>
                  <a:srgbClr val="000000"/>
                </a:solidFill>
              </a:rPr>
              <a:t>, Microsoft, Cisco Highway 9 and more.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0EAC1FB-E5EB-C448-839A-C73A18BC76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499" y="1151826"/>
            <a:ext cx="4304035" cy="382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75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FD16C1D4-CE9E-7546-8286-FA4A990B243A}"/>
              </a:ext>
            </a:extLst>
          </p:cNvPr>
          <p:cNvSpPr txBox="1">
            <a:spLocks/>
          </p:cNvSpPr>
          <p:nvPr/>
        </p:nvSpPr>
        <p:spPr>
          <a:xfrm>
            <a:off x="766782" y="279074"/>
            <a:ext cx="5758898" cy="5658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bg2">
                    <a:lumMod val="25000"/>
                  </a:schemeClr>
                </a:solidFill>
                <a:latin typeface="Avenir LT Std 55 Roman" charset="0"/>
                <a:ea typeface="Avenir LT Std 55 Roman" charset="0"/>
                <a:cs typeface="Avenir LT Std 55 Roman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000000"/>
                </a:solidFill>
              </a:rPr>
              <a:t>Successful Stories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6649B6-441A-8788-46E8-5C63AF2C574B}"/>
              </a:ext>
            </a:extLst>
          </p:cNvPr>
          <p:cNvSpPr txBox="1"/>
          <p:nvPr/>
        </p:nvSpPr>
        <p:spPr>
          <a:xfrm>
            <a:off x="6080568" y="1003833"/>
            <a:ext cx="203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dirty="0">
                <a:solidFill>
                  <a:srgbClr val="000000"/>
                </a:solidFill>
              </a:rPr>
              <a:t>Sound Hotel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04345F-D7C2-BCAA-3A65-C95DAF8D3949}"/>
              </a:ext>
            </a:extLst>
          </p:cNvPr>
          <p:cNvSpPr txBox="1"/>
          <p:nvPr/>
        </p:nvSpPr>
        <p:spPr>
          <a:xfrm>
            <a:off x="6080567" y="3050763"/>
            <a:ext cx="203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dirty="0">
                <a:solidFill>
                  <a:srgbClr val="000000"/>
                </a:solidFill>
              </a:rPr>
              <a:t>Gale Hotel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9BDB16-D083-6502-89F0-4191537F397B}"/>
              </a:ext>
            </a:extLst>
          </p:cNvPr>
          <p:cNvSpPr txBox="1"/>
          <p:nvPr/>
        </p:nvSpPr>
        <p:spPr>
          <a:xfrm>
            <a:off x="3343540" y="1013142"/>
            <a:ext cx="21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dirty="0">
                <a:solidFill>
                  <a:srgbClr val="000000"/>
                </a:solidFill>
              </a:rPr>
              <a:t>Millenium Garages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8B19C7-58E4-7002-1F50-2161F4DE7BC4}"/>
              </a:ext>
            </a:extLst>
          </p:cNvPr>
          <p:cNvSpPr txBox="1"/>
          <p:nvPr/>
        </p:nvSpPr>
        <p:spPr>
          <a:xfrm>
            <a:off x="355600" y="995822"/>
            <a:ext cx="2891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dirty="0">
                <a:solidFill>
                  <a:srgbClr val="000000"/>
                </a:solidFill>
              </a:rPr>
              <a:t>Arizona State University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429183-AA43-C1D6-FB74-48FC5C835274}"/>
              </a:ext>
            </a:extLst>
          </p:cNvPr>
          <p:cNvSpPr txBox="1"/>
          <p:nvPr/>
        </p:nvSpPr>
        <p:spPr>
          <a:xfrm>
            <a:off x="680695" y="3041607"/>
            <a:ext cx="2085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dirty="0">
                <a:solidFill>
                  <a:srgbClr val="000000"/>
                </a:solidFill>
              </a:rPr>
              <a:t>Meta </a:t>
            </a:r>
            <a:r>
              <a:rPr lang="en-US" sz="1800" b="0" dirty="0" smtClean="0">
                <a:solidFill>
                  <a:srgbClr val="000000"/>
                </a:solidFill>
              </a:rPr>
              <a:t>Campus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EA8E7-0B02-09EA-64F4-F264FB2A45E4}"/>
              </a:ext>
            </a:extLst>
          </p:cNvPr>
          <p:cNvSpPr txBox="1"/>
          <p:nvPr/>
        </p:nvSpPr>
        <p:spPr>
          <a:xfrm>
            <a:off x="3048000" y="3024287"/>
            <a:ext cx="2717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dirty="0">
                <a:solidFill>
                  <a:srgbClr val="000000"/>
                </a:solidFill>
              </a:rPr>
              <a:t>University of Virginia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170" name="Picture 2" descr="The Sound Hotel Seattle Belltown, Tapestry Collection by Hilton">
            <a:extLst>
              <a:ext uri="{FF2B5EF4-FFF2-40B4-BE49-F238E27FC236}">
                <a16:creationId xmlns:a16="http://schemas.microsoft.com/office/drawing/2014/main" id="{DB1CA93B-F6B4-535C-C413-6CFA002741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5491" y="1373165"/>
            <a:ext cx="2030400" cy="121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ᐉ VILA GALE RIO DE JANEIRO ⋆⋆⋆⋆ ( BRAZIL ) REAL PHOTOS &amp; GREAT DEALS">
            <a:extLst>
              <a:ext uri="{FF2B5EF4-FFF2-40B4-BE49-F238E27FC236}">
                <a16:creationId xmlns:a16="http://schemas.microsoft.com/office/drawing/2014/main" id="{76368331-A17C-BB9E-A6E6-B61FFE392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0567" y="3450183"/>
            <a:ext cx="2030400" cy="121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AC3982-E37E-0C54-4FC2-66A61F17D6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" t="8419" r="-144" b="23602"/>
          <a:stretch/>
        </p:blipFill>
        <p:spPr>
          <a:xfrm>
            <a:off x="3410784" y="1360124"/>
            <a:ext cx="2030400" cy="1218240"/>
          </a:xfrm>
          <a:prstGeom prst="rect">
            <a:avLst/>
          </a:prstGeom>
        </p:spPr>
      </p:pic>
      <p:pic>
        <p:nvPicPr>
          <p:cNvPr id="7174" name="Picture 6" descr="8 Things You Didn't Know About Arizona State University - Galin Education">
            <a:extLst>
              <a:ext uri="{FF2B5EF4-FFF2-40B4-BE49-F238E27FC236}">
                <a16:creationId xmlns:a16="http://schemas.microsoft.com/office/drawing/2014/main" id="{8709A6A4-1FAD-E4F8-8D9B-8397E4A5A8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078" y="1366645"/>
            <a:ext cx="2030400" cy="121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Meta Headquarters - CMG Landscape Architecture">
            <a:extLst>
              <a:ext uri="{FF2B5EF4-FFF2-40B4-BE49-F238E27FC236}">
                <a16:creationId xmlns:a16="http://schemas.microsoft.com/office/drawing/2014/main" id="{9B0484CE-6A81-E326-8921-1EE3B56030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078" y="3410939"/>
            <a:ext cx="2030400" cy="121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University Images | University Communications">
            <a:extLst>
              <a:ext uri="{FF2B5EF4-FFF2-40B4-BE49-F238E27FC236}">
                <a16:creationId xmlns:a16="http://schemas.microsoft.com/office/drawing/2014/main" id="{DE99A735-2C81-561B-1784-559C34DCFE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08323" y="3410939"/>
            <a:ext cx="2030400" cy="121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437963"/>
      </p:ext>
    </p:extLst>
  </p:cSld>
  <p:clrMapOvr>
    <a:masterClrMapping/>
  </p:clrMapOvr>
</p:sld>
</file>

<file path=ppt/theme/theme1.xml><?xml version="1.0" encoding="utf-8"?>
<a:theme xmlns:a="http://schemas.openxmlformats.org/drawingml/2006/main" name="1_Airspan 2019 Theme">
  <a:themeElements>
    <a:clrScheme name="Airspan 2019 Colors">
      <a:dk1>
        <a:srgbClr val="005C82"/>
      </a:dk1>
      <a:lt1>
        <a:sysClr val="window" lastClr="FFFFFF"/>
      </a:lt1>
      <a:dk2>
        <a:srgbClr val="005C82"/>
      </a:dk2>
      <a:lt2>
        <a:srgbClr val="E7E6E6"/>
      </a:lt2>
      <a:accent1>
        <a:srgbClr val="005B82"/>
      </a:accent1>
      <a:accent2>
        <a:srgbClr val="113448"/>
      </a:accent2>
      <a:accent3>
        <a:srgbClr val="BFBEBF"/>
      </a:accent3>
      <a:accent4>
        <a:srgbClr val="F4A656"/>
      </a:accent4>
      <a:accent5>
        <a:srgbClr val="BBDCEF"/>
      </a:accent5>
      <a:accent6>
        <a:srgbClr val="B3D8DD"/>
      </a:accent6>
      <a:hlink>
        <a:srgbClr val="0563C1"/>
      </a:hlink>
      <a:folHlink>
        <a:srgbClr val="977B2D"/>
      </a:folHlink>
    </a:clrScheme>
    <a:fontScheme name="Custom 1">
      <a:majorFont>
        <a:latin typeface="Avenir LT Std 55 Roman"/>
        <a:ea typeface=""/>
        <a:cs typeface=""/>
      </a:majorFont>
      <a:minorFont>
        <a:latin typeface="Aveni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rspan_Executive_Summary_20241105.pptx" id="{D48999F2-84F4-448E-94FF-3D23B1718638}" vid="{69707219-D02F-4EB5-810D-E9AD660133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69150-3902-4ACB-86B2-C288C9849E71}">
  <ds:schemaRefs>
    <ds:schemaRef ds:uri="http://purl.org/dc/elements/1.1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439f3591-1f93-4270-a6c0-154eba59c41e"/>
    <ds:schemaRef ds:uri="b46ca96f-8804-4608-ad5f-fcf7637e0e0e"/>
  </ds:schemaRefs>
</ds:datastoreItem>
</file>

<file path=customXml/itemProps2.xml><?xml version="1.0" encoding="utf-8"?>
<ds:datastoreItem xmlns:ds="http://schemas.openxmlformats.org/officeDocument/2006/customXml" ds:itemID="{70FE16D5-A933-4667-A583-1133E3526C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EB94EB-B0D7-40FD-B6BF-4FF8DBB0D86E}"/>
</file>

<file path=docProps/app.xml><?xml version="1.0" encoding="utf-8"?>
<Properties xmlns="http://schemas.openxmlformats.org/officeDocument/2006/extended-properties" xmlns:vt="http://schemas.openxmlformats.org/officeDocument/2006/docPropsVTypes">
  <Template>Airspan-PPT-Template-20241106</Template>
  <TotalTime>430</TotalTime>
  <Words>551</Words>
  <Application>Microsoft Office PowerPoint</Application>
  <PresentationFormat>On-screen Show (16:9)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Avenir</vt:lpstr>
      <vt:lpstr>Avenir LT Std</vt:lpstr>
      <vt:lpstr>Arial</vt:lpstr>
      <vt:lpstr>Avenir LT Std 35 Light</vt:lpstr>
      <vt:lpstr>Avenir LT Std 55 Roman</vt:lpstr>
      <vt:lpstr>Calibri</vt:lpstr>
      <vt:lpstr>Calibri Light</vt:lpstr>
      <vt:lpstr>1_Airspan 2019 Theme</vt:lpstr>
      <vt:lpstr>Neutral Host Networks: The Winning Formula for 5G coverage extension and Private Network Success in the USA and UK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Neutral Host Networks: The Winning Formula for 5G coverage extension and Private Network Success in the USA and UK</dc:title>
  <dc:creator>Abel Mayal</dc:creator>
  <cp:lastModifiedBy>Stefano Baioni</cp:lastModifiedBy>
  <cp:revision>9</cp:revision>
  <dcterms:created xsi:type="dcterms:W3CDTF">2024-11-06T10:24:02Z</dcterms:created>
  <dcterms:modified xsi:type="dcterms:W3CDTF">2024-11-07T11:11:57Z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