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0"/>
    <p:sldMasterId id="2147483713" r:id="rId11"/>
    <p:sldMasterId id="2147483734" r:id="rId12"/>
  </p:sldMasterIdLst>
  <p:notesMasterIdLst>
    <p:notesMasterId r:id="rId39"/>
  </p:notesMasterIdLst>
  <p:handoutMasterIdLst>
    <p:handoutMasterId r:id="rId40"/>
  </p:handoutMasterIdLst>
  <p:sldIdLst>
    <p:sldId id="2147472985" r:id="rId13"/>
    <p:sldId id="2147483644" r:id="rId14"/>
    <p:sldId id="275" r:id="rId15"/>
    <p:sldId id="2147479688" r:id="rId16"/>
    <p:sldId id="265" r:id="rId17"/>
    <p:sldId id="296" r:id="rId18"/>
    <p:sldId id="274" r:id="rId19"/>
    <p:sldId id="264" r:id="rId20"/>
    <p:sldId id="389" r:id="rId21"/>
    <p:sldId id="273" r:id="rId22"/>
    <p:sldId id="2147376239" r:id="rId23"/>
    <p:sldId id="2147482233" r:id="rId24"/>
    <p:sldId id="2147483600" r:id="rId25"/>
    <p:sldId id="5158" r:id="rId26"/>
    <p:sldId id="14893" r:id="rId27"/>
    <p:sldId id="276" r:id="rId28"/>
    <p:sldId id="278" r:id="rId29"/>
    <p:sldId id="266" r:id="rId30"/>
    <p:sldId id="269" r:id="rId31"/>
    <p:sldId id="268" r:id="rId32"/>
    <p:sldId id="2147483642" r:id="rId33"/>
    <p:sldId id="2147482362" r:id="rId34"/>
    <p:sldId id="2147483641" r:id="rId35"/>
    <p:sldId id="2147483454" r:id="rId36"/>
    <p:sldId id="2147483611" r:id="rId37"/>
    <p:sldId id="2147483640" r:id="rId38"/>
  </p:sldIdLst>
  <p:sldSz cx="12192000" cy="6858000"/>
  <p:notesSz cx="6858000" cy="9144000"/>
  <p:embeddedFontLst>
    <p:embeddedFont>
      <p:font typeface="Ericsson Hilda" panose="020B0604020202020204" charset="0"/>
      <p:regular r:id="rId41"/>
      <p:bold r:id="rId42"/>
      <p:italic r:id="rId43"/>
      <p:boldItalic r:id="rId44"/>
    </p:embeddedFont>
    <p:embeddedFont>
      <p:font typeface="Ericsson Hilda ExtraBold" panose="020B0604020202020204" charset="0"/>
      <p:bold r:id="rId45"/>
    </p:embeddedFont>
    <p:embeddedFont>
      <p:font typeface="Ericsson Hilda ExtraLight" panose="020B0604020202020204" charset="0"/>
      <p:regular r:id="rId46"/>
    </p:embeddedFont>
    <p:embeddedFont>
      <p:font typeface="Ericsson Hilda Light" panose="020B0604020202020204" charset="0"/>
      <p:regular r:id="rId47"/>
      <p:italic r:id="rId48"/>
    </p:embeddedFont>
    <p:embeddedFont>
      <p:font typeface="Ericsson Technical Icons" panose="020B0604020202020204" charset="0"/>
      <p:regular r:id="rId49"/>
      <p:bold r:id="rId50"/>
      <p:italic r:id="rId51"/>
      <p:boldItalic r:id="rId52"/>
    </p:embeddedFont>
    <p:embeddedFont>
      <p:font typeface="EricssonHilda" panose="020B0604020202020204" charset="0"/>
      <p:regular r:id="rId53"/>
      <p:bold r:id="rId54"/>
      <p:italic r:id="rId55"/>
      <p:boldItalic r:id="rId56"/>
    </p:embeddedFont>
    <p:embeddedFont>
      <p:font typeface="Segoe UI" panose="020B0502040204020203" pitchFamily="34" charset="0"/>
      <p:regular r:id="rId57"/>
      <p:bold r:id="rId58"/>
      <p:italic r:id="rId59"/>
      <p:boldItalic r:id="rId60"/>
    </p:embeddedFont>
    <p:embeddedFont>
      <p:font typeface="Times" panose="02020603050405020304" pitchFamily="18" charset="0"/>
      <p:regular r:id="rId61"/>
      <p:bold r:id="rId62"/>
      <p:italic r:id="rId63"/>
      <p:boldItalic r:id="rId64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B4223D-092C-4681-A366-266CC15C30C5}" v="54" dt="2024-11-19T18:53:49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777" autoAdjust="0"/>
  </p:normalViewPr>
  <p:slideViewPr>
    <p:cSldViewPr snapToGrid="0">
      <p:cViewPr varScale="1">
        <p:scale>
          <a:sx n="99" d="100"/>
          <a:sy n="99" d="100"/>
        </p:scale>
        <p:origin x="9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63" Type="http://schemas.openxmlformats.org/officeDocument/2006/relationships/font" Target="fonts/font23.fntdata"/><Relationship Id="rId68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2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font" Target="fonts/font18.fntdata"/><Relationship Id="rId66" Type="http://schemas.openxmlformats.org/officeDocument/2006/relationships/viewProps" Target="viewProps.xml"/><Relationship Id="rId5" Type="http://schemas.openxmlformats.org/officeDocument/2006/relationships/customXml" Target="../customXml/item5.xml"/><Relationship Id="rId61" Type="http://schemas.openxmlformats.org/officeDocument/2006/relationships/font" Target="fonts/font21.fntdata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64" Type="http://schemas.openxmlformats.org/officeDocument/2006/relationships/font" Target="fonts/font24.fntdata"/><Relationship Id="rId69" Type="http://schemas.microsoft.com/office/2015/10/relationships/revisionInfo" Target="revisionInfo.xml"/><Relationship Id="rId8" Type="http://schemas.openxmlformats.org/officeDocument/2006/relationships/customXml" Target="../customXml/item8.xml"/><Relationship Id="rId51" Type="http://schemas.openxmlformats.org/officeDocument/2006/relationships/font" Target="fonts/font11.fntdata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3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font" Target="fonts/font6.fntdata"/><Relationship Id="rId59" Type="http://schemas.openxmlformats.org/officeDocument/2006/relationships/font" Target="fonts/font19.fntdata"/><Relationship Id="rId67" Type="http://schemas.openxmlformats.org/officeDocument/2006/relationships/theme" Target="theme/theme1.xml"/><Relationship Id="rId20" Type="http://schemas.openxmlformats.org/officeDocument/2006/relationships/slide" Target="slides/slide8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62" Type="http://schemas.openxmlformats.org/officeDocument/2006/relationships/font" Target="fonts/font22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Master" Target="slideMasters/slideMaster1.xml"/><Relationship Id="rId31" Type="http://schemas.openxmlformats.org/officeDocument/2006/relationships/slide" Target="slides/slide19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font" Target="fonts/font20.fntdata"/><Relationship Id="rId65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9" Type="http://schemas.openxmlformats.org/officeDocument/2006/relationships/notesMaster" Target="notesMasters/notesMaster1.xml"/><Relationship Id="rId34" Type="http://schemas.openxmlformats.org/officeDocument/2006/relationships/slide" Target="slides/slide22.xml"/><Relationship Id="rId50" Type="http://schemas.openxmlformats.org/officeDocument/2006/relationships/font" Target="fonts/font10.fntdata"/><Relationship Id="rId55" Type="http://schemas.openxmlformats.org/officeDocument/2006/relationships/font" Target="fonts/font15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145804831740225"/>
          <c:y val="0.10348409474592343"/>
          <c:w val="0.52171062594770123"/>
          <c:h val="0.81462258698097445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Sheet1!$B$4</c:f>
              <c:strCache>
                <c:ptCount val="1"/>
                <c:pt idx="0">
                  <c:v>5G mid-band</c:v>
                </c:pt>
              </c:strCache>
            </c:strRef>
          </c:tx>
          <c:spPr>
            <a:solidFill>
              <a:schemeClr val="accent5"/>
            </a:soli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Sheet1!$C$2:$K$2</c:f>
              <c:strCache>
                <c:ptCount val="9"/>
                <c:pt idx="0">
                  <c:v>World</c:v>
                </c:pt>
                <c:pt idx="1">
                  <c:v>World (Without China)</c:v>
                </c:pt>
                <c:pt idx="2">
                  <c:v>North America</c:v>
                </c:pt>
                <c:pt idx="3">
                  <c:v>Europe (Without Russia)</c:v>
                </c:pt>
                <c:pt idx="4">
                  <c:v>Latin America</c:v>
                </c:pt>
                <c:pt idx="5">
                  <c:v>Middle East and Africa</c:v>
                </c:pt>
                <c:pt idx="6">
                  <c:v>Asia-Pacific (Without India and China)</c:v>
                </c:pt>
                <c:pt idx="7">
                  <c:v>India</c:v>
                </c:pt>
                <c:pt idx="8">
                  <c:v>China</c:v>
                </c:pt>
              </c:strCache>
            </c:strRef>
          </c:cat>
          <c:val>
            <c:numRef>
              <c:f>Sheet1!$C$4:$K$4</c:f>
              <c:numCache>
                <c:formatCode>0%</c:formatCode>
                <c:ptCount val="9"/>
                <c:pt idx="0">
                  <c:v>0.45</c:v>
                </c:pt>
                <c:pt idx="1">
                  <c:v>0.35</c:v>
                </c:pt>
                <c:pt idx="2">
                  <c:v>0.85</c:v>
                </c:pt>
                <c:pt idx="3">
                  <c:v>0.3</c:v>
                </c:pt>
                <c:pt idx="4">
                  <c:v>0.1</c:v>
                </c:pt>
                <c:pt idx="5">
                  <c:v>0.1</c:v>
                </c:pt>
                <c:pt idx="6">
                  <c:v>0.2</c:v>
                </c:pt>
                <c:pt idx="7">
                  <c:v>0.9</c:v>
                </c:pt>
                <c:pt idx="8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48-A649-AA99-A7E5C9B478C9}"/>
            </c:ext>
          </c:extLst>
        </c:ser>
        <c:ser>
          <c:idx val="0"/>
          <c:order val="1"/>
          <c:tx>
            <c:strRef>
              <c:f>Sheet1!$B$3</c:f>
              <c:strCache>
                <c:ptCount val="1"/>
                <c:pt idx="0">
                  <c:v>5G total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9525" cap="flat" cmpd="sng" algn="ctr">
              <a:noFill/>
              <a:round/>
            </a:ln>
            <a:effectLst/>
          </c:spPr>
          <c:invertIfNegative val="0"/>
          <c:cat>
            <c:strRef>
              <c:f>Sheet1!$C$2:$K$2</c:f>
              <c:strCache>
                <c:ptCount val="9"/>
                <c:pt idx="0">
                  <c:v>World</c:v>
                </c:pt>
                <c:pt idx="1">
                  <c:v>World (Without China)</c:v>
                </c:pt>
                <c:pt idx="2">
                  <c:v>North America</c:v>
                </c:pt>
                <c:pt idx="3">
                  <c:v>Europe (Without Russia)</c:v>
                </c:pt>
                <c:pt idx="4">
                  <c:v>Latin America</c:v>
                </c:pt>
                <c:pt idx="5">
                  <c:v>Middle East and Africa</c:v>
                </c:pt>
                <c:pt idx="6">
                  <c:v>Asia-Pacific (Without India and China)</c:v>
                </c:pt>
                <c:pt idx="7">
                  <c:v>India</c:v>
                </c:pt>
                <c:pt idx="8">
                  <c:v>China</c:v>
                </c:pt>
              </c:strCache>
            </c:strRef>
          </c:cat>
          <c:val>
            <c:numRef>
              <c:f>Sheet1!$C$3:$K$3</c:f>
              <c:numCache>
                <c:formatCode>0%</c:formatCode>
                <c:ptCount val="9"/>
                <c:pt idx="0">
                  <c:v>0.5</c:v>
                </c:pt>
                <c:pt idx="1">
                  <c:v>0.4</c:v>
                </c:pt>
                <c:pt idx="2">
                  <c:v>0.9</c:v>
                </c:pt>
                <c:pt idx="3">
                  <c:v>0.7</c:v>
                </c:pt>
                <c:pt idx="4">
                  <c:v>0.1</c:v>
                </c:pt>
                <c:pt idx="5">
                  <c:v>0.1</c:v>
                </c:pt>
                <c:pt idx="6">
                  <c:v>0.2</c:v>
                </c:pt>
                <c:pt idx="7">
                  <c:v>0.9</c:v>
                </c:pt>
                <c:pt idx="8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48-A649-AA99-A7E5C9B478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095992223"/>
        <c:axId val="2095340831"/>
      </c:barChart>
      <c:catAx>
        <c:axId val="20959922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95340831"/>
        <c:crosses val="autoZero"/>
        <c:auto val="1"/>
        <c:lblAlgn val="ctr"/>
        <c:lblOffset val="100"/>
        <c:noMultiLvlLbl val="0"/>
      </c:catAx>
      <c:valAx>
        <c:axId val="2095340831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95992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581941008719665"/>
          <c:y val="9.4822622461171579E-3"/>
          <c:w val="0.66063988034089693"/>
          <c:h val="5.84865957412174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010308177177313"/>
          <c:y val="0.10367087725554056"/>
          <c:w val="0.86094778440276343"/>
          <c:h val="0.44744261374217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'Data Monetisation'!$A$2</c:f>
              <c:strCache>
                <c:ptCount val="1"/>
                <c:pt idx="0">
                  <c:v>eMBB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0D2-4565-9D63-29272817E33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0D2-4565-9D63-29272817E33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0D2-4565-9D63-29272817E33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0D2-4565-9D63-29272817E33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0D2-4565-9D63-29272817E33E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0D2-4565-9D63-29272817E33E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0D2-4565-9D63-29272817E33E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0D2-4565-9D63-29272817E33E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0D2-4565-9D63-29272817E33E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0D2-4565-9D63-29272817E33E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0D2-4565-9D63-29272817E33E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0D2-4565-9D63-29272817E3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'Data Monetisation'!$B$1:$G$1</c:f>
              <c:strCache>
                <c:ptCount val="6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</c:strCache>
            </c:strRef>
          </c:cat>
          <c:val>
            <c:numRef>
              <c:f>'Data Monetisation'!$B$2:$G$2</c:f>
              <c:numCache>
                <c:formatCode>General</c:formatCode>
                <c:ptCount val="6"/>
                <c:pt idx="0">
                  <c:v>100</c:v>
                </c:pt>
                <c:pt idx="1">
                  <c:v>60</c:v>
                </c:pt>
                <c:pt idx="2">
                  <c:v>30</c:v>
                </c:pt>
                <c:pt idx="3">
                  <c:v>20</c:v>
                </c:pt>
                <c:pt idx="4">
                  <c:v>10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0D2-4565-9D63-29272817E3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-71"/>
        <c:axId val="1027611568"/>
        <c:axId val="961915328"/>
      </c:barChart>
      <c:catAx>
        <c:axId val="10276115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1915328"/>
        <c:crosses val="autoZero"/>
        <c:auto val="1"/>
        <c:lblAlgn val="ctr"/>
        <c:lblOffset val="100"/>
        <c:noMultiLvlLbl val="0"/>
      </c:catAx>
      <c:valAx>
        <c:axId val="9619153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27611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780812710321419"/>
          <c:y val="0.10664279677525293"/>
          <c:w val="0.86094778440276343"/>
          <c:h val="0.645981882725219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'Data Monetisation'!$A$22</c:f>
              <c:strCache>
                <c:ptCount val="1"/>
                <c:pt idx="0">
                  <c:v>eMBB</c:v>
                </c:pt>
              </c:strCache>
            </c:strRef>
          </c:tx>
          <c:spPr>
            <a:solidFill>
              <a:schemeClr val="accent2">
                <a:tint val="58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F2-4659-8158-F9E6E6842EC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5F2-4659-8158-F9E6E6842EC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F2-4659-8158-F9E6E6842EC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5F2-4659-8158-F9E6E6842EC2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5F2-4659-8158-F9E6E6842EC2}"/>
              </c:ext>
            </c:extLst>
          </c:dPt>
          <c:dLbls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5F2-4659-8158-F9E6E6842E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'Data Monetisation'!$B$21:$G$21</c:f>
              <c:strCache>
                <c:ptCount val="6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</c:strCache>
            </c:strRef>
          </c:cat>
          <c:val>
            <c:numRef>
              <c:f>'Data Monetisation'!$B$22:$G$22</c:f>
              <c:numCache>
                <c:formatCode>General</c:formatCode>
                <c:ptCount val="6"/>
                <c:pt idx="0">
                  <c:v>100</c:v>
                </c:pt>
                <c:pt idx="1">
                  <c:v>60</c:v>
                </c:pt>
                <c:pt idx="2">
                  <c:v>30</c:v>
                </c:pt>
                <c:pt idx="3">
                  <c:v>20</c:v>
                </c:pt>
                <c:pt idx="4">
                  <c:v>10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5F2-4659-8158-F9E6E6842EC2}"/>
            </c:ext>
          </c:extLst>
        </c:ser>
        <c:ser>
          <c:idx val="1"/>
          <c:order val="1"/>
          <c:tx>
            <c:strRef>
              <c:f>'Data Monetisation'!$A$23</c:f>
              <c:strCache>
                <c:ptCount val="1"/>
                <c:pt idx="0">
                  <c:v>Economy Slices</c:v>
                </c:pt>
              </c:strCache>
            </c:strRef>
          </c:tx>
          <c:spPr>
            <a:solidFill>
              <a:schemeClr val="accent2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5F2-4659-8158-F9E6E6842E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'Data Monetisation'!$B$21:$G$21</c:f>
              <c:strCache>
                <c:ptCount val="6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</c:strCache>
            </c:strRef>
          </c:cat>
          <c:val>
            <c:numRef>
              <c:f>'Data Monetisation'!$B$23:$G$23</c:f>
              <c:numCache>
                <c:formatCode>General</c:formatCode>
                <c:ptCount val="6"/>
                <c:pt idx="0">
                  <c:v>0</c:v>
                </c:pt>
                <c:pt idx="1">
                  <c:v>40</c:v>
                </c:pt>
                <c:pt idx="2">
                  <c:v>70</c:v>
                </c:pt>
                <c:pt idx="3">
                  <c:v>80</c:v>
                </c:pt>
                <c:pt idx="4">
                  <c:v>90</c:v>
                </c:pt>
                <c:pt idx="5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85F2-4659-8158-F9E6E6842EC2}"/>
            </c:ext>
          </c:extLst>
        </c:ser>
        <c:ser>
          <c:idx val="2"/>
          <c:order val="2"/>
          <c:tx>
            <c:strRef>
              <c:f>'Data Monetisation'!$A$24</c:f>
              <c:strCache>
                <c:ptCount val="1"/>
                <c:pt idx="0">
                  <c:v>Premium Slices</c:v>
                </c:pt>
              </c:strCache>
            </c:strRef>
          </c:tx>
          <c:spPr>
            <a:solidFill>
              <a:schemeClr val="accent2">
                <a:shade val="86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5F2-4659-8158-F9E6E6842E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'Data Monetisation'!$B$21:$G$21</c:f>
              <c:strCache>
                <c:ptCount val="6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</c:strCache>
            </c:strRef>
          </c:cat>
          <c:val>
            <c:numRef>
              <c:f>'Data Monetisation'!$B$24:$G$24</c:f>
              <c:numCache>
                <c:formatCode>General</c:formatCode>
                <c:ptCount val="6"/>
                <c:pt idx="0">
                  <c:v>0</c:v>
                </c:pt>
                <c:pt idx="1">
                  <c:v>10</c:v>
                </c:pt>
                <c:pt idx="2">
                  <c:v>18</c:v>
                </c:pt>
                <c:pt idx="3">
                  <c:v>24</c:v>
                </c:pt>
                <c:pt idx="4">
                  <c:v>26</c:v>
                </c:pt>
                <c:pt idx="5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85F2-4659-8158-F9E6E6842EC2}"/>
            </c:ext>
          </c:extLst>
        </c:ser>
        <c:ser>
          <c:idx val="3"/>
          <c:order val="3"/>
          <c:tx>
            <c:strRef>
              <c:f>'Data Monetisation'!$A$25</c:f>
              <c:strCache>
                <c:ptCount val="1"/>
                <c:pt idx="0">
                  <c:v>Enterprise Slices</c:v>
                </c:pt>
              </c:strCache>
            </c:strRef>
          </c:tx>
          <c:spPr>
            <a:solidFill>
              <a:schemeClr val="accent2">
                <a:shade val="58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85F2-4659-8158-F9E6E6842EC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5F2-4659-8158-F9E6E6842E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'Data Monetisation'!$B$21:$G$21</c:f>
              <c:strCache>
                <c:ptCount val="6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</c:strCache>
            </c:strRef>
          </c:cat>
          <c:val>
            <c:numRef>
              <c:f>'Data Monetisation'!$B$25:$G$25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10</c:v>
                </c:pt>
                <c:pt idx="3">
                  <c:v>18</c:v>
                </c:pt>
                <c:pt idx="4">
                  <c:v>24</c:v>
                </c:pt>
                <c:pt idx="5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85F2-4659-8158-F9E6E6842EC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699709728"/>
        <c:axId val="909249904"/>
      </c:barChart>
      <c:catAx>
        <c:axId val="6997097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9249904"/>
        <c:crosses val="autoZero"/>
        <c:auto val="1"/>
        <c:lblAlgn val="ctr"/>
        <c:lblOffset val="100"/>
        <c:noMultiLvlLbl val="0"/>
      </c:catAx>
      <c:valAx>
        <c:axId val="909249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9709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1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0.09816</cdr:x>
      <cdr:y>0.56946</cdr:y>
    </cdr:from>
    <cdr:to>
      <cdr:x>0.09816</cdr:x>
      <cdr:y>0.75299</cdr:y>
    </cdr:to>
    <cdr:cxnSp macro="">
      <cdr:nvCxnSpPr>
        <cdr:cNvPr id="4" name="Straight Arrow Connector 3">
          <a:extLst xmlns:a="http://schemas.openxmlformats.org/drawingml/2006/main">
            <a:ext uri="{FF2B5EF4-FFF2-40B4-BE49-F238E27FC236}">
              <a16:creationId xmlns:a16="http://schemas.microsoft.com/office/drawing/2014/main" id="{5DACECB8-3324-4F0A-8DEF-88E65B5EF319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 flipV="1">
          <a:off x="836567" y="1968970"/>
          <a:ext cx="0" cy="634601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bg1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0.07463</cdr:x>
      <cdr:y>0.59776</cdr:y>
    </cdr:from>
    <cdr:to>
      <cdr:x>0.09991</cdr:x>
      <cdr:y>0.7813</cdr:y>
    </cdr:to>
    <cdr:sp macro="" textlink="">
      <cdr:nvSpPr>
        <cdr:cNvPr id="5" name="TextBox 152">
          <a:extLst xmlns:a="http://schemas.openxmlformats.org/drawingml/2006/main">
            <a:ext uri="{FF2B5EF4-FFF2-40B4-BE49-F238E27FC236}">
              <a16:creationId xmlns:a16="http://schemas.microsoft.com/office/drawing/2014/main" id="{75659FDB-2C07-82C0-EE18-E43131C34047}"/>
            </a:ext>
          </a:extLst>
        </cdr:cNvPr>
        <cdr:cNvSpPr txBox="1"/>
      </cdr:nvSpPr>
      <cdr:spPr>
        <a:xfrm xmlns:a="http://schemas.openxmlformats.org/drawingml/2006/main" rot="16200000">
          <a:off x="426491" y="2276407"/>
          <a:ext cx="634602" cy="2154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3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165" algn="l" defTabSz="9143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330" algn="l" defTabSz="9143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495" algn="l" defTabSz="9143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660" algn="l" defTabSz="9143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5825" algn="l" defTabSz="9143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2990" algn="l" defTabSz="9143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155" algn="l" defTabSz="9143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320" algn="l" defTabSz="91433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SG" sz="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Revenue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noProof="0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670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2x8 array of subarrays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134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87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6698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0688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2242 B1 PRA in end of 2014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endParaRPr kumimoji="0" lang="en-US" sz="1600" b="0" i="0" u="none" strike="noStrike" kern="1000" cap="none" spc="-3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Trends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Single operator (high performing)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Single operator (small building)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Multi-operator 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Neutral host 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2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Cloud indoor </a:t>
            </a:r>
            <a:endParaRPr kumimoji="0" lang="en-US" sz="1600" b="0" i="0" u="none" strike="noStrike" kern="1000" cap="none" spc="-3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endParaRPr lang="en-MY" sz="1200" kern="1200">
              <a:solidFill>
                <a:schemeClr val="tx1"/>
              </a:solidFill>
              <a:effectLst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61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62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39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8F438-1246-AFE4-5D91-592D86293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5248C8-71D0-1279-0F02-AE51B54A57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7DC19B-CED8-574A-15E3-C7C4B1BB11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endParaRPr lang="en-US" sz="1800" b="0" i="0" dirty="0">
              <a:solidFill>
                <a:srgbClr val="000000"/>
              </a:solidFill>
              <a:effectLst/>
              <a:latin typeface="Ericsson Hilda" panose="00000500000000000000" pitchFamily="2" charset="0"/>
            </a:endParaRPr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D431A1C-56E1-AF14-D87A-055F5BFEC63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50" charset="0"/>
                <a:ea typeface="+mn-ea"/>
                <a:cs typeface="+mn-cs"/>
                <a:sym typeface="Ericsson Hilda Light" panose="00000400000000000000" pitchFamily="50" charset="0"/>
              </a:rPr>
              <a:t> 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01856C-B4F9-E633-F9F4-FA28C497AD6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50" charset="0"/>
                <a:ea typeface="+mn-ea"/>
                <a:cs typeface="+mn-cs"/>
                <a:sym typeface="Ericsson Hilda Light" panose="00000400000000000000" pitchFamily="50" charset="0"/>
              </a:rPr>
              <a:t>2018-05-01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59001E-0C46-C4CF-BB30-3C2BE1D734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50" charset="0"/>
                <a:ea typeface="+mn-ea"/>
                <a:cs typeface="+mn-cs"/>
                <a:sym typeface="Ericsson Hilda Light" panose="00000400000000000000" pitchFamily="50" charset="0"/>
              </a:rPr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84BD76-6DE8-6B32-580F-6942FA4262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50" charset="0"/>
                <a:ea typeface="+mn-ea"/>
                <a:cs typeface="+mn-cs"/>
                <a:sym typeface="Ericsson Hilda Light" panose="00000400000000000000" pitchFamily="50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ricsson Hilda Light" panose="00000400000000000000" pitchFamily="50" charset="0"/>
              <a:ea typeface="+mn-ea"/>
              <a:cs typeface="+mn-cs"/>
              <a:sym typeface="Ericsson Hilda Light" panose="000004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095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916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857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11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2019-11-07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3475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2018-01-17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78EBA7-98A3-4DEE-9064-F548BCA535E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ricsson Hilda Light" panose="000004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ricsson Hilda Light" panose="000004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3712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US" dirty="0"/>
            </a:br>
            <a:r>
              <a:rPr lang="en-US" dirty="0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88E1EBD1-8D9B-44AF-9CEE-D3A835E60E6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878CBE6A-C33E-44F0-B14B-E5B889094D0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EC797C66-AB0A-4A83-B4EE-D116FD9FF5A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2024-11-20  |  Ericsson Confidential  |  Page </a:t>
            </a:r>
            <a:fld id="{60A9EE11-226E-413C-9E90-924E715076D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683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1052385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AA7D864-B2B8-1DE8-EA5E-9ABB885ABBAC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19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2024-11-20  |  Ericsson Confidential  |  Page </a:t>
            </a:r>
            <a:fld id="{1FF2CBDC-8AFC-4045-A86B-03DCDF37038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3001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US" dirty="0"/>
            </a:br>
            <a:r>
              <a:rPr lang="en-US" dirty="0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014233178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9871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5228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59FEA941-F45D-4D2B-9E6E-1CFED155211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60717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908376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938024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1637595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667808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79863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492070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014046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547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763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96835206-9365-4427-8856-0D100F1DC29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2024-11-20  |  Ericsson Confidential  |  Page </a:t>
            </a:r>
            <a:fld id="{B03AE225-116E-47A8-B087-3EE001C0D33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0495461"/>
      </p:ext>
    </p:extLst>
  </p:cSld>
  <p:clrMapOvr>
    <a:masterClrMapping/>
  </p:clrMapOvr>
  <p:hf sldNum="0" hdr="0" ft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05574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838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1351445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Content_SM">
            <a:extLst>
              <a:ext uri="{FF2B5EF4-FFF2-40B4-BE49-F238E27FC236}">
                <a16:creationId xmlns:a16="http://schemas.microsoft.com/office/drawing/2014/main" id="{9AD73CFE-F1D5-4F74-8052-43F1140115BD}"/>
              </a:ext>
            </a:extLst>
          </p:cNvPr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7" name="txtfooterCopy" descr="&#10;{&#10;&quot;SkabelonDesign&quot;: {&#10; &quot;textualValue&quot;: &quot;&lt;Doc.Prop.Prepared&gt;&lt;Doc.Prop.Prepared/&gt;&lt;/Doc.Prop.Prepared&gt;&lt;Doc.Prop.ApprovedBy&gt;&lt;s&gt;&lt;![CDATA[  |  ]]&gt;&lt;/s&gt;&lt;Doc.Prop.ApprovedBy/&gt;&lt;/Doc.Prop.ApprovedBy&gt;&lt;Doc.Prop.DocNo&gt;&lt;s&gt;&lt;![CDATA[  |  ]]&gt;&lt;/s&gt;&lt;Doc.Prop.DocNo/&gt;&lt;/Doc.Prop.DocNo&gt;&lt;Doc.Prop.Revision&gt;&lt;s&gt;&lt;![CDATA[  |  ]]&gt;&lt;/s&gt;&lt;Doc.Prop.Revision/&gt;&lt;/Doc.Prop.Revision&gt;&lt;Doc.Prop.Date&gt;&lt;s&gt;&lt;![CDATA[  |  ]]&gt;&lt;/s&gt;&lt;Doc.Prop.Date/&gt;&lt;/Doc.Prop.Date&gt;&lt;Doc.Prop.Title&gt;&lt;s&gt;&lt;![CDATA[  |  ]]&gt;&lt;/s&gt;&lt;Doc.Prop.Title/&gt;&lt;/Doc.Prop.Title&gt;&lt;Doc.Prop.SecurityClass&gt;&lt;s&gt;&lt;![CDATA[  |  ]]&gt;&lt;/s&gt;&lt;Doc.Prop.SecurityClass/&gt;&lt;/Doc.Prop.SecurityClass&gt;&lt;Doc.Prop.ExtConf&gt;&lt;s&gt;&lt;![CDATA[  |  ]]&gt;&lt;/s&gt;&lt;Doc.Prop.ExtConf/&gt;&lt;/Doc.Prop.ExtConf&gt;&lt;Doc.Prop.Pages&gt;&lt;s&gt;&lt;![CDATA[  |  Page &lt;#&gt;]]&gt;&lt;/s&gt;&lt;/Doc.Prop.Pages&gt;&quot;,&#10; &quot;bindingCollection&quot;: {&#10;  &quot;Doc.Prop.Prepared&quot;: {&quot;SkabelonDesign&quot;:{&quot;type&quot;:&quot;Text&quot;,&quot;binding&quot;:&quot;Doc.Prop.Prepared&quot;}},&#10;  &quot;Doc.Prop.ApprovedBy&quot;: {&quot;SkabelonDesign&quot;:{&quot;type&quot;:&quot;Text&quot;,&quot;binding&quot;:&quot;Doc.Prop.ApprovedBy&quot;}},&#10;  &quot;Doc.Prop.DocNo&quot;: {&quot;SkabelonDesign&quot;:{&quot;type&quot;:&quot;Text&quot;,&quot;binding&quot;:&quot;Doc.Prop.DocNo&quot;}},&#10;  &quot;Doc.Prop.Revision&quot;: {&quot;SkabelonDesign&quot;:{&quot;type&quot;:&quot;Text&quot;,&quot;binding&quot;:&quot;Doc.Prop.Revision&quot;}},&#10;  &quot;Doc.Prop.Date&quot;: {&quot;SkabelonDesign&quot;:{&quot;type&quot;:&quot;Text&quot;,&quot;binding&quot;:&quot;Doc.Prop.Date&quot;}},&#10;  &quot;Doc.Prop.Title&quot;: {&quot;SkabelonDesign&quot;:{&quot;type&quot;:&quot;Text&quot;,&quot;binding&quot;:&quot;Doc.Prop.Title&quot;}},&#10;  &quot;Doc.Prop.SecurityClass&quot;: {&quot;SkabelonDesign&quot;:{&quot;type&quot;:&quot;Text&quot;,&quot;binding&quot;:&quot;Doc.Prop.SecurityClass&quot;}},&#10;  &quot;Doc.Prop.ExtConf&quot;: {&quot;SkabelonDesign&quot;:{&quot;type&quot;:&quot;Text&quot;,&quot;binding&quot;:&quot;Doc.Prop.ExtConf&quot;}},&#10;  &quot;Doc.Prop.Pages&quot;: {&quot;SkabelonDesign&quot;:{&quot;type&quot;:&quot;Text&quot;,&quot;binding&quot;:&quot;Doc.Prop.Pages&quot;}}&#10; }&#10;}&#10;}&#10;">
            <a:extLst>
              <a:ext uri="{FF2B5EF4-FFF2-40B4-BE49-F238E27FC236}">
                <a16:creationId xmlns:a16="http://schemas.microsoft.com/office/drawing/2014/main" id="{82804E26-76BF-435F-B9EE-0EFFFBF9CD8A}"/>
              </a:ext>
            </a:extLst>
          </p:cNvPr>
          <p:cNvSpPr txBox="1"/>
          <p:nvPr userDrawn="1"/>
        </p:nvSpPr>
        <p:spPr>
          <a:xfrm>
            <a:off x="233136" y="663257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2024-11-20  |  SCWS 5G indoor   |  Ericsson Confidential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23649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2024-11-20  |  Ericsson Confidential  |  Page </a:t>
            </a:r>
            <a:fld id="{3B31665F-E1A4-49AE-B699-24B646C05B7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13446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40968849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240622612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242670521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510355470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70EDB37C-9335-491F-8ED0-FF7C3D857E6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89962"/>
      </p:ext>
    </p:extLst>
  </p:cSld>
  <p:clrMapOvr>
    <a:masterClrMapping/>
  </p:clrMapOvr>
  <p:hf sldNum="0" hdr="0" ftr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759802"/>
      </p:ext>
    </p:extLst>
  </p:cSld>
  <p:clrMapOvr>
    <a:masterClrMapping/>
  </p:clrMapOvr>
  <p:hf sldNum="0" hdr="0" ftr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39705"/>
      </p:ext>
    </p:extLst>
  </p:cSld>
  <p:clrMapOvr>
    <a:masterClrMapping/>
  </p:clrMapOvr>
  <p:hf sldNum="0" hdr="0" ftr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07368"/>
      </p:ext>
    </p:extLst>
  </p:cSld>
  <p:clrMapOvr>
    <a:masterClrMapping/>
  </p:clrMapOvr>
  <p:hf sldNum="0" hdr="0" ftr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15526"/>
      </p:ext>
    </p:extLst>
  </p:cSld>
  <p:clrMapOvr>
    <a:masterClrMapping/>
  </p:clrMapOvr>
  <p:hf sldNum="0" hdr="0" ftr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90768"/>
      </p:ext>
    </p:extLst>
  </p:cSld>
  <p:clrMapOvr>
    <a:masterClrMapping/>
  </p:clrMapOvr>
  <p:hf sldNum="0" hdr="0" ftr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68659"/>
      </p:ext>
    </p:extLst>
  </p:cSld>
  <p:clrMapOvr>
    <a:masterClrMapping/>
  </p:clrMapOvr>
  <p:hf sldNum="0" hdr="0" ftr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18704"/>
      </p:ext>
    </p:extLst>
  </p:cSld>
  <p:clrMapOvr>
    <a:masterClrMapping/>
  </p:clrMapOvr>
  <p:hf sldNum="0" hdr="0" ftr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544548809"/>
      </p:ext>
    </p:extLst>
  </p:cSld>
  <p:clrMapOvr>
    <a:masterClrMapping/>
  </p:clrMapOvr>
  <p:hf sldNum="0" hdr="0" ftr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3823412235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32493F48-648A-42BA-B71C-2B53A9167B8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3194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102929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975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46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7995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077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241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94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9054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85189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E32B263B-9452-409D-B22D-6A5EF316E80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211957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4724380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920131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3698116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7293862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497950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601185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908185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70827781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703768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42E51C6A-6B1F-4B46-97A6-621FA98D21C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3008436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27899786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9206283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384157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10667136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35308191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1146700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79605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6063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60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CD30D8DB-9BFD-469F-9DE5-93CFA777525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202421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241704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2024-11-20  |  Ericsson Confidential  |  Page </a:t>
            </a:r>
            <a:fld id="{DA318AB0-168D-4CC5-B0A5-20C143CD1B8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655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0638E3F1-03D6-4052-87B0-B82C3BAF884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61.xml"/><Relationship Id="rId39" Type="http://schemas.openxmlformats.org/officeDocument/2006/relationships/slideLayout" Target="../slideLayouts/slideLayout74.xml"/><Relationship Id="rId21" Type="http://schemas.openxmlformats.org/officeDocument/2006/relationships/slideLayout" Target="../slideLayouts/slideLayout56.xml"/><Relationship Id="rId34" Type="http://schemas.openxmlformats.org/officeDocument/2006/relationships/slideLayout" Target="../slideLayouts/slideLayout69.xml"/><Relationship Id="rId42" Type="http://schemas.openxmlformats.org/officeDocument/2006/relationships/slideLayout" Target="../slideLayouts/slideLayout77.xml"/><Relationship Id="rId47" Type="http://schemas.openxmlformats.org/officeDocument/2006/relationships/slideLayout" Target="../slideLayouts/slideLayout82.xml"/><Relationship Id="rId50" Type="http://schemas.openxmlformats.org/officeDocument/2006/relationships/image" Target="../media/image7.svg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9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32" Type="http://schemas.openxmlformats.org/officeDocument/2006/relationships/slideLayout" Target="../slideLayouts/slideLayout67.xml"/><Relationship Id="rId37" Type="http://schemas.openxmlformats.org/officeDocument/2006/relationships/slideLayout" Target="../slideLayouts/slideLayout72.xml"/><Relationship Id="rId40" Type="http://schemas.openxmlformats.org/officeDocument/2006/relationships/slideLayout" Target="../slideLayouts/slideLayout75.xml"/><Relationship Id="rId45" Type="http://schemas.openxmlformats.org/officeDocument/2006/relationships/slideLayout" Target="../slideLayouts/slideLayout80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63.xml"/><Relationship Id="rId36" Type="http://schemas.openxmlformats.org/officeDocument/2006/relationships/slideLayout" Target="../slideLayouts/slideLayout71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31" Type="http://schemas.openxmlformats.org/officeDocument/2006/relationships/slideLayout" Target="../slideLayouts/slideLayout66.xml"/><Relationship Id="rId44" Type="http://schemas.openxmlformats.org/officeDocument/2006/relationships/slideLayout" Target="../slideLayouts/slideLayout79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62.xml"/><Relationship Id="rId30" Type="http://schemas.openxmlformats.org/officeDocument/2006/relationships/slideLayout" Target="../slideLayouts/slideLayout65.xml"/><Relationship Id="rId35" Type="http://schemas.openxmlformats.org/officeDocument/2006/relationships/slideLayout" Target="../slideLayouts/slideLayout70.xml"/><Relationship Id="rId43" Type="http://schemas.openxmlformats.org/officeDocument/2006/relationships/slideLayout" Target="../slideLayouts/slideLayout78.xml"/><Relationship Id="rId48" Type="http://schemas.openxmlformats.org/officeDocument/2006/relationships/theme" Target="../theme/theme3.xml"/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60.xml"/><Relationship Id="rId33" Type="http://schemas.openxmlformats.org/officeDocument/2006/relationships/slideLayout" Target="../slideLayouts/slideLayout68.xml"/><Relationship Id="rId38" Type="http://schemas.openxmlformats.org/officeDocument/2006/relationships/slideLayout" Target="../slideLayouts/slideLayout73.xml"/><Relationship Id="rId46" Type="http://schemas.openxmlformats.org/officeDocument/2006/relationships/slideLayout" Target="../slideLayouts/slideLayout81.xml"/><Relationship Id="rId20" Type="http://schemas.openxmlformats.org/officeDocument/2006/relationships/slideLayout" Target="../slideLayouts/slideLayout55.xml"/><Relationship Id="rId41" Type="http://schemas.openxmlformats.org/officeDocument/2006/relationships/slideLayout" Target="../slideLayouts/slideLayout76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  <p:sldLayoutId id="2147483710" r:id="rId14"/>
    <p:sldLayoutId id="2147483711" r:id="rId15"/>
    <p:sldLayoutId id="2147483712" r:id="rId16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 userDrawn="1"/>
        </p:nvSpPr>
        <p:spPr>
          <a:xfrm>
            <a:off x="421638" y="6524625"/>
            <a:ext cx="24750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2024-11-20  |  Ericsson Confidential  |  Page </a:t>
            </a:r>
            <a:fld id="{E63632EE-6904-446C-893C-A07970CC427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26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1127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  <p:sldLayoutId id="2147483732" r:id="rId18"/>
    <p:sldLayoutId id="2147483733" r:id="rId19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  <p:sldLayoutId id="2147483751" r:id="rId17"/>
    <p:sldLayoutId id="2147483752" r:id="rId18"/>
    <p:sldLayoutId id="2147483753" r:id="rId19"/>
    <p:sldLayoutId id="2147483754" r:id="rId20"/>
    <p:sldLayoutId id="2147483755" r:id="rId21"/>
    <p:sldLayoutId id="2147483756" r:id="rId22"/>
    <p:sldLayoutId id="2147483757" r:id="rId23"/>
    <p:sldLayoutId id="2147483758" r:id="rId24"/>
    <p:sldLayoutId id="2147483759" r:id="rId25"/>
    <p:sldLayoutId id="2147483760" r:id="rId26"/>
    <p:sldLayoutId id="2147483761" r:id="rId27"/>
    <p:sldLayoutId id="2147483762" r:id="rId28"/>
    <p:sldLayoutId id="2147483763" r:id="rId29"/>
    <p:sldLayoutId id="2147483764" r:id="rId30"/>
    <p:sldLayoutId id="2147483765" r:id="rId31"/>
    <p:sldLayoutId id="2147483766" r:id="rId32"/>
    <p:sldLayoutId id="2147483767" r:id="rId33"/>
    <p:sldLayoutId id="2147483768" r:id="rId34"/>
    <p:sldLayoutId id="2147483769" r:id="rId35"/>
    <p:sldLayoutId id="2147483770" r:id="rId36"/>
    <p:sldLayoutId id="2147483771" r:id="rId37"/>
    <p:sldLayoutId id="2147483772" r:id="rId38"/>
    <p:sldLayoutId id="2147483773" r:id="rId39"/>
    <p:sldLayoutId id="2147483774" r:id="rId40"/>
    <p:sldLayoutId id="2147483775" r:id="rId41"/>
    <p:sldLayoutId id="2147483776" r:id="rId42"/>
    <p:sldLayoutId id="2147483777" r:id="rId43"/>
    <p:sldLayoutId id="2147483778" r:id="rId44"/>
    <p:sldLayoutId id="2147483779" r:id="rId45"/>
    <p:sldLayoutId id="2147483780" r:id="rId46"/>
    <p:sldLayoutId id="2147483781" r:id="rId47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svg"/><Relationship Id="rId11" Type="http://schemas.openxmlformats.org/officeDocument/2006/relationships/image" Target="../media/image56.jpg"/><Relationship Id="rId5" Type="http://schemas.openxmlformats.org/officeDocument/2006/relationships/image" Target="../media/image50.png"/><Relationship Id="rId15" Type="http://schemas.openxmlformats.org/officeDocument/2006/relationships/image" Target="../media/image60.svg"/><Relationship Id="rId10" Type="http://schemas.openxmlformats.org/officeDocument/2006/relationships/image" Target="../media/image55.png"/><Relationship Id="rId19" Type="http://schemas.openxmlformats.org/officeDocument/2006/relationships/image" Target="../media/image64.sv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76.svg"/><Relationship Id="rId12" Type="http://schemas.openxmlformats.org/officeDocument/2006/relationships/image" Target="../media/image81.png"/><Relationship Id="rId2" Type="http://schemas.openxmlformats.org/officeDocument/2006/relationships/slideLayout" Target="../slideLayouts/slideLayout58.xml"/><Relationship Id="rId1" Type="http://schemas.openxmlformats.org/officeDocument/2006/relationships/tags" Target="../tags/tag2.xml"/><Relationship Id="rId6" Type="http://schemas.openxmlformats.org/officeDocument/2006/relationships/image" Target="../media/image75.png"/><Relationship Id="rId11" Type="http://schemas.openxmlformats.org/officeDocument/2006/relationships/image" Target="../media/image80.svg"/><Relationship Id="rId5" Type="http://schemas.openxmlformats.org/officeDocument/2006/relationships/image" Target="../media/image74.sv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svg"/><Relationship Id="rId14" Type="http://schemas.openxmlformats.org/officeDocument/2006/relationships/image" Target="../media/image8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1.png"/><Relationship Id="rId4" Type="http://schemas.openxmlformats.org/officeDocument/2006/relationships/image" Target="../media/image8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1.png"/><Relationship Id="rId4" Type="http://schemas.openxmlformats.org/officeDocument/2006/relationships/image" Target="../media/image8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91.png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6" Type="http://schemas.openxmlformats.org/officeDocument/2006/relationships/image" Target="../media/image90.jpe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3.xml"/><Relationship Id="rId4" Type="http://schemas.openxmlformats.org/officeDocument/2006/relationships/image" Target="../media/image9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2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1.sv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15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06.png"/><Relationship Id="rId11" Type="http://schemas.openxmlformats.org/officeDocument/2006/relationships/image" Target="../media/image110.png"/><Relationship Id="rId5" Type="http://schemas.openxmlformats.org/officeDocument/2006/relationships/image" Target="../media/image105.png"/><Relationship Id="rId15" Type="http://schemas.openxmlformats.org/officeDocument/2006/relationships/image" Target="../media/image114.jpeg"/><Relationship Id="rId10" Type="http://schemas.openxmlformats.org/officeDocument/2006/relationships/image" Target="../media/image109.png"/><Relationship Id="rId4" Type="http://schemas.openxmlformats.org/officeDocument/2006/relationships/image" Target="../media/image104.svg"/><Relationship Id="rId9" Type="http://schemas.openxmlformats.org/officeDocument/2006/relationships/image" Target="../media/image55.png"/><Relationship Id="rId14" Type="http://schemas.openxmlformats.org/officeDocument/2006/relationships/image" Target="../media/image11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71.png"/><Relationship Id="rId7" Type="http://schemas.openxmlformats.org/officeDocument/2006/relationships/image" Target="../media/image119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72.png"/><Relationship Id="rId5" Type="http://schemas.openxmlformats.org/officeDocument/2006/relationships/image" Target="../media/image118.png"/><Relationship Id="rId10" Type="http://schemas.openxmlformats.org/officeDocument/2006/relationships/image" Target="../media/image121.png"/><Relationship Id="rId4" Type="http://schemas.openxmlformats.org/officeDocument/2006/relationships/image" Target="../media/image117.png"/><Relationship Id="rId9" Type="http://schemas.openxmlformats.org/officeDocument/2006/relationships/image" Target="../media/image1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3.svg"/><Relationship Id="rId1" Type="http://schemas.openxmlformats.org/officeDocument/2006/relationships/tags" Target="../tags/tag1.xml"/><Relationship Id="rId6" Type="http://schemas.openxmlformats.org/officeDocument/2006/relationships/image" Target="../media/image14.emf"/><Relationship Id="rId11" Type="http://schemas.openxmlformats.org/officeDocument/2006/relationships/image" Target="../media/image18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22.png"/><Relationship Id="rId10" Type="http://schemas.openxmlformats.org/officeDocument/2006/relationships/image" Target="../media/image17.svg"/><Relationship Id="rId19" Type="http://schemas.openxmlformats.org/officeDocument/2006/relationships/image" Target="../media/image26.png"/><Relationship Id="rId4" Type="http://schemas.openxmlformats.org/officeDocument/2006/relationships/image" Target="../media/image13.jpe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1.jpeg"/><Relationship Id="rId11" Type="http://schemas.openxmlformats.org/officeDocument/2006/relationships/image" Target="../media/image27.png"/><Relationship Id="rId5" Type="http://schemas.openxmlformats.org/officeDocument/2006/relationships/image" Target="../media/image30.pn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www.tvbeurope.com/live-production/tv2-ericsson-3-and-sony-trial-live-5g-mmwave-international-football-transmission" TargetMode="External"/><Relationship Id="rId5" Type="http://schemas.openxmlformats.org/officeDocument/2006/relationships/hyperlink" Target="https://www.ericsson.com/en/press-releases/3/2024/ericsson-3-denmark-tv-2-and-sony-kick-off-new-era-of-live-sports-broadcasting" TargetMode="Externa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Lusail Stadium To Stadium 974 — These 8 Venues Will Host Fifa World Cup  2022 In Qatar">
            <a:extLst>
              <a:ext uri="{FF2B5EF4-FFF2-40B4-BE49-F238E27FC236}">
                <a16:creationId xmlns:a16="http://schemas.microsoft.com/office/drawing/2014/main" id="{C4D3F849-213F-4312-A4EC-F66FC2196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9011FF2-F2CF-7235-177C-5198FA5528CE}"/>
              </a:ext>
            </a:extLst>
          </p:cNvPr>
          <p:cNvSpPr/>
          <p:nvPr/>
        </p:nvSpPr>
        <p:spPr bwMode="auto">
          <a:xfrm>
            <a:off x="0" y="0"/>
            <a:ext cx="12195122" cy="6858000"/>
          </a:xfrm>
          <a:prstGeom prst="rect">
            <a:avLst/>
          </a:prstGeom>
          <a:gradFill>
            <a:gsLst>
              <a:gs pos="30000">
                <a:schemeClr val="accent1">
                  <a:alpha val="82000"/>
                </a:schemeClr>
              </a:gs>
              <a:gs pos="91000">
                <a:schemeClr val="bg1">
                  <a:alpha val="1900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C38940-E74D-9385-AA10-1E5DB700C042}"/>
              </a:ext>
            </a:extLst>
          </p:cNvPr>
          <p:cNvSpPr txBox="1">
            <a:spLocks/>
          </p:cNvSpPr>
          <p:nvPr/>
        </p:nvSpPr>
        <p:spPr bwMode="auto">
          <a:xfrm>
            <a:off x="479424" y="1531620"/>
            <a:ext cx="10446242" cy="240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5400" dirty="0">
                <a:solidFill>
                  <a:schemeClr val="bg1"/>
                </a:solidFill>
              </a:rPr>
              <a:t>Ericsson </a:t>
            </a:r>
            <a:br>
              <a:rPr lang="en-US" sz="5400" dirty="0">
                <a:solidFill>
                  <a:schemeClr val="bg1"/>
                </a:solidFill>
              </a:rPr>
            </a:br>
            <a:r>
              <a:rPr lang="en-US" sz="5400" dirty="0">
                <a:solidFill>
                  <a:schemeClr val="bg1"/>
                </a:solidFill>
              </a:rPr>
              <a:t>5G market &amp; stadium solutions 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04303B-3A72-763B-B7B3-8AE63A1B09E4}"/>
              </a:ext>
            </a:extLst>
          </p:cNvPr>
          <p:cNvSpPr txBox="1"/>
          <p:nvPr/>
        </p:nvSpPr>
        <p:spPr bwMode="auto">
          <a:xfrm>
            <a:off x="479424" y="5050484"/>
            <a:ext cx="3918857" cy="665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Fredrik Tägt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1200" dirty="0">
                <a:solidFill>
                  <a:srgbClr val="FFFFFF"/>
                </a:solidFill>
                <a:latin typeface="Ericsson Hilda"/>
                <a:ea typeface="+mn-ea"/>
                <a:cs typeface="+mn-cs"/>
              </a:rPr>
              <a:t>Strategic Product Manager (SPM)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Product Line Indoor Radio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1200" dirty="0">
                <a:solidFill>
                  <a:srgbClr val="FFFFFF"/>
                </a:solidFill>
                <a:latin typeface="Ericsson Hilda"/>
                <a:ea typeface="+mn-ea"/>
                <a:cs typeface="+mn-cs"/>
              </a:rPr>
              <a:t>Ericsson HQ Sweden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EFB098-E5A7-745C-5DCD-005EE8358B4D}"/>
              </a:ext>
            </a:extLst>
          </p:cNvPr>
          <p:cNvSpPr txBox="1"/>
          <p:nvPr/>
        </p:nvSpPr>
        <p:spPr>
          <a:xfrm>
            <a:off x="476302" y="3522658"/>
            <a:ext cx="60981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+mj-lt"/>
              </a:rPr>
              <a:t>5G market dynamics and trends  </a:t>
            </a:r>
          </a:p>
          <a:p>
            <a:r>
              <a:rPr lang="en-US" sz="1800" dirty="0">
                <a:solidFill>
                  <a:schemeClr val="bg1"/>
                </a:solidFill>
                <a:latin typeface="+mj-lt"/>
              </a:rPr>
              <a:t>Stadium and arena solutions</a:t>
            </a:r>
          </a:p>
        </p:txBody>
      </p:sp>
    </p:spTree>
    <p:extLst>
      <p:ext uri="{BB962C8B-B14F-4D97-AF65-F5344CB8AC3E}">
        <p14:creationId xmlns:p14="http://schemas.microsoft.com/office/powerpoint/2010/main" val="267510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aseball stadium with a large crowd&#10;&#10;Description automatically generated">
            <a:extLst>
              <a:ext uri="{FF2B5EF4-FFF2-40B4-BE49-F238E27FC236}">
                <a16:creationId xmlns:a16="http://schemas.microsoft.com/office/drawing/2014/main" id="{C53FFBBD-E483-D470-55E9-33EC3AB380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83" t="31012" r="21012" b="-113"/>
          <a:stretch/>
        </p:blipFill>
        <p:spPr>
          <a:xfrm>
            <a:off x="5524900" y="1427327"/>
            <a:ext cx="6489787" cy="3230180"/>
          </a:xfrm>
          <a:prstGeom prst="rect">
            <a:avLst/>
          </a:prstGeom>
          <a:noFill/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BDC1A9FF-7349-8D3A-1BF3-5AAFE87A800D}"/>
              </a:ext>
            </a:extLst>
          </p:cNvPr>
          <p:cNvSpPr txBox="1"/>
          <p:nvPr/>
        </p:nvSpPr>
        <p:spPr>
          <a:xfrm>
            <a:off x="489402" y="4229998"/>
            <a:ext cx="1905747" cy="10013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Mission Critical Services </a:t>
            </a:r>
            <a:br>
              <a:rPr kumimoji="0" lang="en-US" sz="18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</a:br>
            <a:r>
              <a:rPr kumimoji="0" lang="en-US" sz="120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Priority-based connectivity and tailored features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 pitchFamily="2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0F8191-B79D-E8C8-C144-DF16F4F55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25" y="2767485"/>
            <a:ext cx="2152425" cy="1211735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7D875E1-5942-D3F3-5DC3-6BB5F6C619E9}"/>
              </a:ext>
            </a:extLst>
          </p:cNvPr>
          <p:cNvSpPr/>
          <p:nvPr/>
        </p:nvSpPr>
        <p:spPr bwMode="auto">
          <a:xfrm>
            <a:off x="1134483" y="1777840"/>
            <a:ext cx="867690" cy="867899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 pitchFamily="2" charset="0"/>
            </a:endParaRPr>
          </a:p>
        </p:txBody>
      </p:sp>
      <p:pic>
        <p:nvPicPr>
          <p:cNvPr id="7" name="Picture Placeholder 34" descr="User outline">
            <a:extLst>
              <a:ext uri="{FF2B5EF4-FFF2-40B4-BE49-F238E27FC236}">
                <a16:creationId xmlns:a16="http://schemas.microsoft.com/office/drawing/2014/main" id="{F34441BB-D3BE-5A68-72DA-D4BE04E8F5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237005" y="2047633"/>
            <a:ext cx="328522" cy="32852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813C5C-7882-2820-058B-01790A9EE0ED}"/>
              </a:ext>
            </a:extLst>
          </p:cNvPr>
          <p:cNvCxnSpPr/>
          <p:nvPr/>
        </p:nvCxnSpPr>
        <p:spPr bwMode="auto">
          <a:xfrm flipV="1">
            <a:off x="1568328" y="1777840"/>
            <a:ext cx="0" cy="86789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9" name="Graphic 8" descr="Firefighter male with solid fill">
            <a:extLst>
              <a:ext uri="{FF2B5EF4-FFF2-40B4-BE49-F238E27FC236}">
                <a16:creationId xmlns:a16="http://schemas.microsoft.com/office/drawing/2014/main" id="{2C5A8F69-2C90-6F35-1552-2CF080B36D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91642" y="2047422"/>
            <a:ext cx="328733" cy="328733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1E40F5C-C67B-7E3C-6864-68556E90415C}"/>
              </a:ext>
            </a:extLst>
          </p:cNvPr>
          <p:cNvSpPr txBox="1"/>
          <p:nvPr/>
        </p:nvSpPr>
        <p:spPr>
          <a:xfrm>
            <a:off x="3090409" y="4224876"/>
            <a:ext cx="1827751" cy="164575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Indoor &amp; Outdoor</a:t>
            </a:r>
            <a:br>
              <a:rPr kumimoji="0" lang="en-US" sz="18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</a:br>
            <a:r>
              <a:rPr kumimoji="0" lang="en-US" sz="18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Positioning </a:t>
            </a:r>
            <a:r>
              <a:rPr kumimoji="0" lang="en-US" sz="20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 </a:t>
            </a:r>
            <a:r>
              <a:rPr kumimoji="0" lang="en-US" sz="120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Localization-based  services with or without GPS assistance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 pitchFamily="2" charset="0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C1E64E-65FC-8417-8ED1-EF54FB1FF0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9642" y="2767485"/>
            <a:ext cx="2106083" cy="1180026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824C4A05-4DFF-E95E-8909-303BE2AABDAA}"/>
              </a:ext>
            </a:extLst>
          </p:cNvPr>
          <p:cNvSpPr/>
          <p:nvPr/>
        </p:nvSpPr>
        <p:spPr bwMode="auto">
          <a:xfrm>
            <a:off x="3605080" y="1777840"/>
            <a:ext cx="867690" cy="867899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 pitchFamily="2" charset="0"/>
            </a:endParaRPr>
          </a:p>
        </p:txBody>
      </p:sp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5C1EC7D8-4962-2687-7BD4-319665A21F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663" y="1968156"/>
            <a:ext cx="177242" cy="28695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31FFCB3-6E7A-DAA4-A037-1D43263281A6}"/>
              </a:ext>
            </a:extLst>
          </p:cNvPr>
          <p:cNvSpPr txBox="1"/>
          <p:nvPr/>
        </p:nvSpPr>
        <p:spPr>
          <a:xfrm>
            <a:off x="3784256" y="2222868"/>
            <a:ext cx="523741" cy="19446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5G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7DBFA4-058A-FA19-4DD0-A84E3ADCAD38}"/>
              </a:ext>
            </a:extLst>
          </p:cNvPr>
          <p:cNvSpPr txBox="1">
            <a:spLocks/>
          </p:cNvSpPr>
          <p:nvPr/>
        </p:nvSpPr>
        <p:spPr>
          <a:xfrm>
            <a:off x="479424" y="328693"/>
            <a:ext cx="10760076" cy="108108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sz="3200" dirty="0">
                <a:solidFill>
                  <a:srgbClr val="FFFFFF"/>
                </a:solidFill>
                <a:latin typeface="Ericsson Hilda Light"/>
              </a:rPr>
              <a:t>Stadium 5G use case for First responder </a:t>
            </a:r>
          </a:p>
          <a:p>
            <a:r>
              <a:rPr lang="en-US" sz="2000" dirty="0">
                <a:solidFill>
                  <a:srgbClr val="FFFFFF"/>
                </a:solidFill>
                <a:latin typeface="Ericsson Hilda Light"/>
              </a:rPr>
              <a:t>Differentiated connectivity Use Cases </a:t>
            </a:r>
            <a:br>
              <a:rPr lang="en-US" sz="2400" dirty="0">
                <a:solidFill>
                  <a:srgbClr val="FFFFFF"/>
                </a:solidFill>
                <a:latin typeface="Ericsson Hilda Light"/>
              </a:rPr>
            </a:br>
            <a:r>
              <a:rPr lang="en-US" sz="1800" dirty="0">
                <a:solidFill>
                  <a:srgbClr val="FFFFFF"/>
                </a:solidFill>
                <a:latin typeface="Ericsson Hilda Light"/>
              </a:rPr>
              <a:t>Enabled by 5G Standalone + slicing </a:t>
            </a:r>
            <a:br>
              <a:rPr lang="en-US" sz="2400" dirty="0">
                <a:solidFill>
                  <a:srgbClr val="FFFFFF"/>
                </a:solidFill>
                <a:latin typeface="Ericsson Hilda Light"/>
              </a:rPr>
            </a:br>
            <a:r>
              <a:rPr lang="en-US" sz="1600" dirty="0">
                <a:solidFill>
                  <a:srgbClr val="FFFFFF"/>
                </a:solidFill>
                <a:latin typeface="Ericsson Hilda Light"/>
              </a:rPr>
              <a:t> </a:t>
            </a:r>
            <a:endParaRPr lang="en-US" sz="3200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576E01-9DAC-68C3-DEBF-13E112E7AE3D}"/>
              </a:ext>
            </a:extLst>
          </p:cNvPr>
          <p:cNvCxnSpPr>
            <a:cxnSpLocks/>
          </p:cNvCxnSpPr>
          <p:nvPr/>
        </p:nvCxnSpPr>
        <p:spPr bwMode="auto">
          <a:xfrm>
            <a:off x="574485" y="780995"/>
            <a:ext cx="7240778" cy="4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3" name="Picture 2" descr="A person in a police uniform&#10;&#10;Description automatically generated">
            <a:extLst>
              <a:ext uri="{FF2B5EF4-FFF2-40B4-BE49-F238E27FC236}">
                <a16:creationId xmlns:a16="http://schemas.microsoft.com/office/drawing/2014/main" id="{3ADCD178-82DB-3BB4-37CA-2670BA43FB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369" y="5446252"/>
            <a:ext cx="2387550" cy="1192853"/>
          </a:xfrm>
          <a:prstGeom prst="rect">
            <a:avLst/>
          </a:prstGeom>
        </p:spPr>
      </p:pic>
      <p:pic>
        <p:nvPicPr>
          <p:cNvPr id="10" name="Content Placeholder 17">
            <a:extLst>
              <a:ext uri="{FF2B5EF4-FFF2-40B4-BE49-F238E27FC236}">
                <a16:creationId xmlns:a16="http://schemas.microsoft.com/office/drawing/2014/main" id="{D71B599F-2A28-C29C-797C-D0E34D774A1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0853" t="17769" r="14114" b="24195"/>
          <a:stretch/>
        </p:blipFill>
        <p:spPr>
          <a:xfrm>
            <a:off x="6075141" y="5457313"/>
            <a:ext cx="2694653" cy="117073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2548F83-0A85-4784-87EE-D6A911BD648F}"/>
              </a:ext>
            </a:extLst>
          </p:cNvPr>
          <p:cNvSpPr txBox="1"/>
          <p:nvPr/>
        </p:nvSpPr>
        <p:spPr>
          <a:xfrm>
            <a:off x="5970291" y="481098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+mn-lt"/>
              </a:rPr>
              <a:t>T‑Mobile </a:t>
            </a:r>
            <a:r>
              <a:rPr lang="en-US" dirty="0">
                <a:solidFill>
                  <a:schemeClr val="tx1"/>
                </a:solidFill>
              </a:rPr>
              <a:t>Introduces ‘T‑Priority’ Featuring the World’s First Network Slice for First Responders</a:t>
            </a: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46F81CD0-336A-AF7B-F451-FF5C7FCC14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203" y="1761086"/>
            <a:ext cx="177242" cy="28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2AFF171C-211A-C3BF-1A00-F0D1B0A9EC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919" y="2461691"/>
            <a:ext cx="177242" cy="28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2B31A89B-8D32-BEED-03B6-B2F4FB4C26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0358" y="2608307"/>
            <a:ext cx="177242" cy="28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69919C99-C981-50C7-434E-B5CDD75931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306" y="3110821"/>
            <a:ext cx="177242" cy="28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D935CA06-60CC-3EFD-4A2B-550181DB78B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600" y="2246067"/>
            <a:ext cx="177242" cy="28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 descr="Icon&#10;&#10;Description automatically generated">
            <a:extLst>
              <a:ext uri="{FF2B5EF4-FFF2-40B4-BE49-F238E27FC236}">
                <a16:creationId xmlns:a16="http://schemas.microsoft.com/office/drawing/2014/main" id="{9CDC6948-FD7E-0B23-D580-81D52F16EFE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161" y="2417328"/>
            <a:ext cx="133708" cy="216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DB148161-E53C-0CB7-AE9D-E8103D57D6A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566" y="2809500"/>
            <a:ext cx="176353" cy="2855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111574D-07E2-66B1-D5A1-459B9DAAE887}"/>
              </a:ext>
            </a:extLst>
          </p:cNvPr>
          <p:cNvCxnSpPr>
            <a:cxnSpLocks/>
          </p:cNvCxnSpPr>
          <p:nvPr/>
        </p:nvCxnSpPr>
        <p:spPr bwMode="auto">
          <a:xfrm flipV="1">
            <a:off x="6749540" y="2246067"/>
            <a:ext cx="359371" cy="52141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02C80E4C-8FFC-C1C8-8795-C206C93A5706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 bright="70000" contrast="-70000"/>
          </a:blip>
          <a:stretch>
            <a:fillRect/>
          </a:stretch>
        </p:blipFill>
        <p:spPr>
          <a:xfrm>
            <a:off x="9158046" y="742489"/>
            <a:ext cx="802646" cy="529578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1625F9EE-4579-D617-A18A-4FC78F18278C}"/>
              </a:ext>
            </a:extLst>
          </p:cNvPr>
          <p:cNvSpPr txBox="1"/>
          <p:nvPr/>
        </p:nvSpPr>
        <p:spPr>
          <a:xfrm>
            <a:off x="8793515" y="543006"/>
            <a:ext cx="14291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+mn-lt"/>
              </a:rPr>
              <a:t>Location server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F8C2603-6131-6C79-F94C-8D7380DFEB92}"/>
              </a:ext>
            </a:extLst>
          </p:cNvPr>
          <p:cNvCxnSpPr>
            <a:cxnSpLocks/>
          </p:cNvCxnSpPr>
          <p:nvPr/>
        </p:nvCxnSpPr>
        <p:spPr bwMode="auto">
          <a:xfrm flipV="1">
            <a:off x="9757553" y="712370"/>
            <a:ext cx="791184" cy="264822"/>
          </a:xfrm>
          <a:prstGeom prst="line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36" name="Picture Placeholder 38">
            <a:extLst>
              <a:ext uri="{FF2B5EF4-FFF2-40B4-BE49-F238E27FC236}">
                <a16:creationId xmlns:a16="http://schemas.microsoft.com/office/drawing/2014/main" id="{4D760B86-60C6-9F2C-7A05-B15148E9C20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10616318" y="403704"/>
            <a:ext cx="555601" cy="55560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2898BE0-8404-E814-8900-51C64A27388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99213" flipV="1">
            <a:off x="7065093" y="2091177"/>
            <a:ext cx="204232" cy="2043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F98A321-196E-1F49-119F-0D04FBCEBA3F}"/>
              </a:ext>
            </a:extLst>
          </p:cNvPr>
          <p:cNvCxnSpPr>
            <a:cxnSpLocks/>
            <a:stCxn id="25" idx="2"/>
            <a:endCxn id="40" idx="0"/>
          </p:cNvCxnSpPr>
          <p:nvPr/>
        </p:nvCxnSpPr>
        <p:spPr bwMode="auto">
          <a:xfrm flipH="1" flipV="1">
            <a:off x="7266627" y="2169768"/>
            <a:ext cx="1566594" cy="36324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F8019FA-EC17-1490-C466-1085D1E402DB}"/>
              </a:ext>
            </a:extLst>
          </p:cNvPr>
          <p:cNvCxnSpPr>
            <a:cxnSpLocks/>
            <a:stCxn id="14" idx="2"/>
          </p:cNvCxnSpPr>
          <p:nvPr/>
        </p:nvCxnSpPr>
        <p:spPr bwMode="auto">
          <a:xfrm flipH="1" flipV="1">
            <a:off x="8795283" y="1785026"/>
            <a:ext cx="505541" cy="26301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61EBCA66-3924-7B5D-A19E-FC2841383A4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99213" flipV="1">
            <a:off x="8677531" y="1646531"/>
            <a:ext cx="204232" cy="2043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FF09274-0ADA-DEEA-73C3-AEE234A57637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8793515" y="1794940"/>
            <a:ext cx="1146395" cy="82907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pic>
        <p:nvPicPr>
          <p:cNvPr id="61" name="Picture 60">
            <a:extLst>
              <a:ext uri="{FF2B5EF4-FFF2-40B4-BE49-F238E27FC236}">
                <a16:creationId xmlns:a16="http://schemas.microsoft.com/office/drawing/2014/main" id="{55262373-D72E-0A6D-ABD9-7032D782348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0277" flipV="1">
            <a:off x="11348017" y="3731880"/>
            <a:ext cx="204232" cy="2043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A16EB54A-36B1-2841-2269-15C135746F89}"/>
              </a:ext>
            </a:extLst>
          </p:cNvPr>
          <p:cNvCxnSpPr>
            <a:cxnSpLocks/>
            <a:endCxn id="27" idx="2"/>
          </p:cNvCxnSpPr>
          <p:nvPr/>
        </p:nvCxnSpPr>
        <p:spPr bwMode="auto">
          <a:xfrm flipH="1" flipV="1">
            <a:off x="11083743" y="3095011"/>
            <a:ext cx="325236" cy="69545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B590637-CFD9-49B4-8649-306EB61B28F2}"/>
              </a:ext>
            </a:extLst>
          </p:cNvPr>
          <p:cNvCxnSpPr>
            <a:cxnSpLocks/>
            <a:stCxn id="61" idx="1"/>
            <a:endCxn id="18" idx="2"/>
          </p:cNvCxnSpPr>
          <p:nvPr/>
        </p:nvCxnSpPr>
        <p:spPr bwMode="auto">
          <a:xfrm flipH="1" flipV="1">
            <a:off x="11408979" y="2895257"/>
            <a:ext cx="9606" cy="84168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2900FE1C-4A07-1B21-2177-37888D0FA2C4}"/>
              </a:ext>
            </a:extLst>
          </p:cNvPr>
          <p:cNvCxnSpPr>
            <a:cxnSpLocks/>
            <a:endCxn id="19" idx="2"/>
          </p:cNvCxnSpPr>
          <p:nvPr/>
        </p:nvCxnSpPr>
        <p:spPr bwMode="auto">
          <a:xfrm flipH="1" flipV="1">
            <a:off x="8085927" y="3397771"/>
            <a:ext cx="3234431" cy="4077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pic>
        <p:nvPicPr>
          <p:cNvPr id="75" name="Picture 74" descr="Icon&#10;&#10;Description automatically generated">
            <a:extLst>
              <a:ext uri="{FF2B5EF4-FFF2-40B4-BE49-F238E27FC236}">
                <a16:creationId xmlns:a16="http://schemas.microsoft.com/office/drawing/2014/main" id="{530C7747-0BB0-A195-1CF3-748DB1E999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273" y="4085492"/>
            <a:ext cx="86094" cy="139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Picture 75" descr="Icon&#10;&#10;Description automatically generated">
            <a:extLst>
              <a:ext uri="{FF2B5EF4-FFF2-40B4-BE49-F238E27FC236}">
                <a16:creationId xmlns:a16="http://schemas.microsoft.com/office/drawing/2014/main" id="{FB9921BA-90D5-F17B-1E3D-FF843F22E0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675" y="3785870"/>
            <a:ext cx="86094" cy="139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Picture 76" descr="A white circular object with a black background&#10;&#10;Description automatically generated">
            <a:extLst>
              <a:ext uri="{FF2B5EF4-FFF2-40B4-BE49-F238E27FC236}">
                <a16:creationId xmlns:a16="http://schemas.microsoft.com/office/drawing/2014/main" id="{C5E8D26D-879C-EC9F-55B4-95039DA70FA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70850" y="3736937"/>
            <a:ext cx="416169" cy="277420"/>
          </a:xfrm>
          <a:prstGeom prst="rect">
            <a:avLst/>
          </a:prstGeom>
        </p:spPr>
      </p:pic>
      <p:pic>
        <p:nvPicPr>
          <p:cNvPr id="78" name="Picture 77" descr="A white circular object with a black background&#10;&#10;Description automatically generated">
            <a:extLst>
              <a:ext uri="{FF2B5EF4-FFF2-40B4-BE49-F238E27FC236}">
                <a16:creationId xmlns:a16="http://schemas.microsoft.com/office/drawing/2014/main" id="{C8FAF1C4-9462-A7FE-35B5-EF0BB5CEC9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735617" y="4301898"/>
            <a:ext cx="416169" cy="277420"/>
          </a:xfrm>
          <a:prstGeom prst="rect">
            <a:avLst/>
          </a:prstGeom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3656FDD4-8DE8-25F9-6A7C-34F9C16466AE}"/>
              </a:ext>
            </a:extLst>
          </p:cNvPr>
          <p:cNvCxnSpPr>
            <a:cxnSpLocks/>
            <a:stCxn id="75" idx="2"/>
          </p:cNvCxnSpPr>
          <p:nvPr/>
        </p:nvCxnSpPr>
        <p:spPr bwMode="auto">
          <a:xfrm flipH="1" flipV="1">
            <a:off x="6411194" y="3943414"/>
            <a:ext cx="167126" cy="2814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5B48B643-7A1B-2ECB-2DDC-E555475B3825}"/>
              </a:ext>
            </a:extLst>
          </p:cNvPr>
          <p:cNvCxnSpPr>
            <a:cxnSpLocks/>
          </p:cNvCxnSpPr>
          <p:nvPr/>
        </p:nvCxnSpPr>
        <p:spPr bwMode="auto">
          <a:xfrm flipH="1">
            <a:off x="6052871" y="3923277"/>
            <a:ext cx="324998" cy="3503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CCB3DE8-6F76-003A-74FC-1EFFAD2FD91B}"/>
              </a:ext>
            </a:extLst>
          </p:cNvPr>
          <p:cNvCxnSpPr>
            <a:cxnSpLocks/>
          </p:cNvCxnSpPr>
          <p:nvPr/>
        </p:nvCxnSpPr>
        <p:spPr bwMode="auto">
          <a:xfrm>
            <a:off x="9546113" y="1112805"/>
            <a:ext cx="0" cy="296976"/>
          </a:xfrm>
          <a:prstGeom prst="line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6DB0DF6C-8344-A0ED-430B-6DB584EA065E}"/>
              </a:ext>
            </a:extLst>
          </p:cNvPr>
          <p:cNvSpPr txBox="1"/>
          <p:nvPr/>
        </p:nvSpPr>
        <p:spPr>
          <a:xfrm>
            <a:off x="10179553" y="86186"/>
            <a:ext cx="14291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+mn-lt"/>
              </a:rPr>
              <a:t>First responder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+mn-lt"/>
              </a:rPr>
              <a:t>central </a:t>
            </a:r>
          </a:p>
        </p:txBody>
      </p:sp>
      <p:pic>
        <p:nvPicPr>
          <p:cNvPr id="43" name="Graphic 42" descr="Firefighter male with solid fill">
            <a:extLst>
              <a:ext uri="{FF2B5EF4-FFF2-40B4-BE49-F238E27FC236}">
                <a16:creationId xmlns:a16="http://schemas.microsoft.com/office/drawing/2014/main" id="{902C11F9-1CB6-56F6-73B7-301069ADCE8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259725" y="869237"/>
            <a:ext cx="328733" cy="328733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60C4BE19-2748-C164-AF6A-FD97BC295F0D}"/>
              </a:ext>
            </a:extLst>
          </p:cNvPr>
          <p:cNvSpPr txBox="1"/>
          <p:nvPr/>
        </p:nvSpPr>
        <p:spPr>
          <a:xfrm>
            <a:off x="10704020" y="1153296"/>
            <a:ext cx="14291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+mn-lt"/>
              </a:rPr>
              <a:t>First responder filed 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8586D5B-AF2C-0CCC-E158-BA845D87AEC4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1107181" y="697121"/>
            <a:ext cx="217259" cy="225948"/>
          </a:xfrm>
          <a:prstGeom prst="line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551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C2EA5-17E5-4A75-B5B1-2D171C58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9068" y="345555"/>
            <a:ext cx="6106120" cy="3457576"/>
          </a:xfrm>
        </p:spPr>
        <p:txBody>
          <a:bodyPr/>
          <a:lstStyle/>
          <a:p>
            <a:r>
              <a:rPr lang="en-US" sz="6000" dirty="0">
                <a:solidFill>
                  <a:schemeClr val="bg1"/>
                </a:solidFill>
              </a:rPr>
              <a:t>Building </a:t>
            </a:r>
            <a:br>
              <a:rPr lang="en-US" sz="6000" dirty="0">
                <a:solidFill>
                  <a:schemeClr val="bg1"/>
                </a:solidFill>
              </a:rPr>
            </a:br>
            <a:r>
              <a:rPr lang="en-US" sz="6000" dirty="0">
                <a:solidFill>
                  <a:schemeClr val="bg1"/>
                </a:solidFill>
              </a:rPr>
              <a:t>Stadium 5G Capacity Methodology</a:t>
            </a:r>
            <a:br>
              <a:rPr lang="en-US" sz="6000" dirty="0">
                <a:solidFill>
                  <a:schemeClr val="bg1"/>
                </a:solidFill>
              </a:rPr>
            </a:b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C34168-CB2C-4AC5-8701-C2B8AF597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9068" y="4184199"/>
            <a:ext cx="5472114" cy="2087563"/>
          </a:xfrm>
        </p:spPr>
        <p:txBody>
          <a:bodyPr/>
          <a:lstStyle/>
          <a:p>
            <a:r>
              <a:rPr lang="en-US" sz="2000" dirty="0">
                <a:solidFill>
                  <a:schemeClr val="bg1"/>
                </a:solidFill>
              </a:rPr>
              <a:t>Capacity Boost Solutions with 5G  massive MIMO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D8E1FD-B80E-440F-879E-8A5D57B195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31200"/>
            <a:ext cx="5901393" cy="5940562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1199A4B-5C75-DE66-5075-130396E910A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8DEAD7A-3990-FDA2-B7D4-05AFBFB85F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A1DF5E6-BC86-967F-A21F-94375B5EE57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09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4" name="Rak 30">
            <a:extLst>
              <a:ext uri="{FF2B5EF4-FFF2-40B4-BE49-F238E27FC236}">
                <a16:creationId xmlns:a16="http://schemas.microsoft.com/office/drawing/2014/main" id="{D6A1772D-B157-E1E2-2F48-42F87BE2915F}"/>
              </a:ext>
            </a:extLst>
          </p:cNvPr>
          <p:cNvCxnSpPr>
            <a:cxnSpLocks/>
          </p:cNvCxnSpPr>
          <p:nvPr/>
        </p:nvCxnSpPr>
        <p:spPr bwMode="auto">
          <a:xfrm flipH="1">
            <a:off x="2605874" y="4217815"/>
            <a:ext cx="1147377" cy="0"/>
          </a:xfrm>
          <a:prstGeom prst="line">
            <a:avLst/>
          </a:prstGeom>
          <a:solidFill>
            <a:schemeClr val="accent1"/>
          </a:solidFill>
          <a:ln w="12700" cap="rnd" cmpd="sng" algn="ctr">
            <a:solidFill>
              <a:schemeClr val="bg1"/>
            </a:solidFill>
            <a:prstDash val="sysDot"/>
            <a:round/>
            <a:headEnd type="oval" w="med" len="med"/>
            <a:tailEnd type="oval"/>
          </a:ln>
          <a:effectLst/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D93C044-4F08-641F-851C-8418B5BC3A78}"/>
              </a:ext>
            </a:extLst>
          </p:cNvPr>
          <p:cNvCxnSpPr/>
          <p:nvPr/>
        </p:nvCxnSpPr>
        <p:spPr bwMode="auto">
          <a:xfrm>
            <a:off x="484809" y="2034271"/>
            <a:ext cx="0" cy="4183150"/>
          </a:xfrm>
          <a:prstGeom prst="straightConnector1">
            <a:avLst/>
          </a:prstGeom>
          <a:solidFill>
            <a:srgbClr val="0082F0"/>
          </a:solidFill>
          <a:ln w="12700" cap="flat" cmpd="sng" algn="ctr">
            <a:solidFill>
              <a:srgbClr val="FFFFFF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9C7A25E-0FF8-41F7-65A3-0BA7EC078B73}"/>
              </a:ext>
            </a:extLst>
          </p:cNvPr>
          <p:cNvCxnSpPr>
            <a:cxnSpLocks/>
          </p:cNvCxnSpPr>
          <p:nvPr/>
        </p:nvCxnSpPr>
        <p:spPr bwMode="auto">
          <a:xfrm>
            <a:off x="484809" y="6217421"/>
            <a:ext cx="3268442" cy="0"/>
          </a:xfrm>
          <a:prstGeom prst="straightConnector1">
            <a:avLst/>
          </a:prstGeom>
          <a:solidFill>
            <a:srgbClr val="0082F0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4">
            <a:extLst>
              <a:ext uri="{FF2B5EF4-FFF2-40B4-BE49-F238E27FC236}">
                <a16:creationId xmlns:a16="http://schemas.microsoft.com/office/drawing/2014/main" id="{4318F690-BDFC-2E56-7865-C50BC1EBFD5A}"/>
              </a:ext>
            </a:extLst>
          </p:cNvPr>
          <p:cNvSpPr/>
          <p:nvPr/>
        </p:nvSpPr>
        <p:spPr bwMode="auto">
          <a:xfrm>
            <a:off x="3256996" y="6340908"/>
            <a:ext cx="1435726" cy="246863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Coverage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B906A2E-2365-5C04-CE1A-98896AE144BF}"/>
              </a:ext>
            </a:extLst>
          </p:cNvPr>
          <p:cNvGrpSpPr/>
          <p:nvPr/>
        </p:nvGrpSpPr>
        <p:grpSpPr>
          <a:xfrm>
            <a:off x="566805" y="2045567"/>
            <a:ext cx="2720574" cy="4074096"/>
            <a:chOff x="5794146" y="1800314"/>
            <a:chExt cx="2866351" cy="411457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6DE5D17-923D-7C0D-EA1F-7F7C6F38CB9C}"/>
                </a:ext>
              </a:extLst>
            </p:cNvPr>
            <p:cNvGrpSpPr/>
            <p:nvPr/>
          </p:nvGrpSpPr>
          <p:grpSpPr>
            <a:xfrm>
              <a:off x="5794146" y="4382133"/>
              <a:ext cx="2866351" cy="1532759"/>
              <a:chOff x="6096000" y="3922781"/>
              <a:chExt cx="2557521" cy="1532759"/>
            </a:xfrm>
          </p:grpSpPr>
          <p:sp>
            <p:nvSpPr>
              <p:cNvPr id="23" name="Ellips 114">
                <a:extLst>
                  <a:ext uri="{FF2B5EF4-FFF2-40B4-BE49-F238E27FC236}">
                    <a16:creationId xmlns:a16="http://schemas.microsoft.com/office/drawing/2014/main" id="{0A387FBE-A096-1BF7-8CBF-8DE0F241C04A}"/>
                  </a:ext>
                </a:extLst>
              </p:cNvPr>
              <p:cNvSpPr/>
              <p:nvPr/>
            </p:nvSpPr>
            <p:spPr bwMode="auto">
              <a:xfrm>
                <a:off x="6096000" y="4315382"/>
                <a:ext cx="2557521" cy="1140158"/>
              </a:xfrm>
              <a:prstGeom prst="ellipse">
                <a:avLst/>
              </a:prstGeom>
              <a:solidFill>
                <a:srgbClr val="0050CA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sv-SE" sz="18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sp>
            <p:nvSpPr>
              <p:cNvPr id="24" name="Rektangel 115">
                <a:extLst>
                  <a:ext uri="{FF2B5EF4-FFF2-40B4-BE49-F238E27FC236}">
                    <a16:creationId xmlns:a16="http://schemas.microsoft.com/office/drawing/2014/main" id="{3D9F72A7-A245-E823-FC40-2041386E0355}"/>
                  </a:ext>
                </a:extLst>
              </p:cNvPr>
              <p:cNvSpPr/>
              <p:nvPr/>
            </p:nvSpPr>
            <p:spPr bwMode="auto">
              <a:xfrm>
                <a:off x="6096000" y="4489768"/>
                <a:ext cx="2557520" cy="410620"/>
              </a:xfrm>
              <a:prstGeom prst="rect">
                <a:avLst/>
              </a:prstGeom>
              <a:solidFill>
                <a:srgbClr val="0050CA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sv-SE" sz="18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sp>
            <p:nvSpPr>
              <p:cNvPr id="25" name="Ellips 118">
                <a:extLst>
                  <a:ext uri="{FF2B5EF4-FFF2-40B4-BE49-F238E27FC236}">
                    <a16:creationId xmlns:a16="http://schemas.microsoft.com/office/drawing/2014/main" id="{3775C1DF-89F2-BCA5-3C67-B17931D74A58}"/>
                  </a:ext>
                </a:extLst>
              </p:cNvPr>
              <p:cNvSpPr/>
              <p:nvPr/>
            </p:nvSpPr>
            <p:spPr bwMode="auto">
              <a:xfrm>
                <a:off x="6096000" y="3922781"/>
                <a:ext cx="2556305" cy="1140158"/>
              </a:xfrm>
              <a:prstGeom prst="ellipse">
                <a:avLst/>
              </a:prstGeom>
              <a:solidFill>
                <a:srgbClr val="0082F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sv-SE" sz="18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DF4950C-26E9-E7B6-61CA-8795C2C65F81}"/>
                </a:ext>
              </a:extLst>
            </p:cNvPr>
            <p:cNvGrpSpPr/>
            <p:nvPr/>
          </p:nvGrpSpPr>
          <p:grpSpPr>
            <a:xfrm>
              <a:off x="6004999" y="2847924"/>
              <a:ext cx="1777594" cy="2238131"/>
              <a:chOff x="3842308" y="2490411"/>
              <a:chExt cx="1870550" cy="1876188"/>
            </a:xfrm>
          </p:grpSpPr>
          <p:sp>
            <p:nvSpPr>
              <p:cNvPr id="20" name="Ellips 126">
                <a:extLst>
                  <a:ext uri="{FF2B5EF4-FFF2-40B4-BE49-F238E27FC236}">
                    <a16:creationId xmlns:a16="http://schemas.microsoft.com/office/drawing/2014/main" id="{1575E959-A587-E61E-3E38-4403F89454A2}"/>
                  </a:ext>
                </a:extLst>
              </p:cNvPr>
              <p:cNvSpPr/>
              <p:nvPr/>
            </p:nvSpPr>
            <p:spPr bwMode="auto">
              <a:xfrm>
                <a:off x="3842308" y="3651096"/>
                <a:ext cx="1843548" cy="715503"/>
              </a:xfrm>
              <a:prstGeom prst="ellipse">
                <a:avLst/>
              </a:prstGeom>
              <a:solidFill>
                <a:srgbClr val="AF78D2">
                  <a:lumMod val="75000"/>
                </a:srgb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sv-SE" sz="18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sp>
            <p:nvSpPr>
              <p:cNvPr id="21" name="Rektangel 127">
                <a:extLst>
                  <a:ext uri="{FF2B5EF4-FFF2-40B4-BE49-F238E27FC236}">
                    <a16:creationId xmlns:a16="http://schemas.microsoft.com/office/drawing/2014/main" id="{8885F088-FDAB-EE8D-B9F4-4490A9238692}"/>
                  </a:ext>
                </a:extLst>
              </p:cNvPr>
              <p:cNvSpPr/>
              <p:nvPr/>
            </p:nvSpPr>
            <p:spPr bwMode="auto">
              <a:xfrm>
                <a:off x="3869311" y="2870569"/>
                <a:ext cx="1843547" cy="1088854"/>
              </a:xfrm>
              <a:prstGeom prst="rect">
                <a:avLst/>
              </a:prstGeom>
              <a:solidFill>
                <a:srgbClr val="AF78D2">
                  <a:lumMod val="75000"/>
                </a:srgb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sv-SE" sz="18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sp>
            <p:nvSpPr>
              <p:cNvPr id="22" name="Ellips 132">
                <a:extLst>
                  <a:ext uri="{FF2B5EF4-FFF2-40B4-BE49-F238E27FC236}">
                    <a16:creationId xmlns:a16="http://schemas.microsoft.com/office/drawing/2014/main" id="{C836F773-CB88-E5E7-7000-5537A54D19E7}"/>
                  </a:ext>
                </a:extLst>
              </p:cNvPr>
              <p:cNvSpPr/>
              <p:nvPr/>
            </p:nvSpPr>
            <p:spPr bwMode="auto">
              <a:xfrm>
                <a:off x="3869312" y="2490411"/>
                <a:ext cx="1842671" cy="769682"/>
              </a:xfrm>
              <a:prstGeom prst="ellipse">
                <a:avLst/>
              </a:prstGeom>
              <a:solidFill>
                <a:srgbClr val="AF78D2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sv-SE" sz="18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43D42D1-133C-1961-60BE-248BD1AD687B}"/>
                </a:ext>
              </a:extLst>
            </p:cNvPr>
            <p:cNvGrpSpPr/>
            <p:nvPr/>
          </p:nvGrpSpPr>
          <p:grpSpPr>
            <a:xfrm>
              <a:off x="6179503" y="1800314"/>
              <a:ext cx="998027" cy="1651624"/>
              <a:chOff x="3778315" y="1940248"/>
              <a:chExt cx="935001" cy="1384530"/>
            </a:xfrm>
          </p:grpSpPr>
          <p:sp>
            <p:nvSpPr>
              <p:cNvPr id="17" name="Ellips 133">
                <a:extLst>
                  <a:ext uri="{FF2B5EF4-FFF2-40B4-BE49-F238E27FC236}">
                    <a16:creationId xmlns:a16="http://schemas.microsoft.com/office/drawing/2014/main" id="{9F673E14-7E82-87F3-4985-8563585E51AB}"/>
                  </a:ext>
                </a:extLst>
              </p:cNvPr>
              <p:cNvSpPr/>
              <p:nvPr/>
            </p:nvSpPr>
            <p:spPr bwMode="auto">
              <a:xfrm>
                <a:off x="3778315" y="2894187"/>
                <a:ext cx="935001" cy="430591"/>
              </a:xfrm>
              <a:prstGeom prst="ellipse">
                <a:avLst/>
              </a:prstGeom>
              <a:solidFill>
                <a:srgbClr val="AF78D2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sv-SE" sz="18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sp>
            <p:nvSpPr>
              <p:cNvPr id="18" name="Rektangel 134">
                <a:extLst>
                  <a:ext uri="{FF2B5EF4-FFF2-40B4-BE49-F238E27FC236}">
                    <a16:creationId xmlns:a16="http://schemas.microsoft.com/office/drawing/2014/main" id="{40DFF908-B537-ABE5-69A9-2533A516DEFD}"/>
                  </a:ext>
                </a:extLst>
              </p:cNvPr>
              <p:cNvSpPr/>
              <p:nvPr/>
            </p:nvSpPr>
            <p:spPr bwMode="auto">
              <a:xfrm>
                <a:off x="3778315" y="2164185"/>
                <a:ext cx="935001" cy="932306"/>
              </a:xfrm>
              <a:prstGeom prst="rect">
                <a:avLst/>
              </a:prstGeom>
              <a:solidFill>
                <a:srgbClr val="AF78D2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sv-SE" sz="18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sp>
            <p:nvSpPr>
              <p:cNvPr id="19" name="Ellips 135">
                <a:extLst>
                  <a:ext uri="{FF2B5EF4-FFF2-40B4-BE49-F238E27FC236}">
                    <a16:creationId xmlns:a16="http://schemas.microsoft.com/office/drawing/2014/main" id="{68C1D809-998F-4052-FC7F-FE26D0FABBD9}"/>
                  </a:ext>
                </a:extLst>
              </p:cNvPr>
              <p:cNvSpPr/>
              <p:nvPr/>
            </p:nvSpPr>
            <p:spPr bwMode="auto">
              <a:xfrm>
                <a:off x="3778315" y="1940248"/>
                <a:ext cx="934556" cy="430591"/>
              </a:xfrm>
              <a:prstGeom prst="ellipse">
                <a:avLst/>
              </a:prstGeom>
              <a:solidFill>
                <a:srgbClr val="AF78D2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sv-SE" sz="18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</p:grpSp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387AB0D4-C217-9796-DEFA-C81A34160E00}"/>
                </a:ext>
              </a:extLst>
            </p:cNvPr>
            <p:cNvSpPr/>
            <p:nvPr/>
          </p:nvSpPr>
          <p:spPr bwMode="auto">
            <a:xfrm>
              <a:off x="7143366" y="3961707"/>
              <a:ext cx="638396" cy="38039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Mid-band TDD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5" name="Rectangle 4">
              <a:extLst>
                <a:ext uri="{FF2B5EF4-FFF2-40B4-BE49-F238E27FC236}">
                  <a16:creationId xmlns:a16="http://schemas.microsoft.com/office/drawing/2014/main" id="{69F3C0F3-9220-6F71-D809-08AC940AD586}"/>
                </a:ext>
              </a:extLst>
            </p:cNvPr>
            <p:cNvSpPr/>
            <p:nvPr/>
          </p:nvSpPr>
          <p:spPr bwMode="auto">
            <a:xfrm>
              <a:off x="7585996" y="5199583"/>
              <a:ext cx="964345" cy="2126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Low-band FDD</a:t>
              </a:r>
            </a:p>
          </p:txBody>
        </p:sp>
        <p:sp>
          <p:nvSpPr>
            <p:cNvPr id="14" name="Rectangle 4">
              <a:extLst>
                <a:ext uri="{FF2B5EF4-FFF2-40B4-BE49-F238E27FC236}">
                  <a16:creationId xmlns:a16="http://schemas.microsoft.com/office/drawing/2014/main" id="{CE1E048C-6024-E41F-6A2A-E5D625C1FEE7}"/>
                </a:ext>
              </a:extLst>
            </p:cNvPr>
            <p:cNvSpPr/>
            <p:nvPr/>
          </p:nvSpPr>
          <p:spPr bwMode="auto">
            <a:xfrm>
              <a:off x="6269596" y="2504386"/>
              <a:ext cx="840711" cy="15039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9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High</a:t>
              </a:r>
              <a:r>
                <a:rPr kumimoji="0" lang="sv-SE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-band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v-SE" sz="900" kern="1200" dirty="0">
                  <a:solidFill>
                    <a:srgbClr val="FFFFFF"/>
                  </a:solidFill>
                  <a:latin typeface="Ericsson Hilda"/>
                  <a:ea typeface="+mn-ea"/>
                  <a:cs typeface="+mn-cs"/>
                </a:rPr>
                <a:t>mmW</a:t>
              </a:r>
              <a:endParaRPr kumimoji="0" lang="sv-SE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</p:grpSp>
      <p:pic>
        <p:nvPicPr>
          <p:cNvPr id="63" name="Picture 62" descr="A white rectangular object with a black background&#10;&#10;Description automatically generated">
            <a:extLst>
              <a:ext uri="{FF2B5EF4-FFF2-40B4-BE49-F238E27FC236}">
                <a16:creationId xmlns:a16="http://schemas.microsoft.com/office/drawing/2014/main" id="{47AD7D9F-E500-B428-B65D-DB88828B0B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53" t="3406" r="18232" b="3941"/>
          <a:stretch/>
        </p:blipFill>
        <p:spPr>
          <a:xfrm>
            <a:off x="8857864" y="2017631"/>
            <a:ext cx="503935" cy="845609"/>
          </a:xfrm>
          <a:prstGeom prst="rect">
            <a:avLst/>
          </a:prstGeom>
        </p:spPr>
      </p:pic>
      <p:cxnSp>
        <p:nvCxnSpPr>
          <p:cNvPr id="4" name="Rak 30">
            <a:extLst>
              <a:ext uri="{FF2B5EF4-FFF2-40B4-BE49-F238E27FC236}">
                <a16:creationId xmlns:a16="http://schemas.microsoft.com/office/drawing/2014/main" id="{A938F210-B648-FA5A-F741-8E7E898CE8AE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879645" y="2630720"/>
            <a:ext cx="1791242" cy="18124"/>
          </a:xfrm>
          <a:prstGeom prst="line">
            <a:avLst/>
          </a:prstGeom>
          <a:solidFill>
            <a:schemeClr val="accent1"/>
          </a:solidFill>
          <a:ln w="12700" cap="rnd" cmpd="sng" algn="ctr">
            <a:solidFill>
              <a:schemeClr val="bg1"/>
            </a:solidFill>
            <a:prstDash val="sysDot"/>
            <a:round/>
            <a:headEnd type="oval" w="med" len="med"/>
            <a:tailEnd type="oval"/>
          </a:ln>
          <a:effectLst/>
        </p:spPr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9FDADFF-C537-8CE0-E066-B1B6688186A2}"/>
              </a:ext>
            </a:extLst>
          </p:cNvPr>
          <p:cNvGrpSpPr/>
          <p:nvPr/>
        </p:nvGrpSpPr>
        <p:grpSpPr>
          <a:xfrm>
            <a:off x="5623352" y="4008044"/>
            <a:ext cx="2835804" cy="314205"/>
            <a:chOff x="5471709" y="3414762"/>
            <a:chExt cx="2137832" cy="184707"/>
          </a:xfrm>
        </p:grpSpPr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EC93EDE0-E1D0-24D7-FE24-AD3E75170F0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543492" y="3591717"/>
              <a:ext cx="2066049" cy="7752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CB4564D1-1CF3-ABA6-6AB9-1B8E35F954D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471709" y="3414762"/>
              <a:ext cx="1181236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triangle"/>
            </a:ln>
            <a:effectLst/>
          </p:spPr>
        </p:cxnSp>
      </p:grpSp>
      <p:pic>
        <p:nvPicPr>
          <p:cNvPr id="66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071914E4-DE6F-D4CE-2B0D-487C8121C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119" y="3485456"/>
            <a:ext cx="735305" cy="735305"/>
          </a:xfrm>
          <a:prstGeom prst="rect">
            <a:avLst/>
          </a:prstGeom>
        </p:spPr>
      </p:pic>
      <p:pic>
        <p:nvPicPr>
          <p:cNvPr id="86" name="Picture 85" descr="Icon&#10;&#10;Description automatically generated">
            <a:extLst>
              <a:ext uri="{FF2B5EF4-FFF2-40B4-BE49-F238E27FC236}">
                <a16:creationId xmlns:a16="http://schemas.microsoft.com/office/drawing/2014/main" id="{34A2D3AB-6675-8C9A-94CD-5627FF9215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1001" y="3768073"/>
            <a:ext cx="738586" cy="928218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8E4FD456-801C-994A-C7AB-277529FB91D4}"/>
              </a:ext>
            </a:extLst>
          </p:cNvPr>
          <p:cNvSpPr txBox="1"/>
          <p:nvPr/>
        </p:nvSpPr>
        <p:spPr>
          <a:xfrm>
            <a:off x="10463659" y="2648844"/>
            <a:ext cx="1420532" cy="7248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~</a:t>
            </a:r>
            <a:r>
              <a:rPr kumimoji="0" lang="en-US" sz="1600" b="0" i="0" u="none" strike="noStrike" kern="1000" cap="none" spc="-3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30 versions of M-MIMO radios options available for each deployment scenario 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1FCAA6D-3E65-741D-1CB9-D95CAB2044D0}"/>
              </a:ext>
            </a:extLst>
          </p:cNvPr>
          <p:cNvGrpSpPr/>
          <p:nvPr/>
        </p:nvGrpSpPr>
        <p:grpSpPr>
          <a:xfrm>
            <a:off x="5286911" y="2276240"/>
            <a:ext cx="3399023" cy="203628"/>
            <a:chOff x="5445156" y="2422427"/>
            <a:chExt cx="3399023" cy="203628"/>
          </a:xfrm>
        </p:grpSpPr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D8C1736E-A527-5658-53B4-74AD37FCD3D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471709" y="2599231"/>
              <a:ext cx="3372470" cy="2682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D8B812EF-F28F-1EFC-B660-21DAAFFECC2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445156" y="2422427"/>
              <a:ext cx="1205801" cy="1478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ysDot"/>
              <a:round/>
              <a:headEnd type="none" w="med" len="med"/>
              <a:tailEnd type="triangle"/>
            </a:ln>
            <a:effectLst/>
          </p:spPr>
        </p:cxnSp>
      </p:grpSp>
      <p:pic>
        <p:nvPicPr>
          <p:cNvPr id="101" name="Picture 100" descr="A white box with a black background&#10;&#10;Description automatically generated">
            <a:extLst>
              <a:ext uri="{FF2B5EF4-FFF2-40B4-BE49-F238E27FC236}">
                <a16:creationId xmlns:a16="http://schemas.microsoft.com/office/drawing/2014/main" id="{8D5EB2F8-D16E-F77E-F60F-DDA6647292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858" y="1764379"/>
            <a:ext cx="676061" cy="676061"/>
          </a:xfrm>
          <a:prstGeom prst="rect">
            <a:avLst/>
          </a:prstGeom>
        </p:spPr>
      </p:pic>
      <p:pic>
        <p:nvPicPr>
          <p:cNvPr id="108" name="Bildobjekt 107">
            <a:extLst>
              <a:ext uri="{FF2B5EF4-FFF2-40B4-BE49-F238E27FC236}">
                <a16:creationId xmlns:a16="http://schemas.microsoft.com/office/drawing/2014/main" id="{A66CE761-AB49-9B85-2A13-AA25639F4B3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80"/>
          <a:stretch/>
        </p:blipFill>
        <p:spPr>
          <a:xfrm>
            <a:off x="1057983" y="1326592"/>
            <a:ext cx="880780" cy="860978"/>
          </a:xfrm>
          <a:prstGeom prst="rect">
            <a:avLst/>
          </a:prstGeom>
        </p:spPr>
      </p:pic>
      <p:sp>
        <p:nvSpPr>
          <p:cNvPr id="109" name="Rektangel 108">
            <a:extLst>
              <a:ext uri="{FF2B5EF4-FFF2-40B4-BE49-F238E27FC236}">
                <a16:creationId xmlns:a16="http://schemas.microsoft.com/office/drawing/2014/main" id="{8CC119F8-448C-B465-4654-3DA83DAB69D9}"/>
              </a:ext>
            </a:extLst>
          </p:cNvPr>
          <p:cNvSpPr/>
          <p:nvPr/>
        </p:nvSpPr>
        <p:spPr bwMode="auto">
          <a:xfrm>
            <a:off x="3670887" y="3485456"/>
            <a:ext cx="2061875" cy="1464719"/>
          </a:xfrm>
          <a:prstGeom prst="rect">
            <a:avLst/>
          </a:prstGeom>
          <a:solidFill>
            <a:srgbClr val="242424"/>
          </a:solidFill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12" name="TextBox 50">
            <a:extLst>
              <a:ext uri="{FF2B5EF4-FFF2-40B4-BE49-F238E27FC236}">
                <a16:creationId xmlns:a16="http://schemas.microsoft.com/office/drawing/2014/main" id="{93F030D0-29E4-C3D2-5BF9-D8D598C5B54B}"/>
              </a:ext>
            </a:extLst>
          </p:cNvPr>
          <p:cNvSpPr txBox="1"/>
          <p:nvPr/>
        </p:nvSpPr>
        <p:spPr>
          <a:xfrm>
            <a:off x="3767572" y="3768073"/>
            <a:ext cx="17316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Bring Massive MIMO </a:t>
            </a:r>
            <a:b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</a:b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to  every site</a:t>
            </a:r>
          </a:p>
        </p:txBody>
      </p:sp>
      <p:sp>
        <p:nvSpPr>
          <p:cNvPr id="115" name="Rektangel 114">
            <a:extLst>
              <a:ext uri="{FF2B5EF4-FFF2-40B4-BE49-F238E27FC236}">
                <a16:creationId xmlns:a16="http://schemas.microsoft.com/office/drawing/2014/main" id="{5273D7E7-4163-D43B-E0FC-49C98AF5F370}"/>
              </a:ext>
            </a:extLst>
          </p:cNvPr>
          <p:cNvSpPr/>
          <p:nvPr/>
        </p:nvSpPr>
        <p:spPr bwMode="auto">
          <a:xfrm>
            <a:off x="3680406" y="2218261"/>
            <a:ext cx="1587473" cy="654964"/>
          </a:xfrm>
          <a:prstGeom prst="rect">
            <a:avLst/>
          </a:prstGeom>
          <a:solidFill>
            <a:srgbClr val="242424"/>
          </a:solidFill>
          <a:ln w="1270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16" name="TextBox 10">
            <a:extLst>
              <a:ext uri="{FF2B5EF4-FFF2-40B4-BE49-F238E27FC236}">
                <a16:creationId xmlns:a16="http://schemas.microsoft.com/office/drawing/2014/main" id="{A8DC8DA8-E5F6-CDD3-CCCB-44C179947EAD}"/>
              </a:ext>
            </a:extLst>
          </p:cNvPr>
          <p:cNvSpPr txBox="1"/>
          <p:nvPr/>
        </p:nvSpPr>
        <p:spPr>
          <a:xfrm>
            <a:off x="3785403" y="2297850"/>
            <a:ext cx="17971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For extreme high capacity </a:t>
            </a:r>
          </a:p>
        </p:txBody>
      </p:sp>
      <p:cxnSp>
        <p:nvCxnSpPr>
          <p:cNvPr id="126" name="Rak 30">
            <a:extLst>
              <a:ext uri="{FF2B5EF4-FFF2-40B4-BE49-F238E27FC236}">
                <a16:creationId xmlns:a16="http://schemas.microsoft.com/office/drawing/2014/main" id="{ECC53DF4-6EB8-75ED-0303-23B6AFEA8FA6}"/>
              </a:ext>
            </a:extLst>
          </p:cNvPr>
          <p:cNvCxnSpPr>
            <a:cxnSpLocks/>
          </p:cNvCxnSpPr>
          <p:nvPr/>
        </p:nvCxnSpPr>
        <p:spPr bwMode="auto">
          <a:xfrm flipH="1">
            <a:off x="2767675" y="5723500"/>
            <a:ext cx="1147377" cy="0"/>
          </a:xfrm>
          <a:prstGeom prst="line">
            <a:avLst/>
          </a:prstGeom>
          <a:solidFill>
            <a:schemeClr val="accent1"/>
          </a:solidFill>
          <a:ln w="12700" cap="rnd" cmpd="sng" algn="ctr">
            <a:solidFill>
              <a:schemeClr val="bg1"/>
            </a:solidFill>
            <a:prstDash val="sysDot"/>
            <a:round/>
            <a:headEnd type="oval" w="med" len="med"/>
            <a:tailEnd type="oval"/>
          </a:ln>
          <a:effectLst/>
        </p:spPr>
      </p:cxnSp>
      <p:sp>
        <p:nvSpPr>
          <p:cNvPr id="111" name="Rektangel 110">
            <a:extLst>
              <a:ext uri="{FF2B5EF4-FFF2-40B4-BE49-F238E27FC236}">
                <a16:creationId xmlns:a16="http://schemas.microsoft.com/office/drawing/2014/main" id="{61310889-47DB-8C5A-2D2D-1E5B18F28764}"/>
              </a:ext>
            </a:extLst>
          </p:cNvPr>
          <p:cNvSpPr/>
          <p:nvPr/>
        </p:nvSpPr>
        <p:spPr bwMode="auto">
          <a:xfrm>
            <a:off x="3680406" y="5374698"/>
            <a:ext cx="2835804" cy="654964"/>
          </a:xfrm>
          <a:prstGeom prst="rect">
            <a:avLst/>
          </a:prstGeom>
          <a:solidFill>
            <a:srgbClr val="242424"/>
          </a:solidFill>
          <a:ln w="12700" cap="flat" cmpd="sng" algn="ctr">
            <a:solidFill>
              <a:srgbClr val="0082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14" name="TextBox 77">
            <a:extLst>
              <a:ext uri="{FF2B5EF4-FFF2-40B4-BE49-F238E27FC236}">
                <a16:creationId xmlns:a16="http://schemas.microsoft.com/office/drawing/2014/main" id="{D334822F-9278-8ADD-15F2-13C7F91234B0}"/>
              </a:ext>
            </a:extLst>
          </p:cNvPr>
          <p:cNvSpPr txBox="1"/>
          <p:nvPr/>
        </p:nvSpPr>
        <p:spPr>
          <a:xfrm>
            <a:off x="4190404" y="5555192"/>
            <a:ext cx="18158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Basic Coverage Layer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2240FB-3972-C0FE-0A86-27BA83798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439" y="270227"/>
            <a:ext cx="9109987" cy="1081088"/>
          </a:xfrm>
        </p:spPr>
        <p:txBody>
          <a:bodyPr/>
          <a:lstStyle/>
          <a:p>
            <a:r>
              <a:rPr lang="en-US" sz="4000" dirty="0"/>
              <a:t>Advancing 5G network performance </a:t>
            </a:r>
            <a:br>
              <a:rPr lang="en-US" sz="4000" dirty="0"/>
            </a:br>
            <a:r>
              <a:rPr lang="en-US" sz="2400" dirty="0"/>
              <a:t>Massive MIMO  for mmW and Midband (3.5 GHz) and Radio Dot System (RDS)</a:t>
            </a:r>
            <a:endParaRPr lang="en-US" dirty="0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4014677F-4CAF-EE29-16CE-7FC23ADD96DD}"/>
              </a:ext>
            </a:extLst>
          </p:cNvPr>
          <p:cNvSpPr/>
          <p:nvPr/>
        </p:nvSpPr>
        <p:spPr bwMode="auto">
          <a:xfrm>
            <a:off x="117819" y="1243035"/>
            <a:ext cx="1159864" cy="22882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Performance &amp; Bandwidth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74C5C9-93C4-573F-A820-915850063BA4}"/>
              </a:ext>
            </a:extLst>
          </p:cNvPr>
          <p:cNvSpPr/>
          <p:nvPr/>
        </p:nvSpPr>
        <p:spPr bwMode="auto">
          <a:xfrm>
            <a:off x="1159639" y="4279224"/>
            <a:ext cx="605928" cy="37665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5G</a:t>
            </a:r>
            <a:b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B78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kern="1200" dirty="0">
                <a:solidFill>
                  <a:srgbClr val="FFFFFF"/>
                </a:solidFill>
                <a:latin typeface="Ericsson Hilda"/>
                <a:ea typeface="+mn-ea"/>
                <a:cs typeface="+mn-cs"/>
              </a:rPr>
              <a:t>3,5 GHz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ect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B1FC20-79AC-4A7C-C6EE-35DE5AD9DE45}"/>
              </a:ext>
            </a:extLst>
          </p:cNvPr>
          <p:cNvSpPr/>
          <p:nvPr/>
        </p:nvSpPr>
        <p:spPr bwMode="auto">
          <a:xfrm>
            <a:off x="1268891" y="5527877"/>
            <a:ext cx="997339" cy="640665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2G/3G/4G</a:t>
            </a:r>
            <a:b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B1  2,1 GHz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B3  1,8 GHz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ect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F3CC14-EA8F-FE9B-1211-84DC21458025}"/>
              </a:ext>
            </a:extLst>
          </p:cNvPr>
          <p:cNvSpPr txBox="1"/>
          <p:nvPr/>
        </p:nvSpPr>
        <p:spPr>
          <a:xfrm>
            <a:off x="8035597" y="1307033"/>
            <a:ext cx="1218597" cy="7248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Massive MIMO mmW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120D86-6652-675D-4FEC-2F6D7E7F1D88}"/>
              </a:ext>
            </a:extLst>
          </p:cNvPr>
          <p:cNvSpPr txBox="1"/>
          <p:nvPr/>
        </p:nvSpPr>
        <p:spPr>
          <a:xfrm>
            <a:off x="8767310" y="3428434"/>
            <a:ext cx="847116" cy="7248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AIR  6419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  <a:t>64T64R</a:t>
            </a:r>
            <a:b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</a:br>
            <a: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  <a:t>22kg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192AE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A02C837-4B08-0E35-5036-5A948ABE4E1D}"/>
              </a:ext>
            </a:extLst>
          </p:cNvPr>
          <p:cNvSpPr txBox="1"/>
          <p:nvPr/>
        </p:nvSpPr>
        <p:spPr>
          <a:xfrm>
            <a:off x="7490529" y="3172337"/>
            <a:ext cx="847116" cy="62088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AIR 3265</a:t>
            </a:r>
            <a:b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32T32R</a:t>
            </a:r>
            <a:b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</a:br>
            <a: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  <a:t>12kg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128AE</a:t>
            </a:r>
          </a:p>
        </p:txBody>
      </p:sp>
      <p:pic>
        <p:nvPicPr>
          <p:cNvPr id="27" name="Picture 26" descr="A picture containing light&#10;&#10;Description automatically generated">
            <a:extLst>
              <a:ext uri="{FF2B5EF4-FFF2-40B4-BE49-F238E27FC236}">
                <a16:creationId xmlns:a16="http://schemas.microsoft.com/office/drawing/2014/main" id="{94BC5945-29A8-615F-560A-E1728CA74D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05835" y="4649171"/>
            <a:ext cx="581975" cy="33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8CF9D66-0D01-9092-7D1E-129AE3A39C65}"/>
              </a:ext>
            </a:extLst>
          </p:cNvPr>
          <p:cNvCxnSpPr>
            <a:cxnSpLocks/>
          </p:cNvCxnSpPr>
          <p:nvPr/>
        </p:nvCxnSpPr>
        <p:spPr bwMode="auto">
          <a:xfrm flipV="1">
            <a:off x="5738942" y="4696291"/>
            <a:ext cx="1434125" cy="925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triangle"/>
          </a:ln>
          <a:effectLst/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03D07E1-9696-CB98-5F6A-944F88DCEE3D}"/>
              </a:ext>
            </a:extLst>
          </p:cNvPr>
          <p:cNvSpPr txBox="1"/>
          <p:nvPr/>
        </p:nvSpPr>
        <p:spPr>
          <a:xfrm>
            <a:off x="7045214" y="4350995"/>
            <a:ext cx="1159839" cy="7248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Radio Dot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CCFEDE8-2EDA-C280-1C19-D598C33D95AB}"/>
              </a:ext>
            </a:extLst>
          </p:cNvPr>
          <p:cNvSpPr txBox="1"/>
          <p:nvPr/>
        </p:nvSpPr>
        <p:spPr>
          <a:xfrm>
            <a:off x="7765424" y="4773098"/>
            <a:ext cx="847116" cy="7248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Dot 4454</a:t>
            </a:r>
            <a:b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</a:br>
            <a: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  <a:t>400 MHz </a:t>
            </a:r>
            <a:b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</a:br>
            <a: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  <a:t>4T4R</a:t>
            </a:r>
            <a:endParaRPr kumimoji="0" lang="en-US" sz="1000" b="0" i="0" u="none" strike="noStrike" kern="1000" cap="none" spc="-3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 pitchFamily="2" charset="0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79625F8-9AC1-19CD-F067-EDD729AA0B83}"/>
              </a:ext>
            </a:extLst>
          </p:cNvPr>
          <p:cNvSpPr txBox="1"/>
          <p:nvPr/>
        </p:nvSpPr>
        <p:spPr>
          <a:xfrm>
            <a:off x="7011204" y="1637523"/>
            <a:ext cx="847116" cy="62088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AIR 5322</a:t>
            </a:r>
            <a:b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800MHz</a:t>
            </a:r>
            <a:b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</a:br>
            <a:endParaRPr lang="en-US" sz="1000" kern="1000" spc="-30" dirty="0">
              <a:solidFill>
                <a:srgbClr val="FFFFFF"/>
              </a:solidFill>
              <a:latin typeface="Ericsson Hilda" pitchFamily="2" charset="0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3DECE8D-3D9C-986C-C117-571003A99020}"/>
              </a:ext>
            </a:extLst>
          </p:cNvPr>
          <p:cNvSpPr txBox="1"/>
          <p:nvPr/>
        </p:nvSpPr>
        <p:spPr>
          <a:xfrm>
            <a:off x="9190868" y="1791965"/>
            <a:ext cx="847116" cy="62088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AIR 5343</a:t>
            </a:r>
            <a:b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1600Hz</a:t>
            </a:r>
            <a:b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</a:br>
            <a:endParaRPr lang="en-US" sz="1000" kern="1000" spc="-30" dirty="0">
              <a:solidFill>
                <a:srgbClr val="FFFFFF"/>
              </a:solidFill>
              <a:latin typeface="Ericsson Hilda" pitchFamily="2" charset="0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47EFAFB-C4A6-5E81-D376-C68F48EDDA75}"/>
              </a:ext>
            </a:extLst>
          </p:cNvPr>
          <p:cNvSpPr txBox="1"/>
          <p:nvPr/>
        </p:nvSpPr>
        <p:spPr>
          <a:xfrm>
            <a:off x="6151333" y="2849956"/>
            <a:ext cx="1021734" cy="62088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Indoor AIR 1279</a:t>
            </a:r>
            <a:b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800MHz</a:t>
            </a:r>
            <a:br>
              <a:rPr lang="en-US" sz="1000" kern="1000" spc="-30" dirty="0">
                <a:solidFill>
                  <a:srgbClr val="FFFFFF"/>
                </a:solidFill>
                <a:latin typeface="Ericsson Hilda" pitchFamily="2" charset="0"/>
                <a:ea typeface="+mn-ea"/>
                <a:cs typeface="+mn-cs"/>
              </a:rPr>
            </a:br>
            <a:endParaRPr lang="en-US" sz="1000" kern="1000" spc="-30" dirty="0">
              <a:solidFill>
                <a:srgbClr val="FFFFFF"/>
              </a:solidFill>
              <a:latin typeface="Ericsson Hilda" pitchFamily="2" charset="0"/>
              <a:ea typeface="+mn-ea"/>
              <a:cs typeface="+mn-cs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F01BA6E-4A9B-F819-0B2C-371B0449182E}"/>
              </a:ext>
            </a:extLst>
          </p:cNvPr>
          <p:cNvCxnSpPr>
            <a:cxnSpLocks/>
          </p:cNvCxnSpPr>
          <p:nvPr/>
        </p:nvCxnSpPr>
        <p:spPr bwMode="auto">
          <a:xfrm>
            <a:off x="5313464" y="2736438"/>
            <a:ext cx="1093334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triangle"/>
          </a:ln>
          <a:effectLst/>
        </p:spPr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37D9ECF9-C4FB-2703-7903-20E4CB771ED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515624" y="2553957"/>
            <a:ext cx="220451" cy="300007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A3F9078E-239E-3D40-1A4A-7313E3E1C5A9}"/>
              </a:ext>
            </a:extLst>
          </p:cNvPr>
          <p:cNvSpPr/>
          <p:nvPr/>
        </p:nvSpPr>
        <p:spPr bwMode="auto">
          <a:xfrm>
            <a:off x="1082133" y="3102259"/>
            <a:ext cx="605928" cy="37665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5G</a:t>
            </a:r>
            <a:b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B257/258/260/etc.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2597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le 3">
            <a:extLst>
              <a:ext uri="{FF2B5EF4-FFF2-40B4-BE49-F238E27FC236}">
                <a16:creationId xmlns:a16="http://schemas.microsoft.com/office/drawing/2014/main" id="{FED6F5CE-33DA-477C-988A-FA35EBC6F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646574" cy="1081088"/>
          </a:xfrm>
          <a:noFill/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RAN </a:t>
            </a:r>
            <a:r>
              <a:rPr lang="en-US" noProof="0" dirty="0">
                <a:solidFill>
                  <a:schemeClr val="bg1"/>
                </a:solidFill>
              </a:rPr>
              <a:t>Infrastructure and Equipment Sharing</a:t>
            </a:r>
            <a:br>
              <a:rPr lang="en-US" noProof="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  <a:latin typeface="Ericsson Hilda Light" pitchFamily="2" charset="0"/>
              </a:rPr>
              <a:t>Sharing alternatives</a:t>
            </a:r>
            <a:br>
              <a:rPr lang="en-US" noProof="0" dirty="0">
                <a:solidFill>
                  <a:schemeClr val="bg1"/>
                </a:solidFill>
              </a:rPr>
            </a:br>
            <a:br>
              <a:rPr lang="en-US" noProof="0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3" name="TextBox 286">
            <a:extLst>
              <a:ext uri="{FF2B5EF4-FFF2-40B4-BE49-F238E27FC236}">
                <a16:creationId xmlns:a16="http://schemas.microsoft.com/office/drawing/2014/main" id="{DE08DE74-AA87-AA48-9E67-3BEDA63EBA6E}"/>
              </a:ext>
            </a:extLst>
          </p:cNvPr>
          <p:cNvSpPr txBox="1"/>
          <p:nvPr/>
        </p:nvSpPr>
        <p:spPr bwMode="auto">
          <a:xfrm>
            <a:off x="6267162" y="2151684"/>
            <a:ext cx="5476347" cy="1926908"/>
          </a:xfrm>
          <a:prstGeom prst="rect">
            <a:avLst/>
          </a:prstGeom>
          <a:solidFill>
            <a:srgbClr val="F2F2F2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182880" rIns="91440" bIns="4572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 Light"/>
              <a:ea typeface="+mn-ea"/>
              <a:cs typeface="+mn-cs"/>
            </a:endParaRPr>
          </a:p>
        </p:txBody>
      </p:sp>
      <p:sp>
        <p:nvSpPr>
          <p:cNvPr id="204" name="TextBox 162">
            <a:extLst>
              <a:ext uri="{FF2B5EF4-FFF2-40B4-BE49-F238E27FC236}">
                <a16:creationId xmlns:a16="http://schemas.microsoft.com/office/drawing/2014/main" id="{00711676-EC22-604F-994A-758125FD07E1}"/>
              </a:ext>
            </a:extLst>
          </p:cNvPr>
          <p:cNvSpPr txBox="1"/>
          <p:nvPr/>
        </p:nvSpPr>
        <p:spPr bwMode="auto">
          <a:xfrm>
            <a:off x="6234947" y="4317295"/>
            <a:ext cx="5476346" cy="2041911"/>
          </a:xfrm>
          <a:prstGeom prst="rect">
            <a:avLst/>
          </a:prstGeom>
          <a:solidFill>
            <a:srgbClr val="F2F2F2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182880" rIns="91440" bIns="4572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 Light"/>
              <a:ea typeface="+mn-ea"/>
              <a:cs typeface="+mn-cs"/>
            </a:endParaRPr>
          </a:p>
        </p:txBody>
      </p:sp>
      <p:sp>
        <p:nvSpPr>
          <p:cNvPr id="205" name="Rectangle 16">
            <a:extLst>
              <a:ext uri="{FF2B5EF4-FFF2-40B4-BE49-F238E27FC236}">
                <a16:creationId xmlns:a16="http://schemas.microsoft.com/office/drawing/2014/main" id="{DFA03E12-73FB-B946-B949-D7799C393F67}"/>
              </a:ext>
            </a:extLst>
          </p:cNvPr>
          <p:cNvSpPr/>
          <p:nvPr/>
        </p:nvSpPr>
        <p:spPr bwMode="auto">
          <a:xfrm>
            <a:off x="6247312" y="1826164"/>
            <a:ext cx="5476347" cy="31664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Shared Radio (MOCN&amp;MORAN as well)</a:t>
            </a:r>
          </a:p>
        </p:txBody>
      </p:sp>
      <p:sp>
        <p:nvSpPr>
          <p:cNvPr id="206" name="Rectangle 113">
            <a:extLst>
              <a:ext uri="{FF2B5EF4-FFF2-40B4-BE49-F238E27FC236}">
                <a16:creationId xmlns:a16="http://schemas.microsoft.com/office/drawing/2014/main" id="{9C7DC8E4-9259-6A41-9145-19A74778F46A}"/>
              </a:ext>
            </a:extLst>
          </p:cNvPr>
          <p:cNvSpPr/>
          <p:nvPr/>
        </p:nvSpPr>
        <p:spPr bwMode="auto">
          <a:xfrm>
            <a:off x="479424" y="1825346"/>
            <a:ext cx="5480728" cy="33299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Shared RAN (MORAN &amp; MOCN capable)</a:t>
            </a:r>
          </a:p>
        </p:txBody>
      </p:sp>
      <p:sp>
        <p:nvSpPr>
          <p:cNvPr id="207" name="TextBox 286">
            <a:extLst>
              <a:ext uri="{FF2B5EF4-FFF2-40B4-BE49-F238E27FC236}">
                <a16:creationId xmlns:a16="http://schemas.microsoft.com/office/drawing/2014/main" id="{50D0D851-9A14-634E-97FF-FB9DD33E165B}"/>
              </a:ext>
            </a:extLst>
          </p:cNvPr>
          <p:cNvSpPr txBox="1"/>
          <p:nvPr/>
        </p:nvSpPr>
        <p:spPr bwMode="auto">
          <a:xfrm>
            <a:off x="475191" y="2159269"/>
            <a:ext cx="5476347" cy="1926908"/>
          </a:xfrm>
          <a:prstGeom prst="rect">
            <a:avLst/>
          </a:prstGeom>
          <a:solidFill>
            <a:srgbClr val="F2F2F2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182880" rIns="91440" bIns="4572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 Light"/>
              <a:ea typeface="+mn-ea"/>
              <a:cs typeface="+mn-cs"/>
            </a:endParaRPr>
          </a:p>
        </p:txBody>
      </p:sp>
      <p:sp>
        <p:nvSpPr>
          <p:cNvPr id="208" name="TextBox 31">
            <a:extLst>
              <a:ext uri="{FF2B5EF4-FFF2-40B4-BE49-F238E27FC236}">
                <a16:creationId xmlns:a16="http://schemas.microsoft.com/office/drawing/2014/main" id="{799A81EA-D1B1-904F-BFE9-797D77C54DD4}"/>
              </a:ext>
            </a:extLst>
          </p:cNvPr>
          <p:cNvSpPr txBox="1"/>
          <p:nvPr/>
        </p:nvSpPr>
        <p:spPr bwMode="auto">
          <a:xfrm>
            <a:off x="3017697" y="2937287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70" marR="0" lvl="0" indent="-34447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 typeface="Ericsson Hilda Light" panose="00000400000000000000" pitchFamily="2" charset="0"/>
              <a:buChar char="—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211" name="Picture Placeholder 27">
            <a:extLst>
              <a:ext uri="{FF2B5EF4-FFF2-40B4-BE49-F238E27FC236}">
                <a16:creationId xmlns:a16="http://schemas.microsoft.com/office/drawing/2014/main" id="{A504EB38-4AE0-494E-8525-A7FCEB80B9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6200000">
            <a:off x="3895638" y="2524871"/>
            <a:ext cx="483640" cy="483640"/>
          </a:xfrm>
          <a:prstGeom prst="rect">
            <a:avLst/>
          </a:prstGeom>
        </p:spPr>
      </p:pic>
      <p:sp>
        <p:nvSpPr>
          <p:cNvPr id="212" name="TextBox 75">
            <a:extLst>
              <a:ext uri="{FF2B5EF4-FFF2-40B4-BE49-F238E27FC236}">
                <a16:creationId xmlns:a16="http://schemas.microsoft.com/office/drawing/2014/main" id="{363C9622-72FF-B34B-BF02-1711C7E36F6F}"/>
              </a:ext>
            </a:extLst>
          </p:cNvPr>
          <p:cNvSpPr txBox="1"/>
          <p:nvPr/>
        </p:nvSpPr>
        <p:spPr bwMode="auto">
          <a:xfrm>
            <a:off x="3923361" y="2375183"/>
            <a:ext cx="593133" cy="3066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IRU 16xx</a:t>
            </a:r>
          </a:p>
        </p:txBody>
      </p:sp>
      <p:cxnSp>
        <p:nvCxnSpPr>
          <p:cNvPr id="213" name="Straight Connector 76">
            <a:extLst>
              <a:ext uri="{FF2B5EF4-FFF2-40B4-BE49-F238E27FC236}">
                <a16:creationId xmlns:a16="http://schemas.microsoft.com/office/drawing/2014/main" id="{9C50E59E-86FA-AC4C-8FA8-7E2B004A96F6}"/>
              </a:ext>
            </a:extLst>
          </p:cNvPr>
          <p:cNvCxnSpPr>
            <a:cxnSpLocks/>
          </p:cNvCxnSpPr>
          <p:nvPr/>
        </p:nvCxnSpPr>
        <p:spPr bwMode="auto">
          <a:xfrm>
            <a:off x="4270521" y="2737935"/>
            <a:ext cx="355499" cy="12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14" name="Straight Connector 78">
            <a:extLst>
              <a:ext uri="{FF2B5EF4-FFF2-40B4-BE49-F238E27FC236}">
                <a16:creationId xmlns:a16="http://schemas.microsoft.com/office/drawing/2014/main" id="{1D0945BE-A7C6-4C47-986B-3566446104B7}"/>
              </a:ext>
            </a:extLst>
          </p:cNvPr>
          <p:cNvCxnSpPr>
            <a:cxnSpLocks/>
          </p:cNvCxnSpPr>
          <p:nvPr/>
        </p:nvCxnSpPr>
        <p:spPr bwMode="auto">
          <a:xfrm flipV="1">
            <a:off x="3369999" y="2758816"/>
            <a:ext cx="663541" cy="37149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15" name="Straight Connector 87">
            <a:extLst>
              <a:ext uri="{FF2B5EF4-FFF2-40B4-BE49-F238E27FC236}">
                <a16:creationId xmlns:a16="http://schemas.microsoft.com/office/drawing/2014/main" id="{4112446E-4E92-3048-8B94-50D037F3319B}"/>
              </a:ext>
            </a:extLst>
          </p:cNvPr>
          <p:cNvCxnSpPr>
            <a:cxnSpLocks/>
          </p:cNvCxnSpPr>
          <p:nvPr/>
        </p:nvCxnSpPr>
        <p:spPr bwMode="auto">
          <a:xfrm flipH="1">
            <a:off x="2823671" y="3235093"/>
            <a:ext cx="449677" cy="31819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17" name="Straight Connector 91">
            <a:extLst>
              <a:ext uri="{FF2B5EF4-FFF2-40B4-BE49-F238E27FC236}">
                <a16:creationId xmlns:a16="http://schemas.microsoft.com/office/drawing/2014/main" id="{B609D4A8-5B2E-724E-BB4C-D09EF28ED86A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881018" y="2949905"/>
            <a:ext cx="402470" cy="18497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18" name="Straight Connector 93">
            <a:extLst>
              <a:ext uri="{FF2B5EF4-FFF2-40B4-BE49-F238E27FC236}">
                <a16:creationId xmlns:a16="http://schemas.microsoft.com/office/drawing/2014/main" id="{7A763B61-3D53-8743-A6CF-29A665BD389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881017" y="2658445"/>
            <a:ext cx="400620" cy="412573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19" name="TextBox 94">
            <a:extLst>
              <a:ext uri="{FF2B5EF4-FFF2-40B4-BE49-F238E27FC236}">
                <a16:creationId xmlns:a16="http://schemas.microsoft.com/office/drawing/2014/main" id="{B106F8C7-C536-CD4F-9C62-DF96CC1DA5D7}"/>
              </a:ext>
            </a:extLst>
          </p:cNvPr>
          <p:cNvSpPr txBox="1"/>
          <p:nvPr/>
        </p:nvSpPr>
        <p:spPr bwMode="auto">
          <a:xfrm>
            <a:off x="519797" y="2184506"/>
            <a:ext cx="1462517" cy="352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Shared baseband</a:t>
            </a:r>
          </a:p>
        </p:txBody>
      </p:sp>
      <p:sp>
        <p:nvSpPr>
          <p:cNvPr id="220" name="Rectangle 15">
            <a:extLst>
              <a:ext uri="{FF2B5EF4-FFF2-40B4-BE49-F238E27FC236}">
                <a16:creationId xmlns:a16="http://schemas.microsoft.com/office/drawing/2014/main" id="{F747AC52-2A99-8741-BF8C-BC875CF97E9F}"/>
              </a:ext>
            </a:extLst>
          </p:cNvPr>
          <p:cNvSpPr/>
          <p:nvPr/>
        </p:nvSpPr>
        <p:spPr>
          <a:xfrm>
            <a:off x="3019410" y="2359786"/>
            <a:ext cx="156491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Single baseband </a:t>
            </a:r>
          </a:p>
        </p:txBody>
      </p:sp>
      <p:sp>
        <p:nvSpPr>
          <p:cNvPr id="221" name="Rectangle 247">
            <a:extLst>
              <a:ext uri="{FF2B5EF4-FFF2-40B4-BE49-F238E27FC236}">
                <a16:creationId xmlns:a16="http://schemas.microsoft.com/office/drawing/2014/main" id="{26F2913A-22B7-A445-AC4A-DE2A2EDA70C6}"/>
              </a:ext>
            </a:extLst>
          </p:cNvPr>
          <p:cNvSpPr/>
          <p:nvPr/>
        </p:nvSpPr>
        <p:spPr bwMode="auto">
          <a:xfrm>
            <a:off x="3019123" y="2360019"/>
            <a:ext cx="2434635" cy="166422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22" name="Rectangle 248">
            <a:extLst>
              <a:ext uri="{FF2B5EF4-FFF2-40B4-BE49-F238E27FC236}">
                <a16:creationId xmlns:a16="http://schemas.microsoft.com/office/drawing/2014/main" id="{6157D609-2127-BF45-A42E-AAE26F1BD408}"/>
              </a:ext>
            </a:extLst>
          </p:cNvPr>
          <p:cNvSpPr/>
          <p:nvPr/>
        </p:nvSpPr>
        <p:spPr>
          <a:xfrm>
            <a:off x="3775894" y="3780421"/>
            <a:ext cx="8771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Shared HW</a:t>
            </a:r>
          </a:p>
        </p:txBody>
      </p:sp>
      <p:sp>
        <p:nvSpPr>
          <p:cNvPr id="223" name="TextBox 162">
            <a:extLst>
              <a:ext uri="{FF2B5EF4-FFF2-40B4-BE49-F238E27FC236}">
                <a16:creationId xmlns:a16="http://schemas.microsoft.com/office/drawing/2014/main" id="{FC847704-038B-F348-86D9-0AF146980E06}"/>
              </a:ext>
            </a:extLst>
          </p:cNvPr>
          <p:cNvSpPr txBox="1"/>
          <p:nvPr/>
        </p:nvSpPr>
        <p:spPr bwMode="auto">
          <a:xfrm>
            <a:off x="449467" y="4281728"/>
            <a:ext cx="5476346" cy="2041911"/>
          </a:xfrm>
          <a:prstGeom prst="rect">
            <a:avLst/>
          </a:prstGeom>
          <a:solidFill>
            <a:srgbClr val="F2F2F2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182880" rIns="91440" bIns="4572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 Light"/>
              <a:ea typeface="+mn-ea"/>
              <a:cs typeface="+mn-cs"/>
            </a:endParaRPr>
          </a:p>
        </p:txBody>
      </p:sp>
      <p:cxnSp>
        <p:nvCxnSpPr>
          <p:cNvPr id="226" name="Straight Connector 186">
            <a:extLst>
              <a:ext uri="{FF2B5EF4-FFF2-40B4-BE49-F238E27FC236}">
                <a16:creationId xmlns:a16="http://schemas.microsoft.com/office/drawing/2014/main" id="{641AC40B-B1B7-1B40-AD0D-90B4F7D8771E}"/>
              </a:ext>
            </a:extLst>
          </p:cNvPr>
          <p:cNvCxnSpPr>
            <a:cxnSpLocks/>
          </p:cNvCxnSpPr>
          <p:nvPr/>
        </p:nvCxnSpPr>
        <p:spPr bwMode="auto">
          <a:xfrm flipH="1">
            <a:off x="2799541" y="5292670"/>
            <a:ext cx="443946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27" name="Straight Connector 187">
            <a:extLst>
              <a:ext uri="{FF2B5EF4-FFF2-40B4-BE49-F238E27FC236}">
                <a16:creationId xmlns:a16="http://schemas.microsoft.com/office/drawing/2014/main" id="{8CE7CCD7-28CB-4A47-9937-23241659AC05}"/>
              </a:ext>
            </a:extLst>
          </p:cNvPr>
          <p:cNvCxnSpPr>
            <a:cxnSpLocks/>
          </p:cNvCxnSpPr>
          <p:nvPr/>
        </p:nvCxnSpPr>
        <p:spPr bwMode="auto">
          <a:xfrm flipH="1">
            <a:off x="2819054" y="6012886"/>
            <a:ext cx="435896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28" name="Straight Connector 188">
            <a:extLst>
              <a:ext uri="{FF2B5EF4-FFF2-40B4-BE49-F238E27FC236}">
                <a16:creationId xmlns:a16="http://schemas.microsoft.com/office/drawing/2014/main" id="{8572866B-5132-AF46-87B7-F959575E771A}"/>
              </a:ext>
            </a:extLst>
          </p:cNvPr>
          <p:cNvCxnSpPr>
            <a:cxnSpLocks/>
          </p:cNvCxnSpPr>
          <p:nvPr/>
        </p:nvCxnSpPr>
        <p:spPr bwMode="auto">
          <a:xfrm flipH="1">
            <a:off x="2799541" y="5675595"/>
            <a:ext cx="459237" cy="4188"/>
          </a:xfrm>
          <a:prstGeom prst="line">
            <a:avLst/>
          </a:prstGeom>
          <a:solidFill>
            <a:schemeClr val="accent3"/>
          </a:solidFill>
          <a:ln w="1587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1" name="Straight Connector 195">
            <a:extLst>
              <a:ext uri="{FF2B5EF4-FFF2-40B4-BE49-F238E27FC236}">
                <a16:creationId xmlns:a16="http://schemas.microsoft.com/office/drawing/2014/main" id="{3FF11E61-FD87-F340-A8C4-6FFF3D5389B8}"/>
              </a:ext>
            </a:extLst>
          </p:cNvPr>
          <p:cNvCxnSpPr>
            <a:cxnSpLocks/>
          </p:cNvCxnSpPr>
          <p:nvPr/>
        </p:nvCxnSpPr>
        <p:spPr bwMode="auto">
          <a:xfrm>
            <a:off x="3463660" y="4884905"/>
            <a:ext cx="613636" cy="79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2" name="Straight Connector 196">
            <a:extLst>
              <a:ext uri="{FF2B5EF4-FFF2-40B4-BE49-F238E27FC236}">
                <a16:creationId xmlns:a16="http://schemas.microsoft.com/office/drawing/2014/main" id="{573D8F9A-361A-0E4E-AC2C-CF81E96762FA}"/>
              </a:ext>
            </a:extLst>
          </p:cNvPr>
          <p:cNvCxnSpPr>
            <a:cxnSpLocks/>
          </p:cNvCxnSpPr>
          <p:nvPr/>
        </p:nvCxnSpPr>
        <p:spPr bwMode="auto">
          <a:xfrm flipV="1">
            <a:off x="3440570" y="5900997"/>
            <a:ext cx="1360203" cy="18136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34" name="Rectangle 199">
            <a:extLst>
              <a:ext uri="{FF2B5EF4-FFF2-40B4-BE49-F238E27FC236}">
                <a16:creationId xmlns:a16="http://schemas.microsoft.com/office/drawing/2014/main" id="{49420111-2007-A94F-A2BF-9FAF2BBFBF16}"/>
              </a:ext>
            </a:extLst>
          </p:cNvPr>
          <p:cNvSpPr/>
          <p:nvPr/>
        </p:nvSpPr>
        <p:spPr bwMode="auto">
          <a:xfrm>
            <a:off x="3019123" y="4448060"/>
            <a:ext cx="2434635" cy="179235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35" name="Rectangle 208">
            <a:extLst>
              <a:ext uri="{FF2B5EF4-FFF2-40B4-BE49-F238E27FC236}">
                <a16:creationId xmlns:a16="http://schemas.microsoft.com/office/drawing/2014/main" id="{A5F29323-CE02-4B44-B70C-79AF1117BF62}"/>
              </a:ext>
            </a:extLst>
          </p:cNvPr>
          <p:cNvSpPr/>
          <p:nvPr/>
        </p:nvSpPr>
        <p:spPr>
          <a:xfrm>
            <a:off x="3801460" y="6020818"/>
            <a:ext cx="8771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Shared HW</a:t>
            </a:r>
          </a:p>
        </p:txBody>
      </p:sp>
      <p:cxnSp>
        <p:nvCxnSpPr>
          <p:cNvPr id="237" name="Straight Connector 272">
            <a:extLst>
              <a:ext uri="{FF2B5EF4-FFF2-40B4-BE49-F238E27FC236}">
                <a16:creationId xmlns:a16="http://schemas.microsoft.com/office/drawing/2014/main" id="{06D39A8E-0C40-5649-BB6A-24B9ADD4F632}"/>
              </a:ext>
            </a:extLst>
          </p:cNvPr>
          <p:cNvCxnSpPr>
            <a:cxnSpLocks/>
          </p:cNvCxnSpPr>
          <p:nvPr/>
        </p:nvCxnSpPr>
        <p:spPr bwMode="auto">
          <a:xfrm flipH="1">
            <a:off x="2768475" y="4942377"/>
            <a:ext cx="481918" cy="5129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/>
          </a:ln>
          <a:effectLst/>
        </p:spPr>
      </p:cxnSp>
      <p:grpSp>
        <p:nvGrpSpPr>
          <p:cNvPr id="238" name="Group 273">
            <a:extLst>
              <a:ext uri="{FF2B5EF4-FFF2-40B4-BE49-F238E27FC236}">
                <a16:creationId xmlns:a16="http://schemas.microsoft.com/office/drawing/2014/main" id="{9D59F65A-A5BD-F645-9B91-5522B8CCCC1A}"/>
              </a:ext>
            </a:extLst>
          </p:cNvPr>
          <p:cNvGrpSpPr/>
          <p:nvPr/>
        </p:nvGrpSpPr>
        <p:grpSpPr>
          <a:xfrm>
            <a:off x="3272899" y="2918325"/>
            <a:ext cx="112455" cy="449820"/>
            <a:chOff x="4477171" y="3895985"/>
            <a:chExt cx="141987" cy="567950"/>
          </a:xfrm>
          <a:solidFill>
            <a:schemeClr val="tx1"/>
          </a:solidFill>
        </p:grpSpPr>
        <p:sp>
          <p:nvSpPr>
            <p:cNvPr id="515" name="Freeform: Shape 274">
              <a:extLst>
                <a:ext uri="{FF2B5EF4-FFF2-40B4-BE49-F238E27FC236}">
                  <a16:creationId xmlns:a16="http://schemas.microsoft.com/office/drawing/2014/main" id="{FDA8C94A-68FE-4444-BBF5-974AD0D37D21}"/>
                </a:ext>
              </a:extLst>
            </p:cNvPr>
            <p:cNvSpPr/>
            <p:nvPr/>
          </p:nvSpPr>
          <p:spPr>
            <a:xfrm rot="16200000">
              <a:off x="4264190" y="4108966"/>
              <a:ext cx="567950" cy="141987"/>
            </a:xfrm>
            <a:custGeom>
              <a:avLst/>
              <a:gdLst>
                <a:gd name="connsiteX0" fmla="*/ 0 w 567950"/>
                <a:gd name="connsiteY0" fmla="*/ 0 h 141987"/>
                <a:gd name="connsiteX1" fmla="*/ 0 w 567950"/>
                <a:gd name="connsiteY1" fmla="*/ 141988 h 141987"/>
                <a:gd name="connsiteX2" fmla="*/ 567951 w 567950"/>
                <a:gd name="connsiteY2" fmla="*/ 141988 h 141987"/>
                <a:gd name="connsiteX3" fmla="*/ 567951 w 567950"/>
                <a:gd name="connsiteY3" fmla="*/ 0 h 141987"/>
                <a:gd name="connsiteX4" fmla="*/ 539553 w 567950"/>
                <a:gd name="connsiteY4" fmla="*/ 113590 h 141987"/>
                <a:gd name="connsiteX5" fmla="*/ 28398 w 567950"/>
                <a:gd name="connsiteY5" fmla="*/ 113590 h 141987"/>
                <a:gd name="connsiteX6" fmla="*/ 28398 w 567950"/>
                <a:gd name="connsiteY6" fmla="*/ 28398 h 141987"/>
                <a:gd name="connsiteX7" fmla="*/ 539553 w 567950"/>
                <a:gd name="connsiteY7" fmla="*/ 28398 h 14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7950" h="141987">
                  <a:moveTo>
                    <a:pt x="0" y="0"/>
                  </a:moveTo>
                  <a:lnTo>
                    <a:pt x="0" y="141988"/>
                  </a:lnTo>
                  <a:lnTo>
                    <a:pt x="567951" y="141988"/>
                  </a:lnTo>
                  <a:lnTo>
                    <a:pt x="567951" y="0"/>
                  </a:lnTo>
                  <a:close/>
                  <a:moveTo>
                    <a:pt x="539553" y="113590"/>
                  </a:moveTo>
                  <a:lnTo>
                    <a:pt x="28398" y="113590"/>
                  </a:lnTo>
                  <a:lnTo>
                    <a:pt x="28398" y="28398"/>
                  </a:lnTo>
                  <a:lnTo>
                    <a:pt x="539553" y="28398"/>
                  </a:lnTo>
                  <a:close/>
                </a:path>
              </a:pathLst>
            </a:custGeom>
            <a:grpFill/>
            <a:ln w="2817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16" name="Freeform: Shape 275">
              <a:extLst>
                <a:ext uri="{FF2B5EF4-FFF2-40B4-BE49-F238E27FC236}">
                  <a16:creationId xmlns:a16="http://schemas.microsoft.com/office/drawing/2014/main" id="{51685BCA-0E47-BA4F-ACFC-1E7EB285B3DA}"/>
                </a:ext>
              </a:extLst>
            </p:cNvPr>
            <p:cNvSpPr/>
            <p:nvPr/>
          </p:nvSpPr>
          <p:spPr>
            <a:xfrm rot="16200000">
              <a:off x="4533966" y="4378178"/>
              <a:ext cx="28965" cy="28965"/>
            </a:xfrm>
            <a:custGeom>
              <a:avLst/>
              <a:gdLst>
                <a:gd name="connsiteX0" fmla="*/ 14486 w 28965"/>
                <a:gd name="connsiteY0" fmla="*/ 28966 h 28965"/>
                <a:gd name="connsiteX1" fmla="*/ 28965 w 28965"/>
                <a:gd name="connsiteY1" fmla="*/ 14480 h 28965"/>
                <a:gd name="connsiteX2" fmla="*/ 14480 w 28965"/>
                <a:gd name="connsiteY2" fmla="*/ 0 h 28965"/>
                <a:gd name="connsiteX3" fmla="*/ 3 w 28965"/>
                <a:gd name="connsiteY3" fmla="*/ 14199 h 28965"/>
                <a:gd name="connsiteX4" fmla="*/ 14199 w 28965"/>
                <a:gd name="connsiteY4" fmla="*/ 28963 h 28965"/>
                <a:gd name="connsiteX5" fmla="*/ 14486 w 28965"/>
                <a:gd name="connsiteY5" fmla="*/ 28966 h 2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65" h="28965">
                  <a:moveTo>
                    <a:pt x="14486" y="28966"/>
                  </a:moveTo>
                  <a:cubicBezTo>
                    <a:pt x="22484" y="28963"/>
                    <a:pt x="28967" y="22480"/>
                    <a:pt x="28965" y="14480"/>
                  </a:cubicBezTo>
                  <a:cubicBezTo>
                    <a:pt x="28964" y="6480"/>
                    <a:pt x="22479" y="-3"/>
                    <a:pt x="14480" y="0"/>
                  </a:cubicBezTo>
                  <a:cubicBezTo>
                    <a:pt x="6593" y="3"/>
                    <a:pt x="158" y="6313"/>
                    <a:pt x="3" y="14199"/>
                  </a:cubicBezTo>
                  <a:cubicBezTo>
                    <a:pt x="-154" y="22196"/>
                    <a:pt x="6202" y="28806"/>
                    <a:pt x="14199" y="28963"/>
                  </a:cubicBezTo>
                  <a:cubicBezTo>
                    <a:pt x="14294" y="28966"/>
                    <a:pt x="14390" y="28966"/>
                    <a:pt x="14486" y="28966"/>
                  </a:cubicBezTo>
                  <a:close/>
                </a:path>
              </a:pathLst>
            </a:custGeom>
            <a:grpFill/>
            <a:ln w="2817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17" name="Freeform: Shape 276">
              <a:extLst>
                <a:ext uri="{FF2B5EF4-FFF2-40B4-BE49-F238E27FC236}">
                  <a16:creationId xmlns:a16="http://schemas.microsoft.com/office/drawing/2014/main" id="{CB17170C-D233-954F-A686-EB911251DCB9}"/>
                </a:ext>
              </a:extLst>
            </p:cNvPr>
            <p:cNvSpPr/>
            <p:nvPr/>
          </p:nvSpPr>
          <p:spPr>
            <a:xfrm rot="16200000">
              <a:off x="4533966" y="4321383"/>
              <a:ext cx="28965" cy="28965"/>
            </a:xfrm>
            <a:custGeom>
              <a:avLst/>
              <a:gdLst>
                <a:gd name="connsiteX0" fmla="*/ 14486 w 28965"/>
                <a:gd name="connsiteY0" fmla="*/ 28966 h 28965"/>
                <a:gd name="connsiteX1" fmla="*/ 28965 w 28965"/>
                <a:gd name="connsiteY1" fmla="*/ 14480 h 28965"/>
                <a:gd name="connsiteX2" fmla="*/ 14480 w 28965"/>
                <a:gd name="connsiteY2" fmla="*/ 0 h 28965"/>
                <a:gd name="connsiteX3" fmla="*/ 3 w 28965"/>
                <a:gd name="connsiteY3" fmla="*/ 14199 h 28965"/>
                <a:gd name="connsiteX4" fmla="*/ 14199 w 28965"/>
                <a:gd name="connsiteY4" fmla="*/ 28963 h 28965"/>
                <a:gd name="connsiteX5" fmla="*/ 14486 w 28965"/>
                <a:gd name="connsiteY5" fmla="*/ 28966 h 2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65" h="28965">
                  <a:moveTo>
                    <a:pt x="14486" y="28966"/>
                  </a:moveTo>
                  <a:cubicBezTo>
                    <a:pt x="22484" y="28963"/>
                    <a:pt x="28967" y="22480"/>
                    <a:pt x="28965" y="14480"/>
                  </a:cubicBezTo>
                  <a:cubicBezTo>
                    <a:pt x="28964" y="6480"/>
                    <a:pt x="22479" y="-3"/>
                    <a:pt x="14480" y="0"/>
                  </a:cubicBezTo>
                  <a:cubicBezTo>
                    <a:pt x="6593" y="3"/>
                    <a:pt x="158" y="6313"/>
                    <a:pt x="3" y="14199"/>
                  </a:cubicBezTo>
                  <a:cubicBezTo>
                    <a:pt x="-154" y="22196"/>
                    <a:pt x="6202" y="28806"/>
                    <a:pt x="14199" y="28963"/>
                  </a:cubicBezTo>
                  <a:cubicBezTo>
                    <a:pt x="14294" y="28966"/>
                    <a:pt x="14390" y="28966"/>
                    <a:pt x="14486" y="28966"/>
                  </a:cubicBezTo>
                  <a:close/>
                </a:path>
              </a:pathLst>
            </a:custGeom>
            <a:grpFill/>
            <a:ln w="2817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18" name="Freeform: Shape 277">
              <a:extLst>
                <a:ext uri="{FF2B5EF4-FFF2-40B4-BE49-F238E27FC236}">
                  <a16:creationId xmlns:a16="http://schemas.microsoft.com/office/drawing/2014/main" id="{49E25342-5098-4F4D-9F18-6C95B2902F71}"/>
                </a:ext>
              </a:extLst>
            </p:cNvPr>
            <p:cNvSpPr/>
            <p:nvPr/>
          </p:nvSpPr>
          <p:spPr>
            <a:xfrm rot="16200000">
              <a:off x="4533966" y="4264588"/>
              <a:ext cx="28965" cy="28965"/>
            </a:xfrm>
            <a:custGeom>
              <a:avLst/>
              <a:gdLst>
                <a:gd name="connsiteX0" fmla="*/ 14486 w 28965"/>
                <a:gd name="connsiteY0" fmla="*/ 28966 h 28965"/>
                <a:gd name="connsiteX1" fmla="*/ 28966 w 28965"/>
                <a:gd name="connsiteY1" fmla="*/ 14480 h 28965"/>
                <a:gd name="connsiteX2" fmla="*/ 14480 w 28965"/>
                <a:gd name="connsiteY2" fmla="*/ 0 h 28965"/>
                <a:gd name="connsiteX3" fmla="*/ 3 w 28965"/>
                <a:gd name="connsiteY3" fmla="*/ 14199 h 28965"/>
                <a:gd name="connsiteX4" fmla="*/ 14199 w 28965"/>
                <a:gd name="connsiteY4" fmla="*/ 28963 h 28965"/>
                <a:gd name="connsiteX5" fmla="*/ 14486 w 28965"/>
                <a:gd name="connsiteY5" fmla="*/ 28966 h 2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65" h="28965">
                  <a:moveTo>
                    <a:pt x="14486" y="28966"/>
                  </a:moveTo>
                  <a:cubicBezTo>
                    <a:pt x="22484" y="28963"/>
                    <a:pt x="28967" y="22480"/>
                    <a:pt x="28966" y="14480"/>
                  </a:cubicBezTo>
                  <a:cubicBezTo>
                    <a:pt x="28964" y="6480"/>
                    <a:pt x="22479" y="-3"/>
                    <a:pt x="14480" y="0"/>
                  </a:cubicBezTo>
                  <a:cubicBezTo>
                    <a:pt x="6593" y="3"/>
                    <a:pt x="157" y="6313"/>
                    <a:pt x="3" y="14199"/>
                  </a:cubicBezTo>
                  <a:cubicBezTo>
                    <a:pt x="-154" y="22196"/>
                    <a:pt x="6202" y="28806"/>
                    <a:pt x="14199" y="28963"/>
                  </a:cubicBezTo>
                  <a:cubicBezTo>
                    <a:pt x="14294" y="28966"/>
                    <a:pt x="14390" y="28966"/>
                    <a:pt x="14486" y="28966"/>
                  </a:cubicBezTo>
                  <a:close/>
                </a:path>
              </a:pathLst>
            </a:custGeom>
            <a:grpFill/>
            <a:ln w="2817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19" name="Freeform: Shape 278">
              <a:extLst>
                <a:ext uri="{FF2B5EF4-FFF2-40B4-BE49-F238E27FC236}">
                  <a16:creationId xmlns:a16="http://schemas.microsoft.com/office/drawing/2014/main" id="{BA8E0349-B4AD-E549-9E97-466FB00B6876}"/>
                </a:ext>
              </a:extLst>
            </p:cNvPr>
            <p:cNvSpPr/>
            <p:nvPr/>
          </p:nvSpPr>
          <p:spPr>
            <a:xfrm rot="16200000">
              <a:off x="4476887" y="4066086"/>
              <a:ext cx="142555" cy="28397"/>
            </a:xfrm>
            <a:custGeom>
              <a:avLst/>
              <a:gdLst>
                <a:gd name="connsiteX0" fmla="*/ 0 w 142555"/>
                <a:gd name="connsiteY0" fmla="*/ 0 h 28397"/>
                <a:gd name="connsiteX1" fmla="*/ 142556 w 142555"/>
                <a:gd name="connsiteY1" fmla="*/ 0 h 28397"/>
                <a:gd name="connsiteX2" fmla="*/ 142556 w 142555"/>
                <a:gd name="connsiteY2" fmla="*/ 28398 h 28397"/>
                <a:gd name="connsiteX3" fmla="*/ 0 w 142555"/>
                <a:gd name="connsiteY3" fmla="*/ 28398 h 2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555" h="28397">
                  <a:moveTo>
                    <a:pt x="0" y="0"/>
                  </a:moveTo>
                  <a:lnTo>
                    <a:pt x="142556" y="0"/>
                  </a:lnTo>
                  <a:lnTo>
                    <a:pt x="142556" y="28398"/>
                  </a:lnTo>
                  <a:lnTo>
                    <a:pt x="0" y="28398"/>
                  </a:lnTo>
                  <a:close/>
                </a:path>
              </a:pathLst>
            </a:custGeom>
            <a:grpFill/>
            <a:ln w="2817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20" name="Freeform: Shape 279">
              <a:extLst>
                <a:ext uri="{FF2B5EF4-FFF2-40B4-BE49-F238E27FC236}">
                  <a16:creationId xmlns:a16="http://schemas.microsoft.com/office/drawing/2014/main" id="{A9FF6922-C433-0C49-BE3C-4B868A103E05}"/>
                </a:ext>
              </a:extLst>
            </p:cNvPr>
            <p:cNvSpPr/>
            <p:nvPr/>
          </p:nvSpPr>
          <p:spPr>
            <a:xfrm rot="16200000">
              <a:off x="4533682" y="3952496"/>
              <a:ext cx="28965" cy="28397"/>
            </a:xfrm>
            <a:custGeom>
              <a:avLst/>
              <a:gdLst>
                <a:gd name="connsiteX0" fmla="*/ 0 w 28965"/>
                <a:gd name="connsiteY0" fmla="*/ 0 h 28397"/>
                <a:gd name="connsiteX1" fmla="*/ 28966 w 28965"/>
                <a:gd name="connsiteY1" fmla="*/ 0 h 28397"/>
                <a:gd name="connsiteX2" fmla="*/ 28966 w 28965"/>
                <a:gd name="connsiteY2" fmla="*/ 28398 h 28397"/>
                <a:gd name="connsiteX3" fmla="*/ 0 w 28965"/>
                <a:gd name="connsiteY3" fmla="*/ 28398 h 28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65" h="28397">
                  <a:moveTo>
                    <a:pt x="0" y="0"/>
                  </a:moveTo>
                  <a:lnTo>
                    <a:pt x="28966" y="0"/>
                  </a:lnTo>
                  <a:lnTo>
                    <a:pt x="28966" y="28398"/>
                  </a:lnTo>
                  <a:lnTo>
                    <a:pt x="0" y="28398"/>
                  </a:lnTo>
                  <a:close/>
                </a:path>
              </a:pathLst>
            </a:custGeom>
            <a:grpFill/>
            <a:ln w="2817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</p:grpSp>
      <p:pic>
        <p:nvPicPr>
          <p:cNvPr id="240" name="Picture Placeholder 31">
            <a:extLst>
              <a:ext uri="{FF2B5EF4-FFF2-40B4-BE49-F238E27FC236}">
                <a16:creationId xmlns:a16="http://schemas.microsoft.com/office/drawing/2014/main" id="{A7E98AE4-6E21-694F-BBAC-9117389100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511918" y="3434658"/>
            <a:ext cx="233470" cy="262012"/>
          </a:xfrm>
          <a:prstGeom prst="rect">
            <a:avLst/>
          </a:prstGeom>
        </p:spPr>
      </p:pic>
      <p:pic>
        <p:nvPicPr>
          <p:cNvPr id="241" name="Picture Placeholder 31">
            <a:extLst>
              <a:ext uri="{FF2B5EF4-FFF2-40B4-BE49-F238E27FC236}">
                <a16:creationId xmlns:a16="http://schemas.microsoft.com/office/drawing/2014/main" id="{4E16DB39-1792-2444-93CA-94E137CDBA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97647" y="3115080"/>
            <a:ext cx="262012" cy="262012"/>
          </a:xfrm>
          <a:prstGeom prst="rect">
            <a:avLst/>
          </a:prstGeom>
        </p:spPr>
      </p:pic>
      <p:pic>
        <p:nvPicPr>
          <p:cNvPr id="242" name="Picture Placeholder 31">
            <a:extLst>
              <a:ext uri="{FF2B5EF4-FFF2-40B4-BE49-F238E27FC236}">
                <a16:creationId xmlns:a16="http://schemas.microsoft.com/office/drawing/2014/main" id="{9A63324D-B4AD-624D-AF4E-B753FCEA82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97647" y="2795502"/>
            <a:ext cx="262012" cy="262012"/>
          </a:xfrm>
          <a:prstGeom prst="rect">
            <a:avLst/>
          </a:prstGeom>
        </p:spPr>
      </p:pic>
      <p:pic>
        <p:nvPicPr>
          <p:cNvPr id="243" name="Picture Placeholder 31">
            <a:extLst>
              <a:ext uri="{FF2B5EF4-FFF2-40B4-BE49-F238E27FC236}">
                <a16:creationId xmlns:a16="http://schemas.microsoft.com/office/drawing/2014/main" id="{CC9AAF89-FD2E-0C44-825E-33EAACBBA7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97647" y="2475923"/>
            <a:ext cx="262012" cy="262012"/>
          </a:xfrm>
          <a:prstGeom prst="rect">
            <a:avLst/>
          </a:prstGeom>
        </p:spPr>
      </p:pic>
      <p:cxnSp>
        <p:nvCxnSpPr>
          <p:cNvPr id="244" name="Straight Connector 285">
            <a:extLst>
              <a:ext uri="{FF2B5EF4-FFF2-40B4-BE49-F238E27FC236}">
                <a16:creationId xmlns:a16="http://schemas.microsoft.com/office/drawing/2014/main" id="{8FAADFC4-EAED-3749-9E1E-C1CEE2E76B59}"/>
              </a:ext>
            </a:extLst>
          </p:cNvPr>
          <p:cNvCxnSpPr>
            <a:cxnSpLocks/>
          </p:cNvCxnSpPr>
          <p:nvPr/>
        </p:nvCxnSpPr>
        <p:spPr bwMode="auto">
          <a:xfrm flipH="1">
            <a:off x="2852409" y="3176076"/>
            <a:ext cx="420939" cy="88845"/>
          </a:xfrm>
          <a:prstGeom prst="line">
            <a:avLst/>
          </a:prstGeom>
          <a:solidFill>
            <a:schemeClr val="accent3"/>
          </a:solidFill>
          <a:ln w="1587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6" name="Rectangle 296">
            <a:extLst>
              <a:ext uri="{FF2B5EF4-FFF2-40B4-BE49-F238E27FC236}">
                <a16:creationId xmlns:a16="http://schemas.microsoft.com/office/drawing/2014/main" id="{8DD1A969-49B7-B047-935E-FCCBA769132C}"/>
              </a:ext>
            </a:extLst>
          </p:cNvPr>
          <p:cNvSpPr/>
          <p:nvPr/>
        </p:nvSpPr>
        <p:spPr>
          <a:xfrm>
            <a:off x="3032418" y="4487137"/>
            <a:ext cx="156491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Multiple baseband </a:t>
            </a:r>
          </a:p>
        </p:txBody>
      </p:sp>
      <p:grpSp>
        <p:nvGrpSpPr>
          <p:cNvPr id="247" name="Grupp 246">
            <a:extLst>
              <a:ext uri="{FF2B5EF4-FFF2-40B4-BE49-F238E27FC236}">
                <a16:creationId xmlns:a16="http://schemas.microsoft.com/office/drawing/2014/main" id="{B49661C4-0C6B-3F43-92DB-06966D9BBE27}"/>
              </a:ext>
            </a:extLst>
          </p:cNvPr>
          <p:cNvGrpSpPr/>
          <p:nvPr/>
        </p:nvGrpSpPr>
        <p:grpSpPr>
          <a:xfrm>
            <a:off x="1933267" y="2514006"/>
            <a:ext cx="721056" cy="315868"/>
            <a:chOff x="12235756" y="2415447"/>
            <a:chExt cx="910417" cy="398820"/>
          </a:xfrm>
        </p:grpSpPr>
        <p:sp>
          <p:nvSpPr>
            <p:cNvPr id="513" name="Ellips 10">
              <a:extLst>
                <a:ext uri="{FF2B5EF4-FFF2-40B4-BE49-F238E27FC236}">
                  <a16:creationId xmlns:a16="http://schemas.microsoft.com/office/drawing/2014/main" id="{B269444B-E275-B247-AD5E-83E85BD3CA1B}"/>
                </a:ext>
              </a:extLst>
            </p:cNvPr>
            <p:cNvSpPr/>
            <p:nvPr/>
          </p:nvSpPr>
          <p:spPr bwMode="auto">
            <a:xfrm>
              <a:off x="12593299" y="2450492"/>
              <a:ext cx="203745" cy="20374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514" name="TextBox 200">
              <a:extLst>
                <a:ext uri="{FF2B5EF4-FFF2-40B4-BE49-F238E27FC236}">
                  <a16:creationId xmlns:a16="http://schemas.microsoft.com/office/drawing/2014/main" id="{8DB9B1AE-05D2-C542-A98C-8BD7ABDEBA99}"/>
                </a:ext>
              </a:extLst>
            </p:cNvPr>
            <p:cNvSpPr txBox="1"/>
            <p:nvPr/>
          </p:nvSpPr>
          <p:spPr>
            <a:xfrm>
              <a:off x="12235756" y="2415447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A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48" name="Grupp 247">
            <a:extLst>
              <a:ext uri="{FF2B5EF4-FFF2-40B4-BE49-F238E27FC236}">
                <a16:creationId xmlns:a16="http://schemas.microsoft.com/office/drawing/2014/main" id="{5E3BE09F-1DB3-254E-9328-54354E512AF6}"/>
              </a:ext>
            </a:extLst>
          </p:cNvPr>
          <p:cNvGrpSpPr/>
          <p:nvPr/>
        </p:nvGrpSpPr>
        <p:grpSpPr>
          <a:xfrm>
            <a:off x="1933267" y="2840423"/>
            <a:ext cx="721056" cy="315868"/>
            <a:chOff x="12235756" y="3127802"/>
            <a:chExt cx="910417" cy="398820"/>
          </a:xfrm>
        </p:grpSpPr>
        <p:sp>
          <p:nvSpPr>
            <p:cNvPr id="511" name="Ellips 95">
              <a:extLst>
                <a:ext uri="{FF2B5EF4-FFF2-40B4-BE49-F238E27FC236}">
                  <a16:creationId xmlns:a16="http://schemas.microsoft.com/office/drawing/2014/main" id="{4442A38D-313C-DB41-A861-194DEFE7279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91304" y="3162843"/>
              <a:ext cx="203745" cy="203745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512" name="TextBox 49">
              <a:extLst>
                <a:ext uri="{FF2B5EF4-FFF2-40B4-BE49-F238E27FC236}">
                  <a16:creationId xmlns:a16="http://schemas.microsoft.com/office/drawing/2014/main" id="{A4D0BAE1-33AB-734E-BE65-2DE6896C2184}"/>
                </a:ext>
              </a:extLst>
            </p:cNvPr>
            <p:cNvSpPr txBox="1"/>
            <p:nvPr/>
          </p:nvSpPr>
          <p:spPr>
            <a:xfrm>
              <a:off x="12235756" y="3127802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B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49" name="Grupp 248">
            <a:extLst>
              <a:ext uri="{FF2B5EF4-FFF2-40B4-BE49-F238E27FC236}">
                <a16:creationId xmlns:a16="http://schemas.microsoft.com/office/drawing/2014/main" id="{3F56C60A-F8F3-8B41-BAFA-5DCD636D1C05}"/>
              </a:ext>
            </a:extLst>
          </p:cNvPr>
          <p:cNvGrpSpPr/>
          <p:nvPr/>
        </p:nvGrpSpPr>
        <p:grpSpPr>
          <a:xfrm>
            <a:off x="1933267" y="3166840"/>
            <a:ext cx="721056" cy="315868"/>
            <a:chOff x="12235756" y="3840157"/>
            <a:chExt cx="910417" cy="398820"/>
          </a:xfrm>
        </p:grpSpPr>
        <p:sp>
          <p:nvSpPr>
            <p:cNvPr id="509" name="Ellips 99">
              <a:extLst>
                <a:ext uri="{FF2B5EF4-FFF2-40B4-BE49-F238E27FC236}">
                  <a16:creationId xmlns:a16="http://schemas.microsoft.com/office/drawing/2014/main" id="{8E7F75FB-9FE9-A34F-B3AE-9099F6586C3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93300" y="3865669"/>
              <a:ext cx="203745" cy="20374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510" name="TextBox 49">
              <a:extLst>
                <a:ext uri="{FF2B5EF4-FFF2-40B4-BE49-F238E27FC236}">
                  <a16:creationId xmlns:a16="http://schemas.microsoft.com/office/drawing/2014/main" id="{5EE134A7-F122-BC46-AD8C-1EED43A1BFF7}"/>
                </a:ext>
              </a:extLst>
            </p:cNvPr>
            <p:cNvSpPr txBox="1"/>
            <p:nvPr/>
          </p:nvSpPr>
          <p:spPr>
            <a:xfrm>
              <a:off x="12235756" y="3840157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C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50" name="Grupp 249">
            <a:extLst>
              <a:ext uri="{FF2B5EF4-FFF2-40B4-BE49-F238E27FC236}">
                <a16:creationId xmlns:a16="http://schemas.microsoft.com/office/drawing/2014/main" id="{DAC63FD6-B162-0E42-8DFA-704CFAD3F5BA}"/>
              </a:ext>
            </a:extLst>
          </p:cNvPr>
          <p:cNvGrpSpPr/>
          <p:nvPr/>
        </p:nvGrpSpPr>
        <p:grpSpPr>
          <a:xfrm>
            <a:off x="1933267" y="3493256"/>
            <a:ext cx="721056" cy="315868"/>
            <a:chOff x="12235756" y="4552512"/>
            <a:chExt cx="910417" cy="398820"/>
          </a:xfrm>
        </p:grpSpPr>
        <p:sp>
          <p:nvSpPr>
            <p:cNvPr id="507" name="Ellips 102">
              <a:extLst>
                <a:ext uri="{FF2B5EF4-FFF2-40B4-BE49-F238E27FC236}">
                  <a16:creationId xmlns:a16="http://schemas.microsoft.com/office/drawing/2014/main" id="{0F0875D2-E4CD-2840-8212-7F981699475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83788" y="4588547"/>
              <a:ext cx="203745" cy="203745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508" name="TextBox 49">
              <a:extLst>
                <a:ext uri="{FF2B5EF4-FFF2-40B4-BE49-F238E27FC236}">
                  <a16:creationId xmlns:a16="http://schemas.microsoft.com/office/drawing/2014/main" id="{E178F690-596C-124D-AA6D-7610EA4BEC36}"/>
                </a:ext>
              </a:extLst>
            </p:cNvPr>
            <p:cNvSpPr txBox="1"/>
            <p:nvPr/>
          </p:nvSpPr>
          <p:spPr>
            <a:xfrm>
              <a:off x="12235756" y="4552512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D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pic>
        <p:nvPicPr>
          <p:cNvPr id="251" name="Picture Placeholder 31">
            <a:extLst>
              <a:ext uri="{FF2B5EF4-FFF2-40B4-BE49-F238E27FC236}">
                <a16:creationId xmlns:a16="http://schemas.microsoft.com/office/drawing/2014/main" id="{E22EB0F2-03EC-5645-8FEA-81C7F43FC6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535005" y="5858546"/>
            <a:ext cx="233470" cy="262012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E4DB49B0-7CC8-966C-5CBA-DFF447B9A47B}"/>
              </a:ext>
            </a:extLst>
          </p:cNvPr>
          <p:cNvGrpSpPr/>
          <p:nvPr/>
        </p:nvGrpSpPr>
        <p:grpSpPr>
          <a:xfrm>
            <a:off x="1931498" y="4783993"/>
            <a:ext cx="826392" cy="353951"/>
            <a:chOff x="1933267" y="4746360"/>
            <a:chExt cx="826392" cy="353951"/>
          </a:xfrm>
        </p:grpSpPr>
        <p:pic>
          <p:nvPicPr>
            <p:cNvPr id="254" name="Picture Placeholder 31">
              <a:extLst>
                <a:ext uri="{FF2B5EF4-FFF2-40B4-BE49-F238E27FC236}">
                  <a16:creationId xmlns:a16="http://schemas.microsoft.com/office/drawing/2014/main" id="{74ED152F-3934-C84C-8FE2-D2BEFEC748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2497647" y="4746360"/>
              <a:ext cx="262012" cy="262012"/>
            </a:xfrm>
            <a:prstGeom prst="rect">
              <a:avLst/>
            </a:prstGeom>
          </p:spPr>
        </p:pic>
        <p:grpSp>
          <p:nvGrpSpPr>
            <p:cNvPr id="255" name="Grupp 254">
              <a:extLst>
                <a:ext uri="{FF2B5EF4-FFF2-40B4-BE49-F238E27FC236}">
                  <a16:creationId xmlns:a16="http://schemas.microsoft.com/office/drawing/2014/main" id="{43225E30-44F7-8149-85AA-CC40E4C237EE}"/>
                </a:ext>
              </a:extLst>
            </p:cNvPr>
            <p:cNvGrpSpPr/>
            <p:nvPr/>
          </p:nvGrpSpPr>
          <p:grpSpPr>
            <a:xfrm>
              <a:off x="1933267" y="4784443"/>
              <a:ext cx="721056" cy="315868"/>
              <a:chOff x="12235756" y="2415447"/>
              <a:chExt cx="910417" cy="398820"/>
            </a:xfrm>
          </p:grpSpPr>
          <p:sp>
            <p:nvSpPr>
              <p:cNvPr id="505" name="Ellips 10">
                <a:extLst>
                  <a:ext uri="{FF2B5EF4-FFF2-40B4-BE49-F238E27FC236}">
                    <a16:creationId xmlns:a16="http://schemas.microsoft.com/office/drawing/2014/main" id="{3184512C-6360-2844-A4F4-8047DF892642}"/>
                  </a:ext>
                </a:extLst>
              </p:cNvPr>
              <p:cNvSpPr/>
              <p:nvPr/>
            </p:nvSpPr>
            <p:spPr bwMode="auto">
              <a:xfrm>
                <a:off x="12593299" y="2450492"/>
                <a:ext cx="203745" cy="203745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06" name="TextBox 200">
                <a:extLst>
                  <a:ext uri="{FF2B5EF4-FFF2-40B4-BE49-F238E27FC236}">
                    <a16:creationId xmlns:a16="http://schemas.microsoft.com/office/drawing/2014/main" id="{2BA134C8-EF7F-5E4E-8521-04418936CD4D}"/>
                  </a:ext>
                </a:extLst>
              </p:cNvPr>
              <p:cNvSpPr txBox="1"/>
              <p:nvPr/>
            </p:nvSpPr>
            <p:spPr>
              <a:xfrm>
                <a:off x="12235756" y="2415447"/>
                <a:ext cx="910417" cy="398820"/>
              </a:xfrm>
              <a:prstGeom prst="rect">
                <a:avLst/>
              </a:prstGeom>
            </p:spPr>
            <p:txBody>
              <a:bodyPr vert="horz" wrap="square" lIns="72000" tIns="36000" rIns="72000" bIns="36000" rtlCol="0" anchor="t">
                <a:no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ts val="8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000" cap="none" spc="-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Ericsson Hilda" pitchFamily="2" charset="0"/>
                    <a:ea typeface="+mn-ea"/>
                    <a:cs typeface="+mn-cs"/>
                  </a:rPr>
                  <a:t>A</a:t>
                </a:r>
                <a:endParaRPr kumimoji="0" lang="en-US" sz="7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6A945F5-216D-ED43-1B1C-0250229B1191}"/>
              </a:ext>
            </a:extLst>
          </p:cNvPr>
          <p:cNvGrpSpPr/>
          <p:nvPr/>
        </p:nvGrpSpPr>
        <p:grpSpPr>
          <a:xfrm>
            <a:off x="1940749" y="5134486"/>
            <a:ext cx="826392" cy="360789"/>
            <a:chOff x="1933267" y="5065939"/>
            <a:chExt cx="826392" cy="360789"/>
          </a:xfrm>
        </p:grpSpPr>
        <p:pic>
          <p:nvPicPr>
            <p:cNvPr id="253" name="Picture Placeholder 31">
              <a:extLst>
                <a:ext uri="{FF2B5EF4-FFF2-40B4-BE49-F238E27FC236}">
                  <a16:creationId xmlns:a16="http://schemas.microsoft.com/office/drawing/2014/main" id="{83275844-16C6-B646-980D-339BC7200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2497647" y="5065939"/>
              <a:ext cx="262012" cy="262012"/>
            </a:xfrm>
            <a:prstGeom prst="rect">
              <a:avLst/>
            </a:prstGeom>
          </p:spPr>
        </p:pic>
        <p:grpSp>
          <p:nvGrpSpPr>
            <p:cNvPr id="256" name="Grupp 255">
              <a:extLst>
                <a:ext uri="{FF2B5EF4-FFF2-40B4-BE49-F238E27FC236}">
                  <a16:creationId xmlns:a16="http://schemas.microsoft.com/office/drawing/2014/main" id="{984BCA72-FDF9-8C4F-8D37-0FB9532E4AF9}"/>
                </a:ext>
              </a:extLst>
            </p:cNvPr>
            <p:cNvGrpSpPr/>
            <p:nvPr/>
          </p:nvGrpSpPr>
          <p:grpSpPr>
            <a:xfrm>
              <a:off x="1933267" y="5110860"/>
              <a:ext cx="721056" cy="315868"/>
              <a:chOff x="12235756" y="3127802"/>
              <a:chExt cx="910417" cy="398820"/>
            </a:xfrm>
          </p:grpSpPr>
          <p:sp>
            <p:nvSpPr>
              <p:cNvPr id="503" name="Ellips 95">
                <a:extLst>
                  <a:ext uri="{FF2B5EF4-FFF2-40B4-BE49-F238E27FC236}">
                    <a16:creationId xmlns:a16="http://schemas.microsoft.com/office/drawing/2014/main" id="{FA709F7C-528E-914A-B137-E963802CD6A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591304" y="3162843"/>
                <a:ext cx="203745" cy="203745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04" name="TextBox 49">
                <a:extLst>
                  <a:ext uri="{FF2B5EF4-FFF2-40B4-BE49-F238E27FC236}">
                    <a16:creationId xmlns:a16="http://schemas.microsoft.com/office/drawing/2014/main" id="{6A79F433-D038-714A-AACF-1615609AEDE7}"/>
                  </a:ext>
                </a:extLst>
              </p:cNvPr>
              <p:cNvSpPr txBox="1"/>
              <p:nvPr/>
            </p:nvSpPr>
            <p:spPr>
              <a:xfrm>
                <a:off x="12235756" y="3127802"/>
                <a:ext cx="910417" cy="398820"/>
              </a:xfrm>
              <a:prstGeom prst="rect">
                <a:avLst/>
              </a:prstGeom>
            </p:spPr>
            <p:txBody>
              <a:bodyPr vert="horz" wrap="square" lIns="72000" tIns="36000" rIns="72000" bIns="36000" rtlCol="0" anchor="t">
                <a:no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ts val="8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000" cap="none" spc="-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Ericsson Hilda" pitchFamily="2" charset="0"/>
                    <a:ea typeface="+mn-ea"/>
                    <a:cs typeface="+mn-cs"/>
                  </a:rPr>
                  <a:t>B</a:t>
                </a:r>
                <a:endParaRPr kumimoji="0" lang="en-US" sz="7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9D49BCF-A250-C281-F0D8-EFBDB8C96D91}"/>
              </a:ext>
            </a:extLst>
          </p:cNvPr>
          <p:cNvGrpSpPr/>
          <p:nvPr/>
        </p:nvGrpSpPr>
        <p:grpSpPr>
          <a:xfrm>
            <a:off x="1949403" y="5511971"/>
            <a:ext cx="826392" cy="367628"/>
            <a:chOff x="1933267" y="5385517"/>
            <a:chExt cx="826392" cy="367628"/>
          </a:xfrm>
        </p:grpSpPr>
        <p:pic>
          <p:nvPicPr>
            <p:cNvPr id="252" name="Picture Placeholder 31">
              <a:extLst>
                <a:ext uri="{FF2B5EF4-FFF2-40B4-BE49-F238E27FC236}">
                  <a16:creationId xmlns:a16="http://schemas.microsoft.com/office/drawing/2014/main" id="{F0A9DBE7-C987-EF44-8257-6DB40C07E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2497647" y="5385517"/>
              <a:ext cx="262012" cy="262012"/>
            </a:xfrm>
            <a:prstGeom prst="rect">
              <a:avLst/>
            </a:prstGeom>
          </p:spPr>
        </p:pic>
        <p:grpSp>
          <p:nvGrpSpPr>
            <p:cNvPr id="257" name="Grupp 256">
              <a:extLst>
                <a:ext uri="{FF2B5EF4-FFF2-40B4-BE49-F238E27FC236}">
                  <a16:creationId xmlns:a16="http://schemas.microsoft.com/office/drawing/2014/main" id="{3C385D66-B7C4-8B48-8A0E-8B6998C6AA19}"/>
                </a:ext>
              </a:extLst>
            </p:cNvPr>
            <p:cNvGrpSpPr/>
            <p:nvPr/>
          </p:nvGrpSpPr>
          <p:grpSpPr>
            <a:xfrm>
              <a:off x="1933267" y="5437277"/>
              <a:ext cx="721056" cy="315868"/>
              <a:chOff x="12235756" y="3840157"/>
              <a:chExt cx="910417" cy="398820"/>
            </a:xfrm>
          </p:grpSpPr>
          <p:sp>
            <p:nvSpPr>
              <p:cNvPr id="501" name="Ellips 99">
                <a:extLst>
                  <a:ext uri="{FF2B5EF4-FFF2-40B4-BE49-F238E27FC236}">
                    <a16:creationId xmlns:a16="http://schemas.microsoft.com/office/drawing/2014/main" id="{5A68CF91-7D71-8044-AEA5-6CF79D02B6F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593300" y="3865669"/>
                <a:ext cx="203745" cy="203745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02" name="TextBox 49">
                <a:extLst>
                  <a:ext uri="{FF2B5EF4-FFF2-40B4-BE49-F238E27FC236}">
                    <a16:creationId xmlns:a16="http://schemas.microsoft.com/office/drawing/2014/main" id="{7BD63370-00CD-AD41-84D9-9ECFF9F6E7A6}"/>
                  </a:ext>
                </a:extLst>
              </p:cNvPr>
              <p:cNvSpPr txBox="1"/>
              <p:nvPr/>
            </p:nvSpPr>
            <p:spPr>
              <a:xfrm>
                <a:off x="12235756" y="3840157"/>
                <a:ext cx="910417" cy="398820"/>
              </a:xfrm>
              <a:prstGeom prst="rect">
                <a:avLst/>
              </a:prstGeom>
            </p:spPr>
            <p:txBody>
              <a:bodyPr vert="horz" wrap="square" lIns="72000" tIns="36000" rIns="72000" bIns="36000" rtlCol="0" anchor="t">
                <a:no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ts val="8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000" cap="none" spc="-3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Ericsson Hilda" pitchFamily="2" charset="0"/>
                    <a:ea typeface="+mn-ea"/>
                    <a:cs typeface="+mn-cs"/>
                  </a:rPr>
                  <a:t>C</a:t>
                </a:r>
                <a:endParaRPr kumimoji="0" lang="en-US" sz="7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16" name="Grupp 415">
            <a:extLst>
              <a:ext uri="{FF2B5EF4-FFF2-40B4-BE49-F238E27FC236}">
                <a16:creationId xmlns:a16="http://schemas.microsoft.com/office/drawing/2014/main" id="{AC9AB8E2-9A2E-BC4D-BD0B-EEAE11AB9BB7}"/>
              </a:ext>
            </a:extLst>
          </p:cNvPr>
          <p:cNvGrpSpPr/>
          <p:nvPr/>
        </p:nvGrpSpPr>
        <p:grpSpPr>
          <a:xfrm>
            <a:off x="1956019" y="5905131"/>
            <a:ext cx="721056" cy="315868"/>
            <a:chOff x="12235756" y="4552512"/>
            <a:chExt cx="910417" cy="398820"/>
          </a:xfrm>
        </p:grpSpPr>
        <p:sp>
          <p:nvSpPr>
            <p:cNvPr id="499" name="Ellips 102">
              <a:extLst>
                <a:ext uri="{FF2B5EF4-FFF2-40B4-BE49-F238E27FC236}">
                  <a16:creationId xmlns:a16="http://schemas.microsoft.com/office/drawing/2014/main" id="{877E733D-3F63-E549-97F8-D32B695530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83788" y="4588547"/>
              <a:ext cx="203745" cy="203745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500" name="TextBox 49">
              <a:extLst>
                <a:ext uri="{FF2B5EF4-FFF2-40B4-BE49-F238E27FC236}">
                  <a16:creationId xmlns:a16="http://schemas.microsoft.com/office/drawing/2014/main" id="{26343515-8C3A-2A48-B869-9347422284A3}"/>
                </a:ext>
              </a:extLst>
            </p:cNvPr>
            <p:cNvSpPr txBox="1"/>
            <p:nvPr/>
          </p:nvSpPr>
          <p:spPr>
            <a:xfrm>
              <a:off x="12235756" y="4552512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D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sp>
        <p:nvSpPr>
          <p:cNvPr id="417" name="TextBox 98">
            <a:extLst>
              <a:ext uri="{FF2B5EF4-FFF2-40B4-BE49-F238E27FC236}">
                <a16:creationId xmlns:a16="http://schemas.microsoft.com/office/drawing/2014/main" id="{5A12C22A-7450-C849-9FAA-C8AB0F0DF3D7}"/>
              </a:ext>
            </a:extLst>
          </p:cNvPr>
          <p:cNvSpPr txBox="1"/>
          <p:nvPr/>
        </p:nvSpPr>
        <p:spPr bwMode="auto">
          <a:xfrm>
            <a:off x="9699536" y="4683302"/>
            <a:ext cx="696648" cy="356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IRU 16xx</a:t>
            </a:r>
          </a:p>
        </p:txBody>
      </p:sp>
      <p:cxnSp>
        <p:nvCxnSpPr>
          <p:cNvPr id="418" name="Straight Connector 99">
            <a:extLst>
              <a:ext uri="{FF2B5EF4-FFF2-40B4-BE49-F238E27FC236}">
                <a16:creationId xmlns:a16="http://schemas.microsoft.com/office/drawing/2014/main" id="{C28AA681-00FB-C142-87FE-920F667A789F}"/>
              </a:ext>
            </a:extLst>
          </p:cNvPr>
          <p:cNvCxnSpPr>
            <a:cxnSpLocks/>
          </p:cNvCxnSpPr>
          <p:nvPr/>
        </p:nvCxnSpPr>
        <p:spPr bwMode="auto">
          <a:xfrm>
            <a:off x="10222766" y="5219296"/>
            <a:ext cx="37373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419" name="Picture Placeholder 27">
            <a:extLst>
              <a:ext uri="{FF2B5EF4-FFF2-40B4-BE49-F238E27FC236}">
                <a16:creationId xmlns:a16="http://schemas.microsoft.com/office/drawing/2014/main" id="{B8190917-8053-9846-9D2A-2DB4DF583D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200000">
            <a:off x="9233754" y="5215836"/>
            <a:ext cx="755868" cy="755868"/>
          </a:xfrm>
          <a:prstGeom prst="rect">
            <a:avLst/>
          </a:prstGeom>
        </p:spPr>
      </p:pic>
      <p:sp>
        <p:nvSpPr>
          <p:cNvPr id="420" name="TextBox 102">
            <a:extLst>
              <a:ext uri="{FF2B5EF4-FFF2-40B4-BE49-F238E27FC236}">
                <a16:creationId xmlns:a16="http://schemas.microsoft.com/office/drawing/2014/main" id="{E06E6FB5-51F7-E14F-B4FD-AF78D719DB1D}"/>
              </a:ext>
            </a:extLst>
          </p:cNvPr>
          <p:cNvSpPr txBox="1"/>
          <p:nvPr/>
        </p:nvSpPr>
        <p:spPr bwMode="auto">
          <a:xfrm>
            <a:off x="9244799" y="5904309"/>
            <a:ext cx="797689" cy="356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Indoor Connect </a:t>
            </a:r>
          </a:p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8855</a:t>
            </a:r>
          </a:p>
        </p:txBody>
      </p:sp>
      <p:pic>
        <p:nvPicPr>
          <p:cNvPr id="421" name="Picture Placeholder 27">
            <a:extLst>
              <a:ext uri="{FF2B5EF4-FFF2-40B4-BE49-F238E27FC236}">
                <a16:creationId xmlns:a16="http://schemas.microsoft.com/office/drawing/2014/main" id="{5CB3A8F5-86AF-5F42-9E1D-BE7B3E4AA5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429442" y="5732318"/>
            <a:ext cx="235276" cy="235276"/>
          </a:xfrm>
          <a:prstGeom prst="rect">
            <a:avLst/>
          </a:prstGeom>
        </p:spPr>
      </p:pic>
      <p:pic>
        <p:nvPicPr>
          <p:cNvPr id="422" name="Picture Placeholder 27">
            <a:extLst>
              <a:ext uri="{FF2B5EF4-FFF2-40B4-BE49-F238E27FC236}">
                <a16:creationId xmlns:a16="http://schemas.microsoft.com/office/drawing/2014/main" id="{91E1A64C-AA62-1D4E-B8DD-D0CB47EEDA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429442" y="5468075"/>
            <a:ext cx="235276" cy="235276"/>
          </a:xfrm>
          <a:prstGeom prst="rect">
            <a:avLst/>
          </a:prstGeom>
        </p:spPr>
      </p:pic>
      <p:pic>
        <p:nvPicPr>
          <p:cNvPr id="423" name="Picture Placeholder 27">
            <a:extLst>
              <a:ext uri="{FF2B5EF4-FFF2-40B4-BE49-F238E27FC236}">
                <a16:creationId xmlns:a16="http://schemas.microsoft.com/office/drawing/2014/main" id="{528A2FAB-FDDB-A24D-BEB4-09A76B328B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428021" y="5216412"/>
            <a:ext cx="235276" cy="235276"/>
          </a:xfrm>
          <a:prstGeom prst="rect">
            <a:avLst/>
          </a:prstGeom>
        </p:spPr>
      </p:pic>
      <p:pic>
        <p:nvPicPr>
          <p:cNvPr id="424" name="Picture Placeholder 27">
            <a:extLst>
              <a:ext uri="{FF2B5EF4-FFF2-40B4-BE49-F238E27FC236}">
                <a16:creationId xmlns:a16="http://schemas.microsoft.com/office/drawing/2014/main" id="{C5A418C3-37F2-904F-B680-944356AFCE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200000">
            <a:off x="8317893" y="4560272"/>
            <a:ext cx="536217" cy="536217"/>
          </a:xfrm>
          <a:prstGeom prst="rect">
            <a:avLst/>
          </a:prstGeom>
        </p:spPr>
      </p:pic>
      <p:sp>
        <p:nvSpPr>
          <p:cNvPr id="425" name="TextBox 107">
            <a:extLst>
              <a:ext uri="{FF2B5EF4-FFF2-40B4-BE49-F238E27FC236}">
                <a16:creationId xmlns:a16="http://schemas.microsoft.com/office/drawing/2014/main" id="{D46D9743-DA4B-E442-AA57-F11CE309348A}"/>
              </a:ext>
            </a:extLst>
          </p:cNvPr>
          <p:cNvSpPr txBox="1"/>
          <p:nvPr/>
        </p:nvSpPr>
        <p:spPr bwMode="auto">
          <a:xfrm>
            <a:off x="8046149" y="5736251"/>
            <a:ext cx="374193" cy="356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BB &amp;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Radio</a:t>
            </a:r>
          </a:p>
        </p:txBody>
      </p:sp>
      <p:sp>
        <p:nvSpPr>
          <p:cNvPr id="426" name="TextBox 108">
            <a:extLst>
              <a:ext uri="{FF2B5EF4-FFF2-40B4-BE49-F238E27FC236}">
                <a16:creationId xmlns:a16="http://schemas.microsoft.com/office/drawing/2014/main" id="{340D98F7-B208-F142-8D56-C7BF416A5555}"/>
              </a:ext>
            </a:extLst>
          </p:cNvPr>
          <p:cNvSpPr txBox="1"/>
          <p:nvPr/>
        </p:nvSpPr>
        <p:spPr bwMode="auto">
          <a:xfrm>
            <a:off x="8043262" y="5466903"/>
            <a:ext cx="374193" cy="356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BB &amp;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Radio</a:t>
            </a:r>
          </a:p>
        </p:txBody>
      </p:sp>
      <p:sp>
        <p:nvSpPr>
          <p:cNvPr id="427" name="TextBox 109">
            <a:extLst>
              <a:ext uri="{FF2B5EF4-FFF2-40B4-BE49-F238E27FC236}">
                <a16:creationId xmlns:a16="http://schemas.microsoft.com/office/drawing/2014/main" id="{91BE99B6-DF08-2840-A057-3BAF7B4473EB}"/>
              </a:ext>
            </a:extLst>
          </p:cNvPr>
          <p:cNvSpPr txBox="1"/>
          <p:nvPr/>
        </p:nvSpPr>
        <p:spPr bwMode="auto">
          <a:xfrm>
            <a:off x="8047550" y="5217425"/>
            <a:ext cx="374193" cy="356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BB &amp;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Radio</a:t>
            </a:r>
          </a:p>
        </p:txBody>
      </p:sp>
      <p:sp>
        <p:nvSpPr>
          <p:cNvPr id="428" name="TextBox 110">
            <a:extLst>
              <a:ext uri="{FF2B5EF4-FFF2-40B4-BE49-F238E27FC236}">
                <a16:creationId xmlns:a16="http://schemas.microsoft.com/office/drawing/2014/main" id="{71B86103-CA17-BC48-AA57-41D96E24FDD5}"/>
              </a:ext>
            </a:extLst>
          </p:cNvPr>
          <p:cNvSpPr txBox="1"/>
          <p:nvPr/>
        </p:nvSpPr>
        <p:spPr bwMode="auto">
          <a:xfrm>
            <a:off x="8135358" y="4376020"/>
            <a:ext cx="1155865" cy="356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Baseband (Ericsson)</a:t>
            </a:r>
          </a:p>
        </p:txBody>
      </p:sp>
      <p:cxnSp>
        <p:nvCxnSpPr>
          <p:cNvPr id="429" name="Straight Connector 111">
            <a:extLst>
              <a:ext uri="{FF2B5EF4-FFF2-40B4-BE49-F238E27FC236}">
                <a16:creationId xmlns:a16="http://schemas.microsoft.com/office/drawing/2014/main" id="{F5C00FD1-8966-6241-A5EB-41026FD951F5}"/>
              </a:ext>
            </a:extLst>
          </p:cNvPr>
          <p:cNvCxnSpPr>
            <a:cxnSpLocks/>
          </p:cNvCxnSpPr>
          <p:nvPr/>
        </p:nvCxnSpPr>
        <p:spPr bwMode="auto">
          <a:xfrm>
            <a:off x="8696462" y="4887997"/>
            <a:ext cx="1323125" cy="174327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30" name="Straight Connector 115">
            <a:extLst>
              <a:ext uri="{FF2B5EF4-FFF2-40B4-BE49-F238E27FC236}">
                <a16:creationId xmlns:a16="http://schemas.microsoft.com/office/drawing/2014/main" id="{22D34F3D-D24A-0545-961F-B76EDF86BC8B}"/>
              </a:ext>
            </a:extLst>
          </p:cNvPr>
          <p:cNvCxnSpPr>
            <a:cxnSpLocks/>
          </p:cNvCxnSpPr>
          <p:nvPr/>
        </p:nvCxnSpPr>
        <p:spPr bwMode="auto">
          <a:xfrm>
            <a:off x="8702911" y="5343107"/>
            <a:ext cx="790806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31" name="Straight Connector 127">
            <a:extLst>
              <a:ext uri="{FF2B5EF4-FFF2-40B4-BE49-F238E27FC236}">
                <a16:creationId xmlns:a16="http://schemas.microsoft.com/office/drawing/2014/main" id="{8E8ADD9A-A3F1-2E4F-BC29-F83BDCE7EAEE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8270" y="5343107"/>
            <a:ext cx="318328" cy="257493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33" name="Straight Connector 220">
            <a:extLst>
              <a:ext uri="{FF2B5EF4-FFF2-40B4-BE49-F238E27FC236}">
                <a16:creationId xmlns:a16="http://schemas.microsoft.com/office/drawing/2014/main" id="{9B994475-F05E-DD4C-9652-30C61904BDDF}"/>
              </a:ext>
            </a:extLst>
          </p:cNvPr>
          <p:cNvCxnSpPr>
            <a:cxnSpLocks/>
          </p:cNvCxnSpPr>
          <p:nvPr/>
        </p:nvCxnSpPr>
        <p:spPr bwMode="auto">
          <a:xfrm flipH="1">
            <a:off x="7844971" y="4887877"/>
            <a:ext cx="553619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34" name="Straight Connector 221">
            <a:extLst>
              <a:ext uri="{FF2B5EF4-FFF2-40B4-BE49-F238E27FC236}">
                <a16:creationId xmlns:a16="http://schemas.microsoft.com/office/drawing/2014/main" id="{93CE31E1-454A-BC4F-8F9F-307F9D2A58D1}"/>
              </a:ext>
            </a:extLst>
          </p:cNvPr>
          <p:cNvCxnSpPr>
            <a:cxnSpLocks/>
          </p:cNvCxnSpPr>
          <p:nvPr/>
        </p:nvCxnSpPr>
        <p:spPr bwMode="auto">
          <a:xfrm>
            <a:off x="8702911" y="5600600"/>
            <a:ext cx="790806" cy="0"/>
          </a:xfrm>
          <a:prstGeom prst="line">
            <a:avLst/>
          </a:prstGeom>
          <a:solidFill>
            <a:schemeClr val="accent3"/>
          </a:solidFill>
          <a:ln w="1587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35" name="Straight Connector 222">
            <a:extLst>
              <a:ext uri="{FF2B5EF4-FFF2-40B4-BE49-F238E27FC236}">
                <a16:creationId xmlns:a16="http://schemas.microsoft.com/office/drawing/2014/main" id="{467E85B0-4BDE-9F44-A86D-1588366A3C93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2911" y="5839655"/>
            <a:ext cx="799857" cy="1604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36" name="Straight Connector 224">
            <a:extLst>
              <a:ext uri="{FF2B5EF4-FFF2-40B4-BE49-F238E27FC236}">
                <a16:creationId xmlns:a16="http://schemas.microsoft.com/office/drawing/2014/main" id="{CB85A0FB-F151-ED42-A7E0-11675C81BC42}"/>
              </a:ext>
            </a:extLst>
          </p:cNvPr>
          <p:cNvCxnSpPr>
            <a:cxnSpLocks/>
          </p:cNvCxnSpPr>
          <p:nvPr/>
        </p:nvCxnSpPr>
        <p:spPr bwMode="auto">
          <a:xfrm flipH="1">
            <a:off x="7865201" y="5343107"/>
            <a:ext cx="1800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37" name="Straight Connector 226">
            <a:extLst>
              <a:ext uri="{FF2B5EF4-FFF2-40B4-BE49-F238E27FC236}">
                <a16:creationId xmlns:a16="http://schemas.microsoft.com/office/drawing/2014/main" id="{EDE752D4-AC7E-6B48-8048-21616EA385DD}"/>
              </a:ext>
            </a:extLst>
          </p:cNvPr>
          <p:cNvCxnSpPr>
            <a:cxnSpLocks/>
          </p:cNvCxnSpPr>
          <p:nvPr/>
        </p:nvCxnSpPr>
        <p:spPr bwMode="auto">
          <a:xfrm flipH="1">
            <a:off x="7865201" y="5600600"/>
            <a:ext cx="180000" cy="0"/>
          </a:xfrm>
          <a:prstGeom prst="line">
            <a:avLst/>
          </a:prstGeom>
          <a:solidFill>
            <a:schemeClr val="accent3"/>
          </a:solidFill>
          <a:ln w="1587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38" name="Straight Connector 228">
            <a:extLst>
              <a:ext uri="{FF2B5EF4-FFF2-40B4-BE49-F238E27FC236}">
                <a16:creationId xmlns:a16="http://schemas.microsoft.com/office/drawing/2014/main" id="{D55B3B49-5D9A-6147-ABAC-538CF8DD28F9}"/>
              </a:ext>
            </a:extLst>
          </p:cNvPr>
          <p:cNvCxnSpPr>
            <a:cxnSpLocks/>
          </p:cNvCxnSpPr>
          <p:nvPr/>
        </p:nvCxnSpPr>
        <p:spPr bwMode="auto">
          <a:xfrm flipH="1">
            <a:off x="7874252" y="5855695"/>
            <a:ext cx="1800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439" name="Rectangle 250">
            <a:extLst>
              <a:ext uri="{FF2B5EF4-FFF2-40B4-BE49-F238E27FC236}">
                <a16:creationId xmlns:a16="http://schemas.microsoft.com/office/drawing/2014/main" id="{31D4F812-9299-394D-B97B-E084E0815C8B}"/>
              </a:ext>
            </a:extLst>
          </p:cNvPr>
          <p:cNvSpPr/>
          <p:nvPr/>
        </p:nvSpPr>
        <p:spPr>
          <a:xfrm>
            <a:off x="10120619" y="5967107"/>
            <a:ext cx="8130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Shared HW</a:t>
            </a:r>
          </a:p>
        </p:txBody>
      </p:sp>
      <p:sp>
        <p:nvSpPr>
          <p:cNvPr id="440" name="Rectangle 15">
            <a:extLst>
              <a:ext uri="{FF2B5EF4-FFF2-40B4-BE49-F238E27FC236}">
                <a16:creationId xmlns:a16="http://schemas.microsoft.com/office/drawing/2014/main" id="{1B9C3294-7682-1248-AD18-003A6C960650}"/>
              </a:ext>
            </a:extLst>
          </p:cNvPr>
          <p:cNvSpPr/>
          <p:nvPr/>
        </p:nvSpPr>
        <p:spPr>
          <a:xfrm>
            <a:off x="6267162" y="2165966"/>
            <a:ext cx="15649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Single-vendor RAN</a:t>
            </a:r>
          </a:p>
        </p:txBody>
      </p:sp>
      <p:sp>
        <p:nvSpPr>
          <p:cNvPr id="441" name="Rectangle 296">
            <a:extLst>
              <a:ext uri="{FF2B5EF4-FFF2-40B4-BE49-F238E27FC236}">
                <a16:creationId xmlns:a16="http://schemas.microsoft.com/office/drawing/2014/main" id="{292147F7-60B8-E54A-B8E1-52DAFCFA4475}"/>
              </a:ext>
            </a:extLst>
          </p:cNvPr>
          <p:cNvSpPr/>
          <p:nvPr/>
        </p:nvSpPr>
        <p:spPr>
          <a:xfrm>
            <a:off x="6304113" y="4340203"/>
            <a:ext cx="15649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Multi-vendor RAN</a:t>
            </a:r>
          </a:p>
        </p:txBody>
      </p:sp>
      <p:sp>
        <p:nvSpPr>
          <p:cNvPr id="442" name="Rectangle 199">
            <a:extLst>
              <a:ext uri="{FF2B5EF4-FFF2-40B4-BE49-F238E27FC236}">
                <a16:creationId xmlns:a16="http://schemas.microsoft.com/office/drawing/2014/main" id="{2B7AFFBA-11A8-544F-8837-8E3502C7B6EF}"/>
              </a:ext>
            </a:extLst>
          </p:cNvPr>
          <p:cNvSpPr/>
          <p:nvPr/>
        </p:nvSpPr>
        <p:spPr bwMode="auto">
          <a:xfrm>
            <a:off x="9291224" y="4448060"/>
            <a:ext cx="2178648" cy="1792351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443" name="Picture Placeholder 31">
            <a:extLst>
              <a:ext uri="{FF2B5EF4-FFF2-40B4-BE49-F238E27FC236}">
                <a16:creationId xmlns:a16="http://schemas.microsoft.com/office/drawing/2014/main" id="{D32ABAD9-BDE7-FB41-82BE-3F3111ACCE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519714" y="5708649"/>
            <a:ext cx="269036" cy="262012"/>
          </a:xfrm>
          <a:prstGeom prst="rect">
            <a:avLst/>
          </a:prstGeom>
        </p:spPr>
      </p:pic>
      <p:pic>
        <p:nvPicPr>
          <p:cNvPr id="444" name="Picture Placeholder 31">
            <a:extLst>
              <a:ext uri="{FF2B5EF4-FFF2-40B4-BE49-F238E27FC236}">
                <a16:creationId xmlns:a16="http://schemas.microsoft.com/office/drawing/2014/main" id="{9F71CE3E-7603-3248-8AC8-0329CACE5F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523226" y="5425356"/>
            <a:ext cx="262012" cy="262012"/>
          </a:xfrm>
          <a:prstGeom prst="rect">
            <a:avLst/>
          </a:prstGeom>
        </p:spPr>
      </p:pic>
      <p:pic>
        <p:nvPicPr>
          <p:cNvPr id="445" name="Picture Placeholder 31">
            <a:extLst>
              <a:ext uri="{FF2B5EF4-FFF2-40B4-BE49-F238E27FC236}">
                <a16:creationId xmlns:a16="http://schemas.microsoft.com/office/drawing/2014/main" id="{2AD1ADF5-4FA9-C04E-8B81-273B1F6E4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523226" y="5127549"/>
            <a:ext cx="262012" cy="262012"/>
          </a:xfrm>
          <a:prstGeom prst="rect">
            <a:avLst/>
          </a:prstGeom>
        </p:spPr>
      </p:pic>
      <p:pic>
        <p:nvPicPr>
          <p:cNvPr id="446" name="Picture Placeholder 31">
            <a:extLst>
              <a:ext uri="{FF2B5EF4-FFF2-40B4-BE49-F238E27FC236}">
                <a16:creationId xmlns:a16="http://schemas.microsoft.com/office/drawing/2014/main" id="{373AF321-9959-4346-BBA9-64D4989EA9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523226" y="4746360"/>
            <a:ext cx="262012" cy="262012"/>
          </a:xfrm>
          <a:prstGeom prst="rect">
            <a:avLst/>
          </a:prstGeom>
        </p:spPr>
      </p:pic>
      <p:grpSp>
        <p:nvGrpSpPr>
          <p:cNvPr id="447" name="Grupp 446">
            <a:extLst>
              <a:ext uri="{FF2B5EF4-FFF2-40B4-BE49-F238E27FC236}">
                <a16:creationId xmlns:a16="http://schemas.microsoft.com/office/drawing/2014/main" id="{EC6F667D-5998-4542-9021-13004B950DA4}"/>
              </a:ext>
            </a:extLst>
          </p:cNvPr>
          <p:cNvGrpSpPr/>
          <p:nvPr/>
        </p:nvGrpSpPr>
        <p:grpSpPr>
          <a:xfrm>
            <a:off x="6962762" y="4784443"/>
            <a:ext cx="721056" cy="315868"/>
            <a:chOff x="12235756" y="2415447"/>
            <a:chExt cx="910417" cy="398820"/>
          </a:xfrm>
        </p:grpSpPr>
        <p:sp>
          <p:nvSpPr>
            <p:cNvPr id="497" name="Ellips 10">
              <a:extLst>
                <a:ext uri="{FF2B5EF4-FFF2-40B4-BE49-F238E27FC236}">
                  <a16:creationId xmlns:a16="http://schemas.microsoft.com/office/drawing/2014/main" id="{21901C6C-CD2E-E34D-9703-8419FB232163}"/>
                </a:ext>
              </a:extLst>
            </p:cNvPr>
            <p:cNvSpPr/>
            <p:nvPr/>
          </p:nvSpPr>
          <p:spPr bwMode="auto">
            <a:xfrm>
              <a:off x="12593299" y="2450492"/>
              <a:ext cx="203745" cy="20374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498" name="TextBox 200">
              <a:extLst>
                <a:ext uri="{FF2B5EF4-FFF2-40B4-BE49-F238E27FC236}">
                  <a16:creationId xmlns:a16="http://schemas.microsoft.com/office/drawing/2014/main" id="{DD51A886-06B7-2741-AE56-B1C1F965A059}"/>
                </a:ext>
              </a:extLst>
            </p:cNvPr>
            <p:cNvSpPr txBox="1"/>
            <p:nvPr/>
          </p:nvSpPr>
          <p:spPr>
            <a:xfrm>
              <a:off x="12235756" y="2415447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A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448" name="Grupp 447">
            <a:extLst>
              <a:ext uri="{FF2B5EF4-FFF2-40B4-BE49-F238E27FC236}">
                <a16:creationId xmlns:a16="http://schemas.microsoft.com/office/drawing/2014/main" id="{39211470-B7CE-0F44-96EA-20E62E745E6D}"/>
              </a:ext>
            </a:extLst>
          </p:cNvPr>
          <p:cNvGrpSpPr/>
          <p:nvPr/>
        </p:nvGrpSpPr>
        <p:grpSpPr>
          <a:xfrm>
            <a:off x="6962762" y="5172470"/>
            <a:ext cx="721056" cy="315868"/>
            <a:chOff x="12235756" y="3127802"/>
            <a:chExt cx="910417" cy="398820"/>
          </a:xfrm>
        </p:grpSpPr>
        <p:sp>
          <p:nvSpPr>
            <p:cNvPr id="495" name="Ellips 95">
              <a:extLst>
                <a:ext uri="{FF2B5EF4-FFF2-40B4-BE49-F238E27FC236}">
                  <a16:creationId xmlns:a16="http://schemas.microsoft.com/office/drawing/2014/main" id="{10F3B434-8A2F-4343-A665-9DA9278C23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91304" y="3162843"/>
              <a:ext cx="203745" cy="203745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496" name="TextBox 49">
              <a:extLst>
                <a:ext uri="{FF2B5EF4-FFF2-40B4-BE49-F238E27FC236}">
                  <a16:creationId xmlns:a16="http://schemas.microsoft.com/office/drawing/2014/main" id="{72063449-EE24-CE44-B21E-D5BDB767571C}"/>
                </a:ext>
              </a:extLst>
            </p:cNvPr>
            <p:cNvSpPr txBox="1"/>
            <p:nvPr/>
          </p:nvSpPr>
          <p:spPr>
            <a:xfrm>
              <a:off x="12235756" y="3127802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B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449" name="Grupp 448">
            <a:extLst>
              <a:ext uri="{FF2B5EF4-FFF2-40B4-BE49-F238E27FC236}">
                <a16:creationId xmlns:a16="http://schemas.microsoft.com/office/drawing/2014/main" id="{81043C7D-EC7A-E649-9A68-4BCEAB2E2EA3}"/>
              </a:ext>
            </a:extLst>
          </p:cNvPr>
          <p:cNvGrpSpPr/>
          <p:nvPr/>
        </p:nvGrpSpPr>
        <p:grpSpPr>
          <a:xfrm>
            <a:off x="6962762" y="5477116"/>
            <a:ext cx="721056" cy="315868"/>
            <a:chOff x="12235756" y="3840157"/>
            <a:chExt cx="910417" cy="398820"/>
          </a:xfrm>
        </p:grpSpPr>
        <p:sp>
          <p:nvSpPr>
            <p:cNvPr id="493" name="Ellips 99">
              <a:extLst>
                <a:ext uri="{FF2B5EF4-FFF2-40B4-BE49-F238E27FC236}">
                  <a16:creationId xmlns:a16="http://schemas.microsoft.com/office/drawing/2014/main" id="{8124364B-7FA6-1C43-8DA6-44EE9095FFC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93300" y="3865669"/>
              <a:ext cx="203745" cy="20374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494" name="TextBox 49">
              <a:extLst>
                <a:ext uri="{FF2B5EF4-FFF2-40B4-BE49-F238E27FC236}">
                  <a16:creationId xmlns:a16="http://schemas.microsoft.com/office/drawing/2014/main" id="{9EC56861-66EF-744D-90C0-2B43E372A884}"/>
                </a:ext>
              </a:extLst>
            </p:cNvPr>
            <p:cNvSpPr txBox="1"/>
            <p:nvPr/>
          </p:nvSpPr>
          <p:spPr>
            <a:xfrm>
              <a:off x="12235756" y="3840157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C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450" name="Grupp 449">
            <a:extLst>
              <a:ext uri="{FF2B5EF4-FFF2-40B4-BE49-F238E27FC236}">
                <a16:creationId xmlns:a16="http://schemas.microsoft.com/office/drawing/2014/main" id="{21F99074-376B-134B-9237-19FF505970FE}"/>
              </a:ext>
            </a:extLst>
          </p:cNvPr>
          <p:cNvGrpSpPr/>
          <p:nvPr/>
        </p:nvGrpSpPr>
        <p:grpSpPr>
          <a:xfrm>
            <a:off x="6962762" y="5767247"/>
            <a:ext cx="721056" cy="315868"/>
            <a:chOff x="12235756" y="4552512"/>
            <a:chExt cx="910417" cy="398820"/>
          </a:xfrm>
        </p:grpSpPr>
        <p:sp>
          <p:nvSpPr>
            <p:cNvPr id="491" name="Ellips 102">
              <a:extLst>
                <a:ext uri="{FF2B5EF4-FFF2-40B4-BE49-F238E27FC236}">
                  <a16:creationId xmlns:a16="http://schemas.microsoft.com/office/drawing/2014/main" id="{12DF4A6B-9BE3-6840-A07F-4B97F30980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83788" y="4588547"/>
              <a:ext cx="203745" cy="203745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492" name="TextBox 49">
              <a:extLst>
                <a:ext uri="{FF2B5EF4-FFF2-40B4-BE49-F238E27FC236}">
                  <a16:creationId xmlns:a16="http://schemas.microsoft.com/office/drawing/2014/main" id="{1A3671CC-BDF6-5B44-A20C-05E07E38F1AD}"/>
                </a:ext>
              </a:extLst>
            </p:cNvPr>
            <p:cNvSpPr txBox="1"/>
            <p:nvPr/>
          </p:nvSpPr>
          <p:spPr>
            <a:xfrm>
              <a:off x="12235756" y="4552512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D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sp>
        <p:nvSpPr>
          <p:cNvPr id="451" name="Rectangle 250">
            <a:extLst>
              <a:ext uri="{FF2B5EF4-FFF2-40B4-BE49-F238E27FC236}">
                <a16:creationId xmlns:a16="http://schemas.microsoft.com/office/drawing/2014/main" id="{333183A9-F642-4A4A-8632-8A6432D277E1}"/>
              </a:ext>
            </a:extLst>
          </p:cNvPr>
          <p:cNvSpPr/>
          <p:nvPr/>
        </p:nvSpPr>
        <p:spPr>
          <a:xfrm>
            <a:off x="9998584" y="3784114"/>
            <a:ext cx="8130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Shared HW</a:t>
            </a:r>
          </a:p>
        </p:txBody>
      </p:sp>
      <p:sp>
        <p:nvSpPr>
          <p:cNvPr id="452" name="Rectangle 199">
            <a:extLst>
              <a:ext uri="{FF2B5EF4-FFF2-40B4-BE49-F238E27FC236}">
                <a16:creationId xmlns:a16="http://schemas.microsoft.com/office/drawing/2014/main" id="{1C0C00D6-DFCA-5A40-97A5-4AE515B70457}"/>
              </a:ext>
            </a:extLst>
          </p:cNvPr>
          <p:cNvSpPr/>
          <p:nvPr/>
        </p:nvSpPr>
        <p:spPr bwMode="auto">
          <a:xfrm>
            <a:off x="9291224" y="2373567"/>
            <a:ext cx="2178648" cy="165067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454" name="Picture Placeholder 31">
            <a:extLst>
              <a:ext uri="{FF2B5EF4-FFF2-40B4-BE49-F238E27FC236}">
                <a16:creationId xmlns:a16="http://schemas.microsoft.com/office/drawing/2014/main" id="{FA1FE0B5-5C75-3045-8D68-F97684B102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519714" y="3438212"/>
            <a:ext cx="269036" cy="262012"/>
          </a:xfrm>
          <a:prstGeom prst="rect">
            <a:avLst/>
          </a:prstGeom>
        </p:spPr>
      </p:pic>
      <p:pic>
        <p:nvPicPr>
          <p:cNvPr id="455" name="Picture Placeholder 31">
            <a:extLst>
              <a:ext uri="{FF2B5EF4-FFF2-40B4-BE49-F238E27FC236}">
                <a16:creationId xmlns:a16="http://schemas.microsoft.com/office/drawing/2014/main" id="{50A2BA91-D501-1C47-97BE-33DDD8DDB9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523226" y="3117449"/>
            <a:ext cx="262012" cy="262012"/>
          </a:xfrm>
          <a:prstGeom prst="rect">
            <a:avLst/>
          </a:prstGeom>
        </p:spPr>
      </p:pic>
      <p:pic>
        <p:nvPicPr>
          <p:cNvPr id="456" name="Picture Placeholder 31">
            <a:extLst>
              <a:ext uri="{FF2B5EF4-FFF2-40B4-BE49-F238E27FC236}">
                <a16:creationId xmlns:a16="http://schemas.microsoft.com/office/drawing/2014/main" id="{326622AC-10B7-CB44-97BE-058461E4BC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523226" y="2796686"/>
            <a:ext cx="262012" cy="262012"/>
          </a:xfrm>
          <a:prstGeom prst="rect">
            <a:avLst/>
          </a:prstGeom>
        </p:spPr>
      </p:pic>
      <p:pic>
        <p:nvPicPr>
          <p:cNvPr id="457" name="Picture Placeholder 31">
            <a:extLst>
              <a:ext uri="{FF2B5EF4-FFF2-40B4-BE49-F238E27FC236}">
                <a16:creationId xmlns:a16="http://schemas.microsoft.com/office/drawing/2014/main" id="{2AAAC85B-38AC-2B48-8B4E-77520C4FDD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523226" y="2475923"/>
            <a:ext cx="262012" cy="262012"/>
          </a:xfrm>
          <a:prstGeom prst="rect">
            <a:avLst/>
          </a:prstGeom>
        </p:spPr>
      </p:pic>
      <p:grpSp>
        <p:nvGrpSpPr>
          <p:cNvPr id="458" name="Grupp 457">
            <a:extLst>
              <a:ext uri="{FF2B5EF4-FFF2-40B4-BE49-F238E27FC236}">
                <a16:creationId xmlns:a16="http://schemas.microsoft.com/office/drawing/2014/main" id="{C7B4A1C3-9255-8A49-B20C-7C7BD16FC358}"/>
              </a:ext>
            </a:extLst>
          </p:cNvPr>
          <p:cNvGrpSpPr/>
          <p:nvPr/>
        </p:nvGrpSpPr>
        <p:grpSpPr>
          <a:xfrm>
            <a:off x="6962762" y="2514006"/>
            <a:ext cx="721056" cy="315868"/>
            <a:chOff x="12235756" y="2415447"/>
            <a:chExt cx="910417" cy="398820"/>
          </a:xfrm>
        </p:grpSpPr>
        <p:sp>
          <p:nvSpPr>
            <p:cNvPr id="489" name="Ellips 10">
              <a:extLst>
                <a:ext uri="{FF2B5EF4-FFF2-40B4-BE49-F238E27FC236}">
                  <a16:creationId xmlns:a16="http://schemas.microsoft.com/office/drawing/2014/main" id="{78131B1C-30B2-9744-8488-511A63FC18E9}"/>
                </a:ext>
              </a:extLst>
            </p:cNvPr>
            <p:cNvSpPr/>
            <p:nvPr/>
          </p:nvSpPr>
          <p:spPr bwMode="auto">
            <a:xfrm>
              <a:off x="12593299" y="2450492"/>
              <a:ext cx="203745" cy="20374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490" name="TextBox 200">
              <a:extLst>
                <a:ext uri="{FF2B5EF4-FFF2-40B4-BE49-F238E27FC236}">
                  <a16:creationId xmlns:a16="http://schemas.microsoft.com/office/drawing/2014/main" id="{E39056F0-6CF1-7743-A119-8AE05DEB96D5}"/>
                </a:ext>
              </a:extLst>
            </p:cNvPr>
            <p:cNvSpPr txBox="1"/>
            <p:nvPr/>
          </p:nvSpPr>
          <p:spPr>
            <a:xfrm>
              <a:off x="12235756" y="2415447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A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459" name="Grupp 458">
            <a:extLst>
              <a:ext uri="{FF2B5EF4-FFF2-40B4-BE49-F238E27FC236}">
                <a16:creationId xmlns:a16="http://schemas.microsoft.com/office/drawing/2014/main" id="{09704A52-70DF-8B47-B8DE-42A86BA5C852}"/>
              </a:ext>
            </a:extLst>
          </p:cNvPr>
          <p:cNvGrpSpPr/>
          <p:nvPr/>
        </p:nvGrpSpPr>
        <p:grpSpPr>
          <a:xfrm>
            <a:off x="6962762" y="2829463"/>
            <a:ext cx="721056" cy="315868"/>
            <a:chOff x="12235756" y="3127802"/>
            <a:chExt cx="910417" cy="398820"/>
          </a:xfrm>
        </p:grpSpPr>
        <p:sp>
          <p:nvSpPr>
            <p:cNvPr id="487" name="Ellips 95">
              <a:extLst>
                <a:ext uri="{FF2B5EF4-FFF2-40B4-BE49-F238E27FC236}">
                  <a16:creationId xmlns:a16="http://schemas.microsoft.com/office/drawing/2014/main" id="{ED1760EF-313B-4C4F-976F-06E6DF59DCD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91304" y="3162843"/>
              <a:ext cx="203745" cy="203745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488" name="TextBox 49">
              <a:extLst>
                <a:ext uri="{FF2B5EF4-FFF2-40B4-BE49-F238E27FC236}">
                  <a16:creationId xmlns:a16="http://schemas.microsoft.com/office/drawing/2014/main" id="{FA172BC5-5402-9342-B08F-30FE395CC0ED}"/>
                </a:ext>
              </a:extLst>
            </p:cNvPr>
            <p:cNvSpPr txBox="1"/>
            <p:nvPr/>
          </p:nvSpPr>
          <p:spPr>
            <a:xfrm>
              <a:off x="12235756" y="3127802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B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460" name="Grupp 459">
            <a:extLst>
              <a:ext uri="{FF2B5EF4-FFF2-40B4-BE49-F238E27FC236}">
                <a16:creationId xmlns:a16="http://schemas.microsoft.com/office/drawing/2014/main" id="{F80D46A1-3171-7549-A1F1-4E6CA0044A9F}"/>
              </a:ext>
            </a:extLst>
          </p:cNvPr>
          <p:cNvGrpSpPr/>
          <p:nvPr/>
        </p:nvGrpSpPr>
        <p:grpSpPr>
          <a:xfrm>
            <a:off x="6962762" y="3163137"/>
            <a:ext cx="721056" cy="315868"/>
            <a:chOff x="12235756" y="3840157"/>
            <a:chExt cx="910417" cy="398820"/>
          </a:xfrm>
        </p:grpSpPr>
        <p:sp>
          <p:nvSpPr>
            <p:cNvPr id="485" name="Ellips 99">
              <a:extLst>
                <a:ext uri="{FF2B5EF4-FFF2-40B4-BE49-F238E27FC236}">
                  <a16:creationId xmlns:a16="http://schemas.microsoft.com/office/drawing/2014/main" id="{9568B4B0-DBEA-AA4D-8E14-2529E923CD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93300" y="3865669"/>
              <a:ext cx="203745" cy="20374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486" name="TextBox 49">
              <a:extLst>
                <a:ext uri="{FF2B5EF4-FFF2-40B4-BE49-F238E27FC236}">
                  <a16:creationId xmlns:a16="http://schemas.microsoft.com/office/drawing/2014/main" id="{63B5BBF9-6A38-9343-9EE1-DBCAB3F6CCF4}"/>
                </a:ext>
              </a:extLst>
            </p:cNvPr>
            <p:cNvSpPr txBox="1"/>
            <p:nvPr/>
          </p:nvSpPr>
          <p:spPr>
            <a:xfrm>
              <a:off x="12235756" y="3840157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C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461" name="Grupp 460">
            <a:extLst>
              <a:ext uri="{FF2B5EF4-FFF2-40B4-BE49-F238E27FC236}">
                <a16:creationId xmlns:a16="http://schemas.microsoft.com/office/drawing/2014/main" id="{C30F4AC1-807F-3748-85E1-96F035E8306C}"/>
              </a:ext>
            </a:extLst>
          </p:cNvPr>
          <p:cNvGrpSpPr/>
          <p:nvPr/>
        </p:nvGrpSpPr>
        <p:grpSpPr>
          <a:xfrm>
            <a:off x="6962762" y="3475039"/>
            <a:ext cx="721056" cy="315868"/>
            <a:chOff x="12235756" y="4552512"/>
            <a:chExt cx="910417" cy="398820"/>
          </a:xfrm>
        </p:grpSpPr>
        <p:sp>
          <p:nvSpPr>
            <p:cNvPr id="483" name="Ellips 102">
              <a:extLst>
                <a:ext uri="{FF2B5EF4-FFF2-40B4-BE49-F238E27FC236}">
                  <a16:creationId xmlns:a16="http://schemas.microsoft.com/office/drawing/2014/main" id="{FD534383-6802-A54E-838D-D042A04097A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83788" y="4588547"/>
              <a:ext cx="203745" cy="203745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  <p:sp>
          <p:nvSpPr>
            <p:cNvPr id="484" name="TextBox 49">
              <a:extLst>
                <a:ext uri="{FF2B5EF4-FFF2-40B4-BE49-F238E27FC236}">
                  <a16:creationId xmlns:a16="http://schemas.microsoft.com/office/drawing/2014/main" id="{D92079F8-6179-3D4E-9D23-1D436D24BA15}"/>
                </a:ext>
              </a:extLst>
            </p:cNvPr>
            <p:cNvSpPr txBox="1"/>
            <p:nvPr/>
          </p:nvSpPr>
          <p:spPr>
            <a:xfrm>
              <a:off x="12235756" y="4552512"/>
              <a:ext cx="910417" cy="398820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 pitchFamily="2" charset="0"/>
                  <a:ea typeface="+mn-ea"/>
                  <a:cs typeface="+mn-cs"/>
                </a:rPr>
                <a:t>D</a:t>
              </a:r>
              <a:endParaRPr kumimoji="0" lang="en-US" sz="700" b="1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endParaRPr>
            </a:p>
          </p:txBody>
        </p:sp>
      </p:grpSp>
      <p:pic>
        <p:nvPicPr>
          <p:cNvPr id="462" name="Picture Placeholder 27">
            <a:extLst>
              <a:ext uri="{FF2B5EF4-FFF2-40B4-BE49-F238E27FC236}">
                <a16:creationId xmlns:a16="http://schemas.microsoft.com/office/drawing/2014/main" id="{D641796E-104D-5E4B-88F1-55619A86F2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200000">
            <a:off x="8317892" y="2448576"/>
            <a:ext cx="397619" cy="397619"/>
          </a:xfrm>
          <a:prstGeom prst="rect">
            <a:avLst/>
          </a:prstGeom>
        </p:spPr>
      </p:pic>
      <p:sp>
        <p:nvSpPr>
          <p:cNvPr id="463" name="TextBox 110">
            <a:extLst>
              <a:ext uri="{FF2B5EF4-FFF2-40B4-BE49-F238E27FC236}">
                <a16:creationId xmlns:a16="http://schemas.microsoft.com/office/drawing/2014/main" id="{258A1F96-4B0C-F04B-AF1B-60D9E80579ED}"/>
              </a:ext>
            </a:extLst>
          </p:cNvPr>
          <p:cNvSpPr txBox="1"/>
          <p:nvPr/>
        </p:nvSpPr>
        <p:spPr bwMode="auto">
          <a:xfrm>
            <a:off x="8135359" y="2250726"/>
            <a:ext cx="1037366" cy="356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Dedicated baseband</a:t>
            </a:r>
          </a:p>
        </p:txBody>
      </p:sp>
      <p:pic>
        <p:nvPicPr>
          <p:cNvPr id="464" name="Picture Placeholder 27">
            <a:extLst>
              <a:ext uri="{FF2B5EF4-FFF2-40B4-BE49-F238E27FC236}">
                <a16:creationId xmlns:a16="http://schemas.microsoft.com/office/drawing/2014/main" id="{D0643575-99BC-934A-BA8C-EAF2804D64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200000">
            <a:off x="8317893" y="3036283"/>
            <a:ext cx="397619" cy="397619"/>
          </a:xfrm>
          <a:prstGeom prst="rect">
            <a:avLst/>
          </a:prstGeom>
        </p:spPr>
      </p:pic>
      <p:pic>
        <p:nvPicPr>
          <p:cNvPr id="465" name="Picture Placeholder 27">
            <a:extLst>
              <a:ext uri="{FF2B5EF4-FFF2-40B4-BE49-F238E27FC236}">
                <a16:creationId xmlns:a16="http://schemas.microsoft.com/office/drawing/2014/main" id="{EC3AA92D-BB26-024F-9387-803137E373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200000">
            <a:off x="8564635" y="2739492"/>
            <a:ext cx="397619" cy="397619"/>
          </a:xfrm>
          <a:prstGeom prst="rect">
            <a:avLst/>
          </a:prstGeom>
        </p:spPr>
      </p:pic>
      <p:pic>
        <p:nvPicPr>
          <p:cNvPr id="466" name="Picture Placeholder 27">
            <a:extLst>
              <a:ext uri="{FF2B5EF4-FFF2-40B4-BE49-F238E27FC236}">
                <a16:creationId xmlns:a16="http://schemas.microsoft.com/office/drawing/2014/main" id="{7432CFC9-96A6-2047-A716-E07A24567A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200000">
            <a:off x="8564635" y="3364664"/>
            <a:ext cx="397619" cy="397619"/>
          </a:xfrm>
          <a:prstGeom prst="rect">
            <a:avLst/>
          </a:prstGeom>
        </p:spPr>
      </p:pic>
      <p:cxnSp>
        <p:nvCxnSpPr>
          <p:cNvPr id="467" name="Straight Connector 220">
            <a:extLst>
              <a:ext uri="{FF2B5EF4-FFF2-40B4-BE49-F238E27FC236}">
                <a16:creationId xmlns:a16="http://schemas.microsoft.com/office/drawing/2014/main" id="{CF9D377D-A47A-F44B-8F1E-35B993712F7A}"/>
              </a:ext>
            </a:extLst>
          </p:cNvPr>
          <p:cNvCxnSpPr>
            <a:cxnSpLocks/>
          </p:cNvCxnSpPr>
          <p:nvPr/>
        </p:nvCxnSpPr>
        <p:spPr bwMode="auto">
          <a:xfrm flipH="1">
            <a:off x="7844971" y="2624698"/>
            <a:ext cx="553619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68" name="Straight Connector 220">
            <a:extLst>
              <a:ext uri="{FF2B5EF4-FFF2-40B4-BE49-F238E27FC236}">
                <a16:creationId xmlns:a16="http://schemas.microsoft.com/office/drawing/2014/main" id="{C82AD8B1-4B9A-1B42-B8A5-7401BD5244FD}"/>
              </a:ext>
            </a:extLst>
          </p:cNvPr>
          <p:cNvCxnSpPr>
            <a:cxnSpLocks/>
          </p:cNvCxnSpPr>
          <p:nvPr/>
        </p:nvCxnSpPr>
        <p:spPr bwMode="auto">
          <a:xfrm flipH="1">
            <a:off x="7844972" y="2942991"/>
            <a:ext cx="818325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69" name="Straight Connector 220">
            <a:extLst>
              <a:ext uri="{FF2B5EF4-FFF2-40B4-BE49-F238E27FC236}">
                <a16:creationId xmlns:a16="http://schemas.microsoft.com/office/drawing/2014/main" id="{5E55D59F-59A4-7A4C-8C38-45D7262148F9}"/>
              </a:ext>
            </a:extLst>
          </p:cNvPr>
          <p:cNvCxnSpPr>
            <a:cxnSpLocks/>
          </p:cNvCxnSpPr>
          <p:nvPr/>
        </p:nvCxnSpPr>
        <p:spPr bwMode="auto">
          <a:xfrm flipH="1">
            <a:off x="7844971" y="3263327"/>
            <a:ext cx="553619" cy="0"/>
          </a:xfrm>
          <a:prstGeom prst="line">
            <a:avLst/>
          </a:prstGeom>
          <a:solidFill>
            <a:schemeClr val="accent3"/>
          </a:solidFill>
          <a:ln w="1587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70" name="Straight Connector 220">
            <a:extLst>
              <a:ext uri="{FF2B5EF4-FFF2-40B4-BE49-F238E27FC236}">
                <a16:creationId xmlns:a16="http://schemas.microsoft.com/office/drawing/2014/main" id="{08683EC3-3C2A-2048-A598-88CE378A3E8A}"/>
              </a:ext>
            </a:extLst>
          </p:cNvPr>
          <p:cNvCxnSpPr>
            <a:cxnSpLocks/>
          </p:cNvCxnSpPr>
          <p:nvPr/>
        </p:nvCxnSpPr>
        <p:spPr bwMode="auto">
          <a:xfrm flipH="1">
            <a:off x="7844972" y="3581620"/>
            <a:ext cx="818325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71" name="Straight Connector 220">
            <a:extLst>
              <a:ext uri="{FF2B5EF4-FFF2-40B4-BE49-F238E27FC236}">
                <a16:creationId xmlns:a16="http://schemas.microsoft.com/office/drawing/2014/main" id="{35A27020-A7E0-E24E-A8FA-5B83E22D9205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8590805" y="2622678"/>
            <a:ext cx="684251" cy="691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72" name="Straight Connector 220">
            <a:extLst>
              <a:ext uri="{FF2B5EF4-FFF2-40B4-BE49-F238E27FC236}">
                <a16:creationId xmlns:a16="http://schemas.microsoft.com/office/drawing/2014/main" id="{0A9544B5-59F4-D343-95A7-F6A98CA92700}"/>
              </a:ext>
            </a:extLst>
          </p:cNvPr>
          <p:cNvCxnSpPr>
            <a:cxnSpLocks/>
          </p:cNvCxnSpPr>
          <p:nvPr/>
        </p:nvCxnSpPr>
        <p:spPr bwMode="auto">
          <a:xfrm flipH="1">
            <a:off x="8832850" y="2948500"/>
            <a:ext cx="458373" cy="140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73" name="Straight Connector 220">
            <a:extLst>
              <a:ext uri="{FF2B5EF4-FFF2-40B4-BE49-F238E27FC236}">
                <a16:creationId xmlns:a16="http://schemas.microsoft.com/office/drawing/2014/main" id="{941BCCAB-2864-A343-8C23-986F0253DB64}"/>
              </a:ext>
            </a:extLst>
          </p:cNvPr>
          <p:cNvCxnSpPr>
            <a:cxnSpLocks/>
          </p:cNvCxnSpPr>
          <p:nvPr/>
        </p:nvCxnSpPr>
        <p:spPr bwMode="auto">
          <a:xfrm flipH="1">
            <a:off x="8586001" y="3167075"/>
            <a:ext cx="698036" cy="272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74" name="Straight Connector 220">
            <a:extLst>
              <a:ext uri="{FF2B5EF4-FFF2-40B4-BE49-F238E27FC236}">
                <a16:creationId xmlns:a16="http://schemas.microsoft.com/office/drawing/2014/main" id="{B534B11F-7178-D44D-B036-B2C6FD00C398}"/>
              </a:ext>
            </a:extLst>
          </p:cNvPr>
          <p:cNvCxnSpPr>
            <a:cxnSpLocks/>
          </p:cNvCxnSpPr>
          <p:nvPr/>
        </p:nvCxnSpPr>
        <p:spPr bwMode="auto">
          <a:xfrm flipH="1">
            <a:off x="8840869" y="3660975"/>
            <a:ext cx="45035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34536B6F-0F59-D51F-AB72-8D236D333205}"/>
              </a:ext>
            </a:extLst>
          </p:cNvPr>
          <p:cNvGrpSpPr/>
          <p:nvPr/>
        </p:nvGrpSpPr>
        <p:grpSpPr>
          <a:xfrm>
            <a:off x="10060241" y="4875630"/>
            <a:ext cx="170183" cy="680732"/>
            <a:chOff x="9870296" y="4896348"/>
            <a:chExt cx="170183" cy="680732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47604309-A788-7271-91C4-5D06A88F3255}"/>
                </a:ext>
              </a:extLst>
            </p:cNvPr>
            <p:cNvSpPr/>
            <p:nvPr/>
          </p:nvSpPr>
          <p:spPr>
            <a:xfrm rot="16200000">
              <a:off x="9615022" y="5151622"/>
              <a:ext cx="680732" cy="170183"/>
            </a:xfrm>
            <a:custGeom>
              <a:avLst/>
              <a:gdLst>
                <a:gd name="connsiteX0" fmla="*/ 0 w 680732"/>
                <a:gd name="connsiteY0" fmla="*/ 0 h 170183"/>
                <a:gd name="connsiteX1" fmla="*/ 0 w 680732"/>
                <a:gd name="connsiteY1" fmla="*/ 170183 h 170183"/>
                <a:gd name="connsiteX2" fmla="*/ 680733 w 680732"/>
                <a:gd name="connsiteY2" fmla="*/ 170183 h 170183"/>
                <a:gd name="connsiteX3" fmla="*/ 680733 w 680732"/>
                <a:gd name="connsiteY3" fmla="*/ 0 h 170183"/>
                <a:gd name="connsiteX4" fmla="*/ 646696 w 680732"/>
                <a:gd name="connsiteY4" fmla="*/ 136147 h 170183"/>
                <a:gd name="connsiteX5" fmla="*/ 34037 w 680732"/>
                <a:gd name="connsiteY5" fmla="*/ 136147 h 170183"/>
                <a:gd name="connsiteX6" fmla="*/ 34037 w 680732"/>
                <a:gd name="connsiteY6" fmla="*/ 34037 h 170183"/>
                <a:gd name="connsiteX7" fmla="*/ 646696 w 680732"/>
                <a:gd name="connsiteY7" fmla="*/ 34037 h 17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0732" h="170183">
                  <a:moveTo>
                    <a:pt x="0" y="0"/>
                  </a:moveTo>
                  <a:lnTo>
                    <a:pt x="0" y="170183"/>
                  </a:lnTo>
                  <a:lnTo>
                    <a:pt x="680733" y="170183"/>
                  </a:lnTo>
                  <a:lnTo>
                    <a:pt x="680733" y="0"/>
                  </a:lnTo>
                  <a:close/>
                  <a:moveTo>
                    <a:pt x="646696" y="136147"/>
                  </a:moveTo>
                  <a:lnTo>
                    <a:pt x="34037" y="136147"/>
                  </a:lnTo>
                  <a:lnTo>
                    <a:pt x="34037" y="34037"/>
                  </a:lnTo>
                  <a:lnTo>
                    <a:pt x="646696" y="34037"/>
                  </a:lnTo>
                  <a:close/>
                </a:path>
              </a:pathLst>
            </a:custGeom>
            <a:solidFill>
              <a:srgbClr val="010101"/>
            </a:solidFill>
            <a:ln w="337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09FC089-FD09-F8A3-78DF-90C5D6C436BA}"/>
                </a:ext>
              </a:extLst>
            </p:cNvPr>
            <p:cNvSpPr/>
            <p:nvPr/>
          </p:nvSpPr>
          <p:spPr>
            <a:xfrm rot="16200000">
              <a:off x="9938370" y="5474292"/>
              <a:ext cx="34717" cy="34717"/>
            </a:xfrm>
            <a:custGeom>
              <a:avLst/>
              <a:gdLst>
                <a:gd name="connsiteX0" fmla="*/ 17362 w 34717"/>
                <a:gd name="connsiteY0" fmla="*/ 34717 h 34717"/>
                <a:gd name="connsiteX1" fmla="*/ 34717 w 34717"/>
                <a:gd name="connsiteY1" fmla="*/ 17355 h 34717"/>
                <a:gd name="connsiteX2" fmla="*/ 17355 w 34717"/>
                <a:gd name="connsiteY2" fmla="*/ 0 h 34717"/>
                <a:gd name="connsiteX3" fmla="*/ 3 w 34717"/>
                <a:gd name="connsiteY3" fmla="*/ 17018 h 34717"/>
                <a:gd name="connsiteX4" fmla="*/ 17018 w 34717"/>
                <a:gd name="connsiteY4" fmla="*/ 34714 h 34717"/>
                <a:gd name="connsiteX5" fmla="*/ 17362 w 34717"/>
                <a:gd name="connsiteY5" fmla="*/ 34717 h 3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17" h="34717">
                  <a:moveTo>
                    <a:pt x="17362" y="34717"/>
                  </a:moveTo>
                  <a:cubicBezTo>
                    <a:pt x="26949" y="34714"/>
                    <a:pt x="34719" y="26943"/>
                    <a:pt x="34717" y="17355"/>
                  </a:cubicBezTo>
                  <a:cubicBezTo>
                    <a:pt x="34716" y="7767"/>
                    <a:pt x="26942" y="-3"/>
                    <a:pt x="17355" y="0"/>
                  </a:cubicBezTo>
                  <a:cubicBezTo>
                    <a:pt x="7903" y="3"/>
                    <a:pt x="189" y="7566"/>
                    <a:pt x="3" y="17018"/>
                  </a:cubicBezTo>
                  <a:cubicBezTo>
                    <a:pt x="-184" y="26603"/>
                    <a:pt x="7433" y="34527"/>
                    <a:pt x="17018" y="34714"/>
                  </a:cubicBezTo>
                  <a:cubicBezTo>
                    <a:pt x="17133" y="34717"/>
                    <a:pt x="17247" y="34717"/>
                    <a:pt x="17362" y="34717"/>
                  </a:cubicBezTo>
                  <a:close/>
                </a:path>
              </a:pathLst>
            </a:custGeom>
            <a:solidFill>
              <a:srgbClr val="010101"/>
            </a:solidFill>
            <a:ln w="337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1EE77A0-996D-6059-01DC-E44682AF4756}"/>
                </a:ext>
              </a:extLst>
            </p:cNvPr>
            <p:cNvSpPr/>
            <p:nvPr/>
          </p:nvSpPr>
          <p:spPr>
            <a:xfrm rot="16200000">
              <a:off x="9938370" y="5406219"/>
              <a:ext cx="34717" cy="34717"/>
            </a:xfrm>
            <a:custGeom>
              <a:avLst/>
              <a:gdLst>
                <a:gd name="connsiteX0" fmla="*/ 17362 w 34717"/>
                <a:gd name="connsiteY0" fmla="*/ 34717 h 34717"/>
                <a:gd name="connsiteX1" fmla="*/ 34717 w 34717"/>
                <a:gd name="connsiteY1" fmla="*/ 17355 h 34717"/>
                <a:gd name="connsiteX2" fmla="*/ 17355 w 34717"/>
                <a:gd name="connsiteY2" fmla="*/ 0 h 34717"/>
                <a:gd name="connsiteX3" fmla="*/ 3 w 34717"/>
                <a:gd name="connsiteY3" fmla="*/ 17018 h 34717"/>
                <a:gd name="connsiteX4" fmla="*/ 17018 w 34717"/>
                <a:gd name="connsiteY4" fmla="*/ 34714 h 34717"/>
                <a:gd name="connsiteX5" fmla="*/ 17362 w 34717"/>
                <a:gd name="connsiteY5" fmla="*/ 34717 h 3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17" h="34717">
                  <a:moveTo>
                    <a:pt x="17362" y="34717"/>
                  </a:moveTo>
                  <a:cubicBezTo>
                    <a:pt x="26949" y="34714"/>
                    <a:pt x="34719" y="26943"/>
                    <a:pt x="34717" y="17355"/>
                  </a:cubicBezTo>
                  <a:cubicBezTo>
                    <a:pt x="34716" y="7767"/>
                    <a:pt x="26942" y="-3"/>
                    <a:pt x="17355" y="0"/>
                  </a:cubicBezTo>
                  <a:cubicBezTo>
                    <a:pt x="7903" y="3"/>
                    <a:pt x="189" y="7566"/>
                    <a:pt x="3" y="17018"/>
                  </a:cubicBezTo>
                  <a:cubicBezTo>
                    <a:pt x="-184" y="26603"/>
                    <a:pt x="7433" y="34527"/>
                    <a:pt x="17018" y="34714"/>
                  </a:cubicBezTo>
                  <a:cubicBezTo>
                    <a:pt x="17133" y="34717"/>
                    <a:pt x="17247" y="34717"/>
                    <a:pt x="17362" y="34717"/>
                  </a:cubicBezTo>
                  <a:close/>
                </a:path>
              </a:pathLst>
            </a:custGeom>
            <a:solidFill>
              <a:srgbClr val="010101"/>
            </a:solidFill>
            <a:ln w="337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41F18AA-4D3A-8806-A41E-06A60E80104E}"/>
                </a:ext>
              </a:extLst>
            </p:cNvPr>
            <p:cNvSpPr/>
            <p:nvPr/>
          </p:nvSpPr>
          <p:spPr>
            <a:xfrm rot="16200000">
              <a:off x="9938370" y="5338146"/>
              <a:ext cx="34717" cy="34717"/>
            </a:xfrm>
            <a:custGeom>
              <a:avLst/>
              <a:gdLst>
                <a:gd name="connsiteX0" fmla="*/ 17362 w 34717"/>
                <a:gd name="connsiteY0" fmla="*/ 34717 h 34717"/>
                <a:gd name="connsiteX1" fmla="*/ 34717 w 34717"/>
                <a:gd name="connsiteY1" fmla="*/ 17355 h 34717"/>
                <a:gd name="connsiteX2" fmla="*/ 17355 w 34717"/>
                <a:gd name="connsiteY2" fmla="*/ 0 h 34717"/>
                <a:gd name="connsiteX3" fmla="*/ 3 w 34717"/>
                <a:gd name="connsiteY3" fmla="*/ 17018 h 34717"/>
                <a:gd name="connsiteX4" fmla="*/ 17018 w 34717"/>
                <a:gd name="connsiteY4" fmla="*/ 34714 h 34717"/>
                <a:gd name="connsiteX5" fmla="*/ 17362 w 34717"/>
                <a:gd name="connsiteY5" fmla="*/ 34717 h 3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17" h="34717">
                  <a:moveTo>
                    <a:pt x="17362" y="34717"/>
                  </a:moveTo>
                  <a:cubicBezTo>
                    <a:pt x="26949" y="34714"/>
                    <a:pt x="34719" y="26943"/>
                    <a:pt x="34717" y="17355"/>
                  </a:cubicBezTo>
                  <a:cubicBezTo>
                    <a:pt x="34716" y="7767"/>
                    <a:pt x="26942" y="-3"/>
                    <a:pt x="17355" y="0"/>
                  </a:cubicBezTo>
                  <a:cubicBezTo>
                    <a:pt x="7902" y="3"/>
                    <a:pt x="189" y="7566"/>
                    <a:pt x="3" y="17018"/>
                  </a:cubicBezTo>
                  <a:cubicBezTo>
                    <a:pt x="-184" y="26603"/>
                    <a:pt x="7433" y="34527"/>
                    <a:pt x="17018" y="34714"/>
                  </a:cubicBezTo>
                  <a:cubicBezTo>
                    <a:pt x="17133" y="34717"/>
                    <a:pt x="17247" y="34717"/>
                    <a:pt x="17362" y="34717"/>
                  </a:cubicBezTo>
                  <a:close/>
                </a:path>
              </a:pathLst>
            </a:custGeom>
            <a:solidFill>
              <a:srgbClr val="010101"/>
            </a:solidFill>
            <a:ln w="337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6CD6DA1-E73B-AA7D-3294-FE9F93CB9904}"/>
                </a:ext>
              </a:extLst>
            </p:cNvPr>
            <p:cNvSpPr/>
            <p:nvPr/>
          </p:nvSpPr>
          <p:spPr>
            <a:xfrm rot="16200000">
              <a:off x="9869957" y="5100227"/>
              <a:ext cx="170863" cy="34036"/>
            </a:xfrm>
            <a:custGeom>
              <a:avLst/>
              <a:gdLst>
                <a:gd name="connsiteX0" fmla="*/ 0 w 170863"/>
                <a:gd name="connsiteY0" fmla="*/ 0 h 34036"/>
                <a:gd name="connsiteX1" fmla="*/ 170864 w 170863"/>
                <a:gd name="connsiteY1" fmla="*/ 0 h 34036"/>
                <a:gd name="connsiteX2" fmla="*/ 170864 w 170863"/>
                <a:gd name="connsiteY2" fmla="*/ 34037 h 34036"/>
                <a:gd name="connsiteX3" fmla="*/ 0 w 170863"/>
                <a:gd name="connsiteY3" fmla="*/ 34037 h 3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863" h="34036">
                  <a:moveTo>
                    <a:pt x="0" y="0"/>
                  </a:moveTo>
                  <a:lnTo>
                    <a:pt x="170864" y="0"/>
                  </a:lnTo>
                  <a:lnTo>
                    <a:pt x="170864" y="34037"/>
                  </a:lnTo>
                  <a:lnTo>
                    <a:pt x="0" y="34037"/>
                  </a:lnTo>
                  <a:close/>
                </a:path>
              </a:pathLst>
            </a:custGeom>
            <a:solidFill>
              <a:srgbClr val="010101"/>
            </a:solidFill>
            <a:ln w="337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48F2A93-7FC0-8D04-BF5B-1F0FB75AE305}"/>
                </a:ext>
              </a:extLst>
            </p:cNvPr>
            <p:cNvSpPr/>
            <p:nvPr/>
          </p:nvSpPr>
          <p:spPr>
            <a:xfrm rot="16200000">
              <a:off x="9938030" y="4964081"/>
              <a:ext cx="34717" cy="34036"/>
            </a:xfrm>
            <a:custGeom>
              <a:avLst/>
              <a:gdLst>
                <a:gd name="connsiteX0" fmla="*/ 0 w 34717"/>
                <a:gd name="connsiteY0" fmla="*/ 0 h 34036"/>
                <a:gd name="connsiteX1" fmla="*/ 34717 w 34717"/>
                <a:gd name="connsiteY1" fmla="*/ 0 h 34036"/>
                <a:gd name="connsiteX2" fmla="*/ 34717 w 34717"/>
                <a:gd name="connsiteY2" fmla="*/ 34037 h 34036"/>
                <a:gd name="connsiteX3" fmla="*/ 0 w 34717"/>
                <a:gd name="connsiteY3" fmla="*/ 34037 h 3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17" h="34036">
                  <a:moveTo>
                    <a:pt x="0" y="0"/>
                  </a:moveTo>
                  <a:lnTo>
                    <a:pt x="34717" y="0"/>
                  </a:lnTo>
                  <a:lnTo>
                    <a:pt x="34717" y="34037"/>
                  </a:lnTo>
                  <a:lnTo>
                    <a:pt x="0" y="34037"/>
                  </a:lnTo>
                  <a:close/>
                </a:path>
              </a:pathLst>
            </a:custGeom>
            <a:solidFill>
              <a:srgbClr val="010101"/>
            </a:solidFill>
            <a:ln w="337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</p:grpSp>
      <p:pic>
        <p:nvPicPr>
          <p:cNvPr id="479" name="Bildobjekt 478">
            <a:extLst>
              <a:ext uri="{FF2B5EF4-FFF2-40B4-BE49-F238E27FC236}">
                <a16:creationId xmlns:a16="http://schemas.microsoft.com/office/drawing/2014/main" id="{FDADC45F-2D04-A543-975E-E0BF81FBBE4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4994" y="2472945"/>
            <a:ext cx="563338" cy="5633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2" name="Bildobjekt 481">
            <a:extLst>
              <a:ext uri="{FF2B5EF4-FFF2-40B4-BE49-F238E27FC236}">
                <a16:creationId xmlns:a16="http://schemas.microsoft.com/office/drawing/2014/main" id="{ACD95E7D-6D6E-2545-B646-DABA0C3B3D2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7696" y="4900834"/>
            <a:ext cx="647482" cy="647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9" name="TextBox 178">
            <a:extLst>
              <a:ext uri="{FF2B5EF4-FFF2-40B4-BE49-F238E27FC236}">
                <a16:creationId xmlns:a16="http://schemas.microsoft.com/office/drawing/2014/main" id="{038E47EE-C8A0-4B92-A0B0-4875ED855DF0}"/>
              </a:ext>
            </a:extLst>
          </p:cNvPr>
          <p:cNvSpPr txBox="1"/>
          <p:nvPr/>
        </p:nvSpPr>
        <p:spPr bwMode="auto">
          <a:xfrm>
            <a:off x="469154" y="4834857"/>
            <a:ext cx="1497475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90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Multi-vendor over S1/NG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90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90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Up to 4 connected BB to RDS radio, 2 BB to any other ERS radio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80" name="TextBox 75">
            <a:extLst>
              <a:ext uri="{FF2B5EF4-FFF2-40B4-BE49-F238E27FC236}">
                <a16:creationId xmlns:a16="http://schemas.microsoft.com/office/drawing/2014/main" id="{1289B136-D1BC-4CCE-ADCC-10714B127D14}"/>
              </a:ext>
            </a:extLst>
          </p:cNvPr>
          <p:cNvSpPr txBox="1"/>
          <p:nvPr/>
        </p:nvSpPr>
        <p:spPr bwMode="auto">
          <a:xfrm>
            <a:off x="4742739" y="2375500"/>
            <a:ext cx="519526" cy="3066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</a:t>
            </a:r>
          </a:p>
        </p:txBody>
      </p:sp>
      <p:sp>
        <p:nvSpPr>
          <p:cNvPr id="182" name="TextBox 94">
            <a:extLst>
              <a:ext uri="{FF2B5EF4-FFF2-40B4-BE49-F238E27FC236}">
                <a16:creationId xmlns:a16="http://schemas.microsoft.com/office/drawing/2014/main" id="{8A2ACFB1-5EE9-4D79-A8A2-72954151CB09}"/>
              </a:ext>
            </a:extLst>
          </p:cNvPr>
          <p:cNvSpPr txBox="1"/>
          <p:nvPr/>
        </p:nvSpPr>
        <p:spPr bwMode="auto">
          <a:xfrm>
            <a:off x="519796" y="4300553"/>
            <a:ext cx="2198726" cy="3333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Shared and/or operator Dedicated baseband</a:t>
            </a:r>
          </a:p>
        </p:txBody>
      </p:sp>
      <p:sp>
        <p:nvSpPr>
          <p:cNvPr id="184" name="TextBox 75">
            <a:extLst>
              <a:ext uri="{FF2B5EF4-FFF2-40B4-BE49-F238E27FC236}">
                <a16:creationId xmlns:a16="http://schemas.microsoft.com/office/drawing/2014/main" id="{D8573525-6F56-431A-81F5-3D50039A5D08}"/>
              </a:ext>
            </a:extLst>
          </p:cNvPr>
          <p:cNvSpPr txBox="1"/>
          <p:nvPr/>
        </p:nvSpPr>
        <p:spPr bwMode="auto">
          <a:xfrm>
            <a:off x="10714131" y="4792883"/>
            <a:ext cx="659838" cy="352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BB3FE12C-538C-42E4-AB6C-18E46C5B18B7}"/>
              </a:ext>
            </a:extLst>
          </p:cNvPr>
          <p:cNvSpPr txBox="1"/>
          <p:nvPr/>
        </p:nvSpPr>
        <p:spPr bwMode="auto">
          <a:xfrm>
            <a:off x="488145" y="2549685"/>
            <a:ext cx="13576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90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Multi-vendor over S1/NG</a:t>
            </a:r>
          </a:p>
        </p:txBody>
      </p:sp>
      <p:pic>
        <p:nvPicPr>
          <p:cNvPr id="12" name="Content Placeholder 10">
            <a:extLst>
              <a:ext uri="{FF2B5EF4-FFF2-40B4-BE49-F238E27FC236}">
                <a16:creationId xmlns:a16="http://schemas.microsoft.com/office/drawing/2014/main" id="{C3CB2785-F7E5-154D-9FDD-D5A1E92C295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139" y="3252708"/>
            <a:ext cx="490673" cy="4906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3" name="Straight Connector 78">
            <a:extLst>
              <a:ext uri="{FF2B5EF4-FFF2-40B4-BE49-F238E27FC236}">
                <a16:creationId xmlns:a16="http://schemas.microsoft.com/office/drawing/2014/main" id="{354736F0-5310-EEFB-0947-E1A8550BC697}"/>
              </a:ext>
            </a:extLst>
          </p:cNvPr>
          <p:cNvCxnSpPr>
            <a:cxnSpLocks/>
            <a:endCxn id="12" idx="1"/>
          </p:cNvCxnSpPr>
          <p:nvPr/>
        </p:nvCxnSpPr>
        <p:spPr bwMode="auto">
          <a:xfrm>
            <a:off x="3379463" y="3169386"/>
            <a:ext cx="1263676" cy="3286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1" name="TextBox 75">
            <a:extLst>
              <a:ext uri="{FF2B5EF4-FFF2-40B4-BE49-F238E27FC236}">
                <a16:creationId xmlns:a16="http://schemas.microsoft.com/office/drawing/2014/main" id="{9BB09B52-7F98-238F-49D8-4BE918E440B5}"/>
              </a:ext>
            </a:extLst>
          </p:cNvPr>
          <p:cNvSpPr txBox="1"/>
          <p:nvPr/>
        </p:nvSpPr>
        <p:spPr bwMode="auto">
          <a:xfrm>
            <a:off x="4626020" y="3076883"/>
            <a:ext cx="814979" cy="3066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AAS/RRU</a:t>
            </a:r>
          </a:p>
        </p:txBody>
      </p:sp>
      <p:pic>
        <p:nvPicPr>
          <p:cNvPr id="22" name="Picture Placeholder 27">
            <a:extLst>
              <a:ext uri="{FF2B5EF4-FFF2-40B4-BE49-F238E27FC236}">
                <a16:creationId xmlns:a16="http://schemas.microsoft.com/office/drawing/2014/main" id="{7BF3E0A6-4A3E-50AC-241C-8BB05457D9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6200000">
            <a:off x="9608947" y="2516996"/>
            <a:ext cx="483640" cy="483640"/>
          </a:xfrm>
          <a:prstGeom prst="rect">
            <a:avLst/>
          </a:prstGeom>
        </p:spPr>
      </p:pic>
      <p:sp>
        <p:nvSpPr>
          <p:cNvPr id="23" name="TextBox 75">
            <a:extLst>
              <a:ext uri="{FF2B5EF4-FFF2-40B4-BE49-F238E27FC236}">
                <a16:creationId xmlns:a16="http://schemas.microsoft.com/office/drawing/2014/main" id="{7C927E99-E584-27B1-02AD-CA553E5CE579}"/>
              </a:ext>
            </a:extLst>
          </p:cNvPr>
          <p:cNvSpPr txBox="1"/>
          <p:nvPr/>
        </p:nvSpPr>
        <p:spPr bwMode="auto">
          <a:xfrm>
            <a:off x="9629633" y="2376969"/>
            <a:ext cx="593133" cy="3066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IRU 16xx</a:t>
            </a:r>
          </a:p>
        </p:txBody>
      </p:sp>
      <p:pic>
        <p:nvPicPr>
          <p:cNvPr id="25" name="Bildobjekt 478">
            <a:extLst>
              <a:ext uri="{FF2B5EF4-FFF2-40B4-BE49-F238E27FC236}">
                <a16:creationId xmlns:a16="http://schemas.microsoft.com/office/drawing/2014/main" id="{7FEFA132-985A-7CB5-473F-8A6BA4E4E4A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8559" y="2474731"/>
            <a:ext cx="563338" cy="5633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TextBox 75">
            <a:extLst>
              <a:ext uri="{FF2B5EF4-FFF2-40B4-BE49-F238E27FC236}">
                <a16:creationId xmlns:a16="http://schemas.microsoft.com/office/drawing/2014/main" id="{CA8DBA43-0D9C-213F-9AE6-AED7A7DFCAB6}"/>
              </a:ext>
            </a:extLst>
          </p:cNvPr>
          <p:cNvSpPr txBox="1"/>
          <p:nvPr/>
        </p:nvSpPr>
        <p:spPr bwMode="auto">
          <a:xfrm>
            <a:off x="10786304" y="2377286"/>
            <a:ext cx="519526" cy="3066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</a:t>
            </a:r>
          </a:p>
        </p:txBody>
      </p:sp>
      <p:pic>
        <p:nvPicPr>
          <p:cNvPr id="27" name="Content Placeholder 10">
            <a:extLst>
              <a:ext uri="{FF2B5EF4-FFF2-40B4-BE49-F238E27FC236}">
                <a16:creationId xmlns:a16="http://schemas.microsoft.com/office/drawing/2014/main" id="{D9D10939-6114-32B3-25A0-DEEEF72F594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8452" y="3257421"/>
            <a:ext cx="490673" cy="4906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TextBox 75">
            <a:extLst>
              <a:ext uri="{FF2B5EF4-FFF2-40B4-BE49-F238E27FC236}">
                <a16:creationId xmlns:a16="http://schemas.microsoft.com/office/drawing/2014/main" id="{0A4E20B1-3CE9-EF65-5079-8FC273B58797}"/>
              </a:ext>
            </a:extLst>
          </p:cNvPr>
          <p:cNvSpPr txBox="1"/>
          <p:nvPr/>
        </p:nvSpPr>
        <p:spPr bwMode="auto">
          <a:xfrm>
            <a:off x="10631999" y="3078669"/>
            <a:ext cx="756121" cy="3066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AAS/RRU</a:t>
            </a:r>
          </a:p>
        </p:txBody>
      </p:sp>
      <p:sp>
        <p:nvSpPr>
          <p:cNvPr id="478" name="TextBox 477">
            <a:extLst>
              <a:ext uri="{FF2B5EF4-FFF2-40B4-BE49-F238E27FC236}">
                <a16:creationId xmlns:a16="http://schemas.microsoft.com/office/drawing/2014/main" id="{26C35097-5388-5144-1E4F-050B028AD009}"/>
              </a:ext>
            </a:extLst>
          </p:cNvPr>
          <p:cNvSpPr txBox="1"/>
          <p:nvPr/>
        </p:nvSpPr>
        <p:spPr>
          <a:xfrm>
            <a:off x="6687665" y="2492072"/>
            <a:ext cx="520075" cy="221035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Only</a:t>
            </a:r>
          </a:p>
        </p:txBody>
      </p:sp>
      <p:sp>
        <p:nvSpPr>
          <p:cNvPr id="536" name="TextBox 535">
            <a:extLst>
              <a:ext uri="{FF2B5EF4-FFF2-40B4-BE49-F238E27FC236}">
                <a16:creationId xmlns:a16="http://schemas.microsoft.com/office/drawing/2014/main" id="{8C90BF5D-0856-8733-DB41-2700AEB6C3EA}"/>
              </a:ext>
            </a:extLst>
          </p:cNvPr>
          <p:cNvSpPr txBox="1"/>
          <p:nvPr/>
        </p:nvSpPr>
        <p:spPr>
          <a:xfrm>
            <a:off x="10034789" y="3180534"/>
            <a:ext cx="893322" cy="316648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2x </a:t>
            </a:r>
            <a:r>
              <a:rPr kumimoji="0" lang="en-US" sz="7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eCPRI</a:t>
            </a:r>
            <a: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</a:t>
            </a:r>
            <a:b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connections </a:t>
            </a:r>
            <a:b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maximum</a:t>
            </a:r>
          </a:p>
        </p:txBody>
      </p:sp>
      <p:sp>
        <p:nvSpPr>
          <p:cNvPr id="537" name="TextBox 536">
            <a:extLst>
              <a:ext uri="{FF2B5EF4-FFF2-40B4-BE49-F238E27FC236}">
                <a16:creationId xmlns:a16="http://schemas.microsoft.com/office/drawing/2014/main" id="{C4AE5245-B982-2F2B-C1FB-92DE8EDCD9CB}"/>
              </a:ext>
            </a:extLst>
          </p:cNvPr>
          <p:cNvSpPr txBox="1"/>
          <p:nvPr/>
        </p:nvSpPr>
        <p:spPr>
          <a:xfrm>
            <a:off x="6683864" y="2818872"/>
            <a:ext cx="520075" cy="221035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Only</a:t>
            </a:r>
          </a:p>
        </p:txBody>
      </p:sp>
      <p:pic>
        <p:nvPicPr>
          <p:cNvPr id="547" name="Picture Placeholder 27">
            <a:extLst>
              <a:ext uri="{FF2B5EF4-FFF2-40B4-BE49-F238E27FC236}">
                <a16:creationId xmlns:a16="http://schemas.microsoft.com/office/drawing/2014/main" id="{527FFF65-3C13-BB4C-7B6B-039F37D8C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6200000">
            <a:off x="3946232" y="4773022"/>
            <a:ext cx="483640" cy="483640"/>
          </a:xfrm>
          <a:prstGeom prst="rect">
            <a:avLst/>
          </a:prstGeom>
        </p:spPr>
      </p:pic>
      <p:sp>
        <p:nvSpPr>
          <p:cNvPr id="548" name="TextBox 75">
            <a:extLst>
              <a:ext uri="{FF2B5EF4-FFF2-40B4-BE49-F238E27FC236}">
                <a16:creationId xmlns:a16="http://schemas.microsoft.com/office/drawing/2014/main" id="{39DBCE3D-BB9B-5B4A-E0FE-33F1F9961B94}"/>
              </a:ext>
            </a:extLst>
          </p:cNvPr>
          <p:cNvSpPr txBox="1"/>
          <p:nvPr/>
        </p:nvSpPr>
        <p:spPr bwMode="auto">
          <a:xfrm>
            <a:off x="3973955" y="4623334"/>
            <a:ext cx="593133" cy="3066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IRU 16xx</a:t>
            </a:r>
          </a:p>
        </p:txBody>
      </p:sp>
      <p:cxnSp>
        <p:nvCxnSpPr>
          <p:cNvPr id="549" name="Straight Connector 76">
            <a:extLst>
              <a:ext uri="{FF2B5EF4-FFF2-40B4-BE49-F238E27FC236}">
                <a16:creationId xmlns:a16="http://schemas.microsoft.com/office/drawing/2014/main" id="{FACB6EAD-43CA-CE1F-8987-F6774827627E}"/>
              </a:ext>
            </a:extLst>
          </p:cNvPr>
          <p:cNvCxnSpPr>
            <a:cxnSpLocks/>
            <a:endCxn id="550" idx="1"/>
          </p:cNvCxnSpPr>
          <p:nvPr/>
        </p:nvCxnSpPr>
        <p:spPr bwMode="auto">
          <a:xfrm>
            <a:off x="4288813" y="4997187"/>
            <a:ext cx="396775" cy="55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550" name="Bildobjekt 478">
            <a:extLst>
              <a:ext uri="{FF2B5EF4-FFF2-40B4-BE49-F238E27FC236}">
                <a16:creationId xmlns:a16="http://schemas.microsoft.com/office/drawing/2014/main" id="{C3C135FA-897D-2871-97BD-CC18C0376A5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5588" y="4721096"/>
            <a:ext cx="563338" cy="5633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51" name="TextBox 75">
            <a:extLst>
              <a:ext uri="{FF2B5EF4-FFF2-40B4-BE49-F238E27FC236}">
                <a16:creationId xmlns:a16="http://schemas.microsoft.com/office/drawing/2014/main" id="{CC4CF62E-D028-60E6-5B85-F90C5FB3B348}"/>
              </a:ext>
            </a:extLst>
          </p:cNvPr>
          <p:cNvSpPr txBox="1"/>
          <p:nvPr/>
        </p:nvSpPr>
        <p:spPr bwMode="auto">
          <a:xfrm>
            <a:off x="4793333" y="4623651"/>
            <a:ext cx="519526" cy="3066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</a:t>
            </a:r>
          </a:p>
        </p:txBody>
      </p:sp>
      <p:pic>
        <p:nvPicPr>
          <p:cNvPr id="552" name="Content Placeholder 10">
            <a:extLst>
              <a:ext uri="{FF2B5EF4-FFF2-40B4-BE49-F238E27FC236}">
                <a16:creationId xmlns:a16="http://schemas.microsoft.com/office/drawing/2014/main" id="{5AE100A8-3674-D274-3BE5-F01F8887C04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2333" y="5520288"/>
            <a:ext cx="490673" cy="4906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53" name="TextBox 75">
            <a:extLst>
              <a:ext uri="{FF2B5EF4-FFF2-40B4-BE49-F238E27FC236}">
                <a16:creationId xmlns:a16="http://schemas.microsoft.com/office/drawing/2014/main" id="{6692D205-1498-DC91-28C8-8411882CBFB9}"/>
              </a:ext>
            </a:extLst>
          </p:cNvPr>
          <p:cNvSpPr txBox="1"/>
          <p:nvPr/>
        </p:nvSpPr>
        <p:spPr bwMode="auto">
          <a:xfrm>
            <a:off x="4653057" y="5336168"/>
            <a:ext cx="742639" cy="3066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AAS/RRU</a:t>
            </a:r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E389F795-9083-43D3-E15D-5BC05CF80D33}"/>
              </a:ext>
            </a:extLst>
          </p:cNvPr>
          <p:cNvSpPr txBox="1"/>
          <p:nvPr/>
        </p:nvSpPr>
        <p:spPr>
          <a:xfrm>
            <a:off x="3952456" y="5428656"/>
            <a:ext cx="893322" cy="316648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2x </a:t>
            </a:r>
            <a:r>
              <a:rPr kumimoji="0" lang="en-US" sz="7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eCPRI</a:t>
            </a:r>
            <a: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</a:t>
            </a:r>
            <a:b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connections </a:t>
            </a:r>
            <a:b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7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maximum</a:t>
            </a:r>
          </a:p>
        </p:txBody>
      </p:sp>
      <p:cxnSp>
        <p:nvCxnSpPr>
          <p:cNvPr id="562" name="Straight Connector 196">
            <a:extLst>
              <a:ext uri="{FF2B5EF4-FFF2-40B4-BE49-F238E27FC236}">
                <a16:creationId xmlns:a16="http://schemas.microsoft.com/office/drawing/2014/main" id="{7C005A44-EDAC-5518-5BB4-BE06D78F264F}"/>
              </a:ext>
            </a:extLst>
          </p:cNvPr>
          <p:cNvCxnSpPr>
            <a:cxnSpLocks/>
          </p:cNvCxnSpPr>
          <p:nvPr/>
        </p:nvCxnSpPr>
        <p:spPr bwMode="auto">
          <a:xfrm flipV="1">
            <a:off x="3441888" y="4942046"/>
            <a:ext cx="629871" cy="35933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565" name="Straight Connector 195">
            <a:extLst>
              <a:ext uri="{FF2B5EF4-FFF2-40B4-BE49-F238E27FC236}">
                <a16:creationId xmlns:a16="http://schemas.microsoft.com/office/drawing/2014/main" id="{45CFD853-444E-98B2-38FB-1A11108FBF1F}"/>
              </a:ext>
            </a:extLst>
          </p:cNvPr>
          <p:cNvCxnSpPr>
            <a:cxnSpLocks/>
          </p:cNvCxnSpPr>
          <p:nvPr/>
        </p:nvCxnSpPr>
        <p:spPr bwMode="auto">
          <a:xfrm>
            <a:off x="3445750" y="5730405"/>
            <a:ext cx="1357705" cy="14864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5" name="Straight Connector 76">
            <a:extLst>
              <a:ext uri="{FF2B5EF4-FFF2-40B4-BE49-F238E27FC236}">
                <a16:creationId xmlns:a16="http://schemas.microsoft.com/office/drawing/2014/main" id="{292F98A6-B869-B1BB-EBE4-91461E4B2AC0}"/>
              </a:ext>
            </a:extLst>
          </p:cNvPr>
          <p:cNvCxnSpPr>
            <a:cxnSpLocks/>
          </p:cNvCxnSpPr>
          <p:nvPr/>
        </p:nvCxnSpPr>
        <p:spPr bwMode="auto">
          <a:xfrm>
            <a:off x="9291222" y="2638978"/>
            <a:ext cx="48199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0" name="Straight Connector 76">
            <a:extLst>
              <a:ext uri="{FF2B5EF4-FFF2-40B4-BE49-F238E27FC236}">
                <a16:creationId xmlns:a16="http://schemas.microsoft.com/office/drawing/2014/main" id="{A9A87D91-8B57-E744-7B72-2F1319ED5191}"/>
              </a:ext>
            </a:extLst>
          </p:cNvPr>
          <p:cNvCxnSpPr>
            <a:cxnSpLocks/>
          </p:cNvCxnSpPr>
          <p:nvPr/>
        </p:nvCxnSpPr>
        <p:spPr bwMode="auto">
          <a:xfrm flipV="1">
            <a:off x="9291222" y="2692434"/>
            <a:ext cx="481998" cy="25606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1" name="Straight Connector 76">
            <a:extLst>
              <a:ext uri="{FF2B5EF4-FFF2-40B4-BE49-F238E27FC236}">
                <a16:creationId xmlns:a16="http://schemas.microsoft.com/office/drawing/2014/main" id="{C381AE71-6970-7A48-7CAD-114B64DCF011}"/>
              </a:ext>
            </a:extLst>
          </p:cNvPr>
          <p:cNvCxnSpPr>
            <a:cxnSpLocks/>
          </p:cNvCxnSpPr>
          <p:nvPr/>
        </p:nvCxnSpPr>
        <p:spPr bwMode="auto">
          <a:xfrm flipV="1">
            <a:off x="9286648" y="2799818"/>
            <a:ext cx="486572" cy="36702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6" name="Straight Connector 220">
            <a:extLst>
              <a:ext uri="{FF2B5EF4-FFF2-40B4-BE49-F238E27FC236}">
                <a16:creationId xmlns:a16="http://schemas.microsoft.com/office/drawing/2014/main" id="{E99693DD-DEAD-1EE8-7465-07B99B575BDD}"/>
              </a:ext>
            </a:extLst>
          </p:cNvPr>
          <p:cNvCxnSpPr>
            <a:cxnSpLocks/>
          </p:cNvCxnSpPr>
          <p:nvPr/>
        </p:nvCxnSpPr>
        <p:spPr bwMode="auto">
          <a:xfrm flipH="1">
            <a:off x="8588670" y="3333638"/>
            <a:ext cx="698036" cy="272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2" name="Straight Connector 76">
            <a:extLst>
              <a:ext uri="{FF2B5EF4-FFF2-40B4-BE49-F238E27FC236}">
                <a16:creationId xmlns:a16="http://schemas.microsoft.com/office/drawing/2014/main" id="{DDF487A6-31DF-1A06-B225-295B880B190B}"/>
              </a:ext>
            </a:extLst>
          </p:cNvPr>
          <p:cNvCxnSpPr>
            <a:cxnSpLocks/>
          </p:cNvCxnSpPr>
          <p:nvPr/>
        </p:nvCxnSpPr>
        <p:spPr bwMode="auto">
          <a:xfrm>
            <a:off x="9294000" y="3336365"/>
            <a:ext cx="1481579" cy="29125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76">
            <a:extLst>
              <a:ext uri="{FF2B5EF4-FFF2-40B4-BE49-F238E27FC236}">
                <a16:creationId xmlns:a16="http://schemas.microsoft.com/office/drawing/2014/main" id="{69E88D13-0AD6-3B1B-C3E8-F639FCB83470}"/>
              </a:ext>
            </a:extLst>
          </p:cNvPr>
          <p:cNvCxnSpPr>
            <a:cxnSpLocks/>
          </p:cNvCxnSpPr>
          <p:nvPr/>
        </p:nvCxnSpPr>
        <p:spPr bwMode="auto">
          <a:xfrm flipV="1">
            <a:off x="9295578" y="3655688"/>
            <a:ext cx="1490726" cy="698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" name="Straight Connector 76">
            <a:extLst>
              <a:ext uri="{FF2B5EF4-FFF2-40B4-BE49-F238E27FC236}">
                <a16:creationId xmlns:a16="http://schemas.microsoft.com/office/drawing/2014/main" id="{2A07442E-DBC7-FA49-C3B7-AEBAF910E670}"/>
              </a:ext>
            </a:extLst>
          </p:cNvPr>
          <p:cNvCxnSpPr>
            <a:cxnSpLocks/>
            <a:endCxn id="25" idx="1"/>
          </p:cNvCxnSpPr>
          <p:nvPr/>
        </p:nvCxnSpPr>
        <p:spPr bwMode="auto">
          <a:xfrm>
            <a:off x="9920163" y="2756270"/>
            <a:ext cx="758396" cy="13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2175904-D71A-AAD0-FC52-D014939EB43E}"/>
              </a:ext>
            </a:extLst>
          </p:cNvPr>
          <p:cNvSpPr txBox="1"/>
          <p:nvPr/>
        </p:nvSpPr>
        <p:spPr>
          <a:xfrm>
            <a:off x="6462522" y="3448366"/>
            <a:ext cx="726064" cy="221035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AAS/</a:t>
            </a:r>
            <a:r>
              <a:rPr kumimoji="0" lang="en-US" sz="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RRU+Dot</a:t>
            </a:r>
            <a:endParaRPr kumimoji="0" lang="en-US" sz="9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58" name="Straight Connector 220">
            <a:extLst>
              <a:ext uri="{FF2B5EF4-FFF2-40B4-BE49-F238E27FC236}">
                <a16:creationId xmlns:a16="http://schemas.microsoft.com/office/drawing/2014/main" id="{B5D37B12-C7BC-F798-4353-57187349266E}"/>
              </a:ext>
            </a:extLst>
          </p:cNvPr>
          <p:cNvCxnSpPr>
            <a:cxnSpLocks/>
          </p:cNvCxnSpPr>
          <p:nvPr/>
        </p:nvCxnSpPr>
        <p:spPr bwMode="auto">
          <a:xfrm flipH="1">
            <a:off x="8832849" y="3543521"/>
            <a:ext cx="45035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75" name="Straight Connector 76">
            <a:extLst>
              <a:ext uri="{FF2B5EF4-FFF2-40B4-BE49-F238E27FC236}">
                <a16:creationId xmlns:a16="http://schemas.microsoft.com/office/drawing/2014/main" id="{85565E0F-DCC5-06F5-6313-2828FFA0ECD6}"/>
              </a:ext>
            </a:extLst>
          </p:cNvPr>
          <p:cNvCxnSpPr>
            <a:cxnSpLocks/>
          </p:cNvCxnSpPr>
          <p:nvPr/>
        </p:nvCxnSpPr>
        <p:spPr bwMode="auto">
          <a:xfrm flipV="1">
            <a:off x="9308130" y="2893735"/>
            <a:ext cx="472584" cy="65527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477" name="TextBox 476">
            <a:extLst>
              <a:ext uri="{FF2B5EF4-FFF2-40B4-BE49-F238E27FC236}">
                <a16:creationId xmlns:a16="http://schemas.microsoft.com/office/drawing/2014/main" id="{D805642E-CFAF-494F-130A-2F590CA0AF28}"/>
              </a:ext>
            </a:extLst>
          </p:cNvPr>
          <p:cNvSpPr txBox="1"/>
          <p:nvPr/>
        </p:nvSpPr>
        <p:spPr>
          <a:xfrm>
            <a:off x="6424461" y="3121566"/>
            <a:ext cx="761746" cy="221035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AAS/</a:t>
            </a:r>
            <a:r>
              <a:rPr kumimoji="0" lang="en-US" sz="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RRU+Dot</a:t>
            </a:r>
            <a:endParaRPr kumimoji="0" lang="en-US" sz="9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80" name="TextBox 479">
            <a:extLst>
              <a:ext uri="{FF2B5EF4-FFF2-40B4-BE49-F238E27FC236}">
                <a16:creationId xmlns:a16="http://schemas.microsoft.com/office/drawing/2014/main" id="{004DEA79-4F82-94DA-220A-36301F7BCAB6}"/>
              </a:ext>
            </a:extLst>
          </p:cNvPr>
          <p:cNvSpPr txBox="1"/>
          <p:nvPr/>
        </p:nvSpPr>
        <p:spPr bwMode="auto">
          <a:xfrm>
            <a:off x="6275409" y="3825468"/>
            <a:ext cx="282262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Up to 4 connected BB to RDS, 2 BB to any other ERS radio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2" name="Picture Placeholder 27">
            <a:extLst>
              <a:ext uri="{FF2B5EF4-FFF2-40B4-BE49-F238E27FC236}">
                <a16:creationId xmlns:a16="http://schemas.microsoft.com/office/drawing/2014/main" id="{CE90B1D3-B83F-D615-BF63-D58F2890F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200000">
            <a:off x="3163379" y="4741658"/>
            <a:ext cx="397619" cy="397619"/>
          </a:xfrm>
          <a:prstGeom prst="rect">
            <a:avLst/>
          </a:prstGeom>
        </p:spPr>
      </p:pic>
      <p:pic>
        <p:nvPicPr>
          <p:cNvPr id="10" name="Picture Placeholder 27">
            <a:extLst>
              <a:ext uri="{FF2B5EF4-FFF2-40B4-BE49-F238E27FC236}">
                <a16:creationId xmlns:a16="http://schemas.microsoft.com/office/drawing/2014/main" id="{C25EFD50-C09A-BDCC-23C4-0AAC190D8E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200000">
            <a:off x="3164104" y="5109546"/>
            <a:ext cx="397619" cy="397619"/>
          </a:xfrm>
          <a:prstGeom prst="rect">
            <a:avLst/>
          </a:prstGeom>
        </p:spPr>
      </p:pic>
      <p:pic>
        <p:nvPicPr>
          <p:cNvPr id="11" name="Picture Placeholder 27">
            <a:extLst>
              <a:ext uri="{FF2B5EF4-FFF2-40B4-BE49-F238E27FC236}">
                <a16:creationId xmlns:a16="http://schemas.microsoft.com/office/drawing/2014/main" id="{A70FD95F-C26D-6DA6-4760-D09E01941B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200000">
            <a:off x="3166302" y="5473626"/>
            <a:ext cx="397619" cy="397619"/>
          </a:xfrm>
          <a:prstGeom prst="rect">
            <a:avLst/>
          </a:prstGeom>
        </p:spPr>
      </p:pic>
      <p:pic>
        <p:nvPicPr>
          <p:cNvPr id="14" name="Picture Placeholder 27">
            <a:extLst>
              <a:ext uri="{FF2B5EF4-FFF2-40B4-BE49-F238E27FC236}">
                <a16:creationId xmlns:a16="http://schemas.microsoft.com/office/drawing/2014/main" id="{BE053E19-3B51-8154-6ECC-CFA38B0D0A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200000">
            <a:off x="3166302" y="5829519"/>
            <a:ext cx="397619" cy="397619"/>
          </a:xfrm>
          <a:prstGeom prst="rect">
            <a:avLst/>
          </a:prstGeom>
        </p:spPr>
      </p:pic>
      <p:cxnSp>
        <p:nvCxnSpPr>
          <p:cNvPr id="43" name="Straight Connector 196">
            <a:extLst>
              <a:ext uri="{FF2B5EF4-FFF2-40B4-BE49-F238E27FC236}">
                <a16:creationId xmlns:a16="http://schemas.microsoft.com/office/drawing/2014/main" id="{0C7A6852-340B-EE48-22F7-7BFE13E9E2A7}"/>
              </a:ext>
            </a:extLst>
          </p:cNvPr>
          <p:cNvCxnSpPr>
            <a:cxnSpLocks/>
          </p:cNvCxnSpPr>
          <p:nvPr/>
        </p:nvCxnSpPr>
        <p:spPr bwMode="auto">
          <a:xfrm flipV="1">
            <a:off x="3450038" y="5024128"/>
            <a:ext cx="622631" cy="60213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6" name="Straight Connector 196">
            <a:extLst>
              <a:ext uri="{FF2B5EF4-FFF2-40B4-BE49-F238E27FC236}">
                <a16:creationId xmlns:a16="http://schemas.microsoft.com/office/drawing/2014/main" id="{A0422B5D-B2D6-22D3-18A1-D15EEC3AA67F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6383" y="5100311"/>
            <a:ext cx="634406" cy="8618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10B2AEB-A42E-703D-E5BF-22DF652C9925}"/>
              </a:ext>
            </a:extLst>
          </p:cNvPr>
          <p:cNvSpPr txBox="1"/>
          <p:nvPr/>
        </p:nvSpPr>
        <p:spPr>
          <a:xfrm>
            <a:off x="4487200" y="6410940"/>
            <a:ext cx="2786463" cy="7248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+mn-ea"/>
                <a:cs typeface="+mn-cs"/>
              </a:rPr>
              <a:t>All 4 solutions can also be mixed in the same network deployment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7653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 descr="A close up of a device&#10;&#10;Description automatically generated">
            <a:extLst>
              <a:ext uri="{FF2B5EF4-FFF2-40B4-BE49-F238E27FC236}">
                <a16:creationId xmlns:a16="http://schemas.microsoft.com/office/drawing/2014/main" id="{023421A4-4D20-5F4A-B3D6-6E7A173426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7"/>
          <a:stretch/>
        </p:blipFill>
        <p:spPr>
          <a:xfrm>
            <a:off x="6240652" y="1885164"/>
            <a:ext cx="5474270" cy="3524300"/>
          </a:xfrm>
          <a:prstGeom prst="rect">
            <a:avLst/>
          </a:prstGeom>
          <a:effectLst>
            <a:outerShdw dist="50800" sx="1000" sy="1000" algn="ctr" rotWithShape="0">
              <a:srgbClr val="000000"/>
            </a:outerShdw>
          </a:effectLst>
        </p:spPr>
      </p:pic>
      <p:sp>
        <p:nvSpPr>
          <p:cNvPr id="74" name="object 44">
            <a:extLst>
              <a:ext uri="{FF2B5EF4-FFF2-40B4-BE49-F238E27FC236}">
                <a16:creationId xmlns:a16="http://schemas.microsoft.com/office/drawing/2014/main" id="{3A1D7A9E-7E6C-0E43-BF71-491C40F66C9C}"/>
              </a:ext>
            </a:extLst>
          </p:cNvPr>
          <p:cNvSpPr/>
          <p:nvPr/>
        </p:nvSpPr>
        <p:spPr>
          <a:xfrm>
            <a:off x="1582473" y="1632575"/>
            <a:ext cx="4351339" cy="628582"/>
          </a:xfrm>
          <a:custGeom>
            <a:avLst/>
            <a:gdLst/>
            <a:ahLst/>
            <a:cxnLst/>
            <a:rect l="l" t="t" r="r" b="b"/>
            <a:pathLst>
              <a:path w="6858000" h="838200">
                <a:moveTo>
                  <a:pt x="0" y="0"/>
                </a:moveTo>
                <a:lnTo>
                  <a:pt x="6858000" y="0"/>
                </a:lnTo>
                <a:lnTo>
                  <a:pt x="685800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2" name="object 44">
            <a:extLst>
              <a:ext uri="{FF2B5EF4-FFF2-40B4-BE49-F238E27FC236}">
                <a16:creationId xmlns:a16="http://schemas.microsoft.com/office/drawing/2014/main" id="{0774D386-2631-7440-971A-B79AF2E2C619}"/>
              </a:ext>
            </a:extLst>
          </p:cNvPr>
          <p:cNvSpPr/>
          <p:nvPr/>
        </p:nvSpPr>
        <p:spPr>
          <a:xfrm>
            <a:off x="1555652" y="4766657"/>
            <a:ext cx="4351339" cy="523686"/>
          </a:xfrm>
          <a:custGeom>
            <a:avLst/>
            <a:gdLst/>
            <a:ahLst/>
            <a:cxnLst/>
            <a:rect l="l" t="t" r="r" b="b"/>
            <a:pathLst>
              <a:path w="6858000" h="838200">
                <a:moveTo>
                  <a:pt x="0" y="0"/>
                </a:moveTo>
                <a:lnTo>
                  <a:pt x="6858000" y="0"/>
                </a:lnTo>
                <a:lnTo>
                  <a:pt x="685800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2" name="object 44">
            <a:extLst>
              <a:ext uri="{FF2B5EF4-FFF2-40B4-BE49-F238E27FC236}">
                <a16:creationId xmlns:a16="http://schemas.microsoft.com/office/drawing/2014/main" id="{FDCF8AF3-906F-594F-B4B6-253643A8EE32}"/>
              </a:ext>
            </a:extLst>
          </p:cNvPr>
          <p:cNvSpPr/>
          <p:nvPr/>
        </p:nvSpPr>
        <p:spPr>
          <a:xfrm>
            <a:off x="434878" y="4766657"/>
            <a:ext cx="1120775" cy="1080000"/>
          </a:xfrm>
          <a:custGeom>
            <a:avLst/>
            <a:gdLst/>
            <a:ahLst/>
            <a:cxnLst/>
            <a:rect l="l" t="t" r="r" b="b"/>
            <a:pathLst>
              <a:path w="6858000" h="838200">
                <a:moveTo>
                  <a:pt x="0" y="0"/>
                </a:moveTo>
                <a:lnTo>
                  <a:pt x="6858000" y="0"/>
                </a:lnTo>
                <a:lnTo>
                  <a:pt x="685800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8" name="object 44">
            <a:extLst>
              <a:ext uri="{FF2B5EF4-FFF2-40B4-BE49-F238E27FC236}">
                <a16:creationId xmlns:a16="http://schemas.microsoft.com/office/drawing/2014/main" id="{EFCBE1DA-7A89-F84E-AA37-4B061D2433DA}"/>
              </a:ext>
            </a:extLst>
          </p:cNvPr>
          <p:cNvSpPr/>
          <p:nvPr/>
        </p:nvSpPr>
        <p:spPr>
          <a:xfrm>
            <a:off x="3641681" y="4114976"/>
            <a:ext cx="2265308" cy="503999"/>
          </a:xfrm>
          <a:custGeom>
            <a:avLst/>
            <a:gdLst/>
            <a:ahLst/>
            <a:cxnLst/>
            <a:rect l="l" t="t" r="r" b="b"/>
            <a:pathLst>
              <a:path w="6858000" h="838200">
                <a:moveTo>
                  <a:pt x="0" y="0"/>
                </a:moveTo>
                <a:lnTo>
                  <a:pt x="6858000" y="0"/>
                </a:lnTo>
                <a:lnTo>
                  <a:pt x="685800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6" name="object 44">
            <a:extLst>
              <a:ext uri="{FF2B5EF4-FFF2-40B4-BE49-F238E27FC236}">
                <a16:creationId xmlns:a16="http://schemas.microsoft.com/office/drawing/2014/main" id="{109455FC-724C-0F4C-82AC-BF58BB12B99F}"/>
              </a:ext>
            </a:extLst>
          </p:cNvPr>
          <p:cNvSpPr/>
          <p:nvPr/>
        </p:nvSpPr>
        <p:spPr>
          <a:xfrm>
            <a:off x="1573032" y="4086311"/>
            <a:ext cx="1989663" cy="532319"/>
          </a:xfrm>
          <a:custGeom>
            <a:avLst/>
            <a:gdLst/>
            <a:ahLst/>
            <a:cxnLst/>
            <a:rect l="l" t="t" r="r" b="b"/>
            <a:pathLst>
              <a:path w="6858000" h="838200">
                <a:moveTo>
                  <a:pt x="0" y="0"/>
                </a:moveTo>
                <a:lnTo>
                  <a:pt x="6858000" y="0"/>
                </a:lnTo>
                <a:lnTo>
                  <a:pt x="685800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0" name="object 44">
            <a:extLst>
              <a:ext uri="{FF2B5EF4-FFF2-40B4-BE49-F238E27FC236}">
                <a16:creationId xmlns:a16="http://schemas.microsoft.com/office/drawing/2014/main" id="{B9A45D14-4363-C741-8F6B-AE415AD328E6}"/>
              </a:ext>
            </a:extLst>
          </p:cNvPr>
          <p:cNvSpPr/>
          <p:nvPr/>
        </p:nvSpPr>
        <p:spPr>
          <a:xfrm>
            <a:off x="434876" y="3538630"/>
            <a:ext cx="1079499" cy="1080000"/>
          </a:xfrm>
          <a:custGeom>
            <a:avLst/>
            <a:gdLst/>
            <a:ahLst/>
            <a:cxnLst/>
            <a:rect l="l" t="t" r="r" b="b"/>
            <a:pathLst>
              <a:path w="6858000" h="838200">
                <a:moveTo>
                  <a:pt x="0" y="0"/>
                </a:moveTo>
                <a:lnTo>
                  <a:pt x="6858000" y="0"/>
                </a:lnTo>
                <a:lnTo>
                  <a:pt x="685800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DB3995-495E-4A81-9F53-F6431B7CA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Sports venue / cellular coverage evolution</a:t>
            </a:r>
          </a:p>
        </p:txBody>
      </p:sp>
      <p:sp>
        <p:nvSpPr>
          <p:cNvPr id="56" name="object 44">
            <a:extLst>
              <a:ext uri="{FF2B5EF4-FFF2-40B4-BE49-F238E27FC236}">
                <a16:creationId xmlns:a16="http://schemas.microsoft.com/office/drawing/2014/main" id="{155E5E91-E105-3D4E-B74A-6BC905B583C9}"/>
              </a:ext>
            </a:extLst>
          </p:cNvPr>
          <p:cNvSpPr/>
          <p:nvPr/>
        </p:nvSpPr>
        <p:spPr>
          <a:xfrm>
            <a:off x="461699" y="1632575"/>
            <a:ext cx="1120775" cy="1080000"/>
          </a:xfrm>
          <a:custGeom>
            <a:avLst/>
            <a:gdLst/>
            <a:ahLst/>
            <a:cxnLst/>
            <a:rect l="l" t="t" r="r" b="b"/>
            <a:pathLst>
              <a:path w="6858000" h="838200">
                <a:moveTo>
                  <a:pt x="0" y="0"/>
                </a:moveTo>
                <a:lnTo>
                  <a:pt x="6858000" y="0"/>
                </a:lnTo>
                <a:lnTo>
                  <a:pt x="685800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0" name="object 48">
            <a:extLst>
              <a:ext uri="{FF2B5EF4-FFF2-40B4-BE49-F238E27FC236}">
                <a16:creationId xmlns:a16="http://schemas.microsoft.com/office/drawing/2014/main" id="{91F98E67-3677-154D-B674-9AC84359EFF7}"/>
              </a:ext>
            </a:extLst>
          </p:cNvPr>
          <p:cNvSpPr/>
          <p:nvPr/>
        </p:nvSpPr>
        <p:spPr>
          <a:xfrm>
            <a:off x="640668" y="1797675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508000"/>
                </a:moveTo>
                <a:lnTo>
                  <a:pt x="299656" y="503907"/>
                </a:lnTo>
                <a:lnTo>
                  <a:pt x="342628" y="492109"/>
                </a:lnTo>
                <a:lnTo>
                  <a:pt x="382198" y="473321"/>
                </a:lnTo>
                <a:lnTo>
                  <a:pt x="417648" y="448262"/>
                </a:lnTo>
                <a:lnTo>
                  <a:pt x="448262" y="417648"/>
                </a:lnTo>
                <a:lnTo>
                  <a:pt x="473321" y="382198"/>
                </a:lnTo>
                <a:lnTo>
                  <a:pt x="492109" y="342628"/>
                </a:lnTo>
                <a:lnTo>
                  <a:pt x="503907" y="299656"/>
                </a:lnTo>
                <a:lnTo>
                  <a:pt x="508000" y="254000"/>
                </a:lnTo>
                <a:lnTo>
                  <a:pt x="503907" y="208343"/>
                </a:lnTo>
                <a:lnTo>
                  <a:pt x="492109" y="165371"/>
                </a:lnTo>
                <a:lnTo>
                  <a:pt x="473321" y="125801"/>
                </a:lnTo>
                <a:lnTo>
                  <a:pt x="448262" y="90351"/>
                </a:lnTo>
                <a:lnTo>
                  <a:pt x="417648" y="59737"/>
                </a:lnTo>
                <a:lnTo>
                  <a:pt x="382198" y="34678"/>
                </a:lnTo>
                <a:lnTo>
                  <a:pt x="342628" y="15890"/>
                </a:lnTo>
                <a:lnTo>
                  <a:pt x="299656" y="4092"/>
                </a:lnTo>
                <a:lnTo>
                  <a:pt x="254000" y="0"/>
                </a:lnTo>
                <a:lnTo>
                  <a:pt x="208343" y="4092"/>
                </a:lnTo>
                <a:lnTo>
                  <a:pt x="165371" y="15890"/>
                </a:lnTo>
                <a:lnTo>
                  <a:pt x="125801" y="34678"/>
                </a:lnTo>
                <a:lnTo>
                  <a:pt x="90351" y="59737"/>
                </a:lnTo>
                <a:lnTo>
                  <a:pt x="59737" y="90351"/>
                </a:lnTo>
                <a:lnTo>
                  <a:pt x="34678" y="125801"/>
                </a:lnTo>
                <a:lnTo>
                  <a:pt x="15890" y="165371"/>
                </a:lnTo>
                <a:lnTo>
                  <a:pt x="4092" y="208343"/>
                </a:lnTo>
                <a:lnTo>
                  <a:pt x="0" y="254000"/>
                </a:lnTo>
                <a:lnTo>
                  <a:pt x="4092" y="299656"/>
                </a:lnTo>
                <a:lnTo>
                  <a:pt x="15890" y="342628"/>
                </a:lnTo>
                <a:lnTo>
                  <a:pt x="34678" y="382198"/>
                </a:lnTo>
                <a:lnTo>
                  <a:pt x="59737" y="417648"/>
                </a:lnTo>
                <a:lnTo>
                  <a:pt x="90351" y="448262"/>
                </a:lnTo>
                <a:lnTo>
                  <a:pt x="125801" y="473321"/>
                </a:lnTo>
                <a:lnTo>
                  <a:pt x="165371" y="492109"/>
                </a:lnTo>
                <a:lnTo>
                  <a:pt x="208343" y="503907"/>
                </a:lnTo>
                <a:lnTo>
                  <a:pt x="254000" y="508000"/>
                </a:lnTo>
                <a:close/>
              </a:path>
            </a:pathLst>
          </a:custGeom>
          <a:ln w="19050">
            <a:noFill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3" name="object 51">
            <a:extLst>
              <a:ext uri="{FF2B5EF4-FFF2-40B4-BE49-F238E27FC236}">
                <a16:creationId xmlns:a16="http://schemas.microsoft.com/office/drawing/2014/main" id="{310F4491-DA3E-B843-8F8B-960D0EB27F34}"/>
              </a:ext>
            </a:extLst>
          </p:cNvPr>
          <p:cNvSpPr/>
          <p:nvPr/>
        </p:nvSpPr>
        <p:spPr>
          <a:xfrm>
            <a:off x="492871" y="4032465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508000"/>
                </a:moveTo>
                <a:lnTo>
                  <a:pt x="299656" y="503907"/>
                </a:lnTo>
                <a:lnTo>
                  <a:pt x="342628" y="492109"/>
                </a:lnTo>
                <a:lnTo>
                  <a:pt x="382198" y="473321"/>
                </a:lnTo>
                <a:lnTo>
                  <a:pt x="417648" y="448262"/>
                </a:lnTo>
                <a:lnTo>
                  <a:pt x="448262" y="417648"/>
                </a:lnTo>
                <a:lnTo>
                  <a:pt x="473321" y="382198"/>
                </a:lnTo>
                <a:lnTo>
                  <a:pt x="492109" y="342628"/>
                </a:lnTo>
                <a:lnTo>
                  <a:pt x="503907" y="299656"/>
                </a:lnTo>
                <a:lnTo>
                  <a:pt x="508000" y="254000"/>
                </a:lnTo>
                <a:lnTo>
                  <a:pt x="503907" y="208343"/>
                </a:lnTo>
                <a:lnTo>
                  <a:pt x="492109" y="165371"/>
                </a:lnTo>
                <a:lnTo>
                  <a:pt x="473321" y="125801"/>
                </a:lnTo>
                <a:lnTo>
                  <a:pt x="448262" y="90351"/>
                </a:lnTo>
                <a:lnTo>
                  <a:pt x="417648" y="59737"/>
                </a:lnTo>
                <a:lnTo>
                  <a:pt x="382198" y="34678"/>
                </a:lnTo>
                <a:lnTo>
                  <a:pt x="342628" y="15890"/>
                </a:lnTo>
                <a:lnTo>
                  <a:pt x="299656" y="4092"/>
                </a:lnTo>
                <a:lnTo>
                  <a:pt x="254000" y="0"/>
                </a:lnTo>
                <a:lnTo>
                  <a:pt x="208343" y="4092"/>
                </a:lnTo>
                <a:lnTo>
                  <a:pt x="165371" y="15890"/>
                </a:lnTo>
                <a:lnTo>
                  <a:pt x="125801" y="34678"/>
                </a:lnTo>
                <a:lnTo>
                  <a:pt x="90351" y="59737"/>
                </a:lnTo>
                <a:lnTo>
                  <a:pt x="59737" y="90351"/>
                </a:lnTo>
                <a:lnTo>
                  <a:pt x="34678" y="125801"/>
                </a:lnTo>
                <a:lnTo>
                  <a:pt x="15890" y="165371"/>
                </a:lnTo>
                <a:lnTo>
                  <a:pt x="4092" y="208343"/>
                </a:lnTo>
                <a:lnTo>
                  <a:pt x="0" y="254000"/>
                </a:lnTo>
                <a:lnTo>
                  <a:pt x="4092" y="299656"/>
                </a:lnTo>
                <a:lnTo>
                  <a:pt x="15890" y="342628"/>
                </a:lnTo>
                <a:lnTo>
                  <a:pt x="34678" y="382198"/>
                </a:lnTo>
                <a:lnTo>
                  <a:pt x="59737" y="417648"/>
                </a:lnTo>
                <a:lnTo>
                  <a:pt x="90351" y="448262"/>
                </a:lnTo>
                <a:lnTo>
                  <a:pt x="125801" y="473321"/>
                </a:lnTo>
                <a:lnTo>
                  <a:pt x="165371" y="492109"/>
                </a:lnTo>
                <a:lnTo>
                  <a:pt x="208343" y="503907"/>
                </a:lnTo>
                <a:lnTo>
                  <a:pt x="254000" y="508000"/>
                </a:lnTo>
                <a:close/>
              </a:path>
            </a:pathLst>
          </a:custGeom>
          <a:ln w="19050">
            <a:noFill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9" name="object 67">
            <a:extLst>
              <a:ext uri="{FF2B5EF4-FFF2-40B4-BE49-F238E27FC236}">
                <a16:creationId xmlns:a16="http://schemas.microsoft.com/office/drawing/2014/main" id="{E46718DC-5FAB-E54E-B2A6-4C5414A41D83}"/>
              </a:ext>
            </a:extLst>
          </p:cNvPr>
          <p:cNvSpPr/>
          <p:nvPr/>
        </p:nvSpPr>
        <p:spPr>
          <a:xfrm>
            <a:off x="1566318" y="1622599"/>
            <a:ext cx="92027" cy="4680000"/>
          </a:xfrm>
          <a:custGeom>
            <a:avLst/>
            <a:gdLst/>
            <a:ahLst/>
            <a:cxnLst/>
            <a:rect l="l" t="t" r="r" b="b"/>
            <a:pathLst>
              <a:path h="2607310">
                <a:moveTo>
                  <a:pt x="0" y="0"/>
                </a:moveTo>
                <a:lnTo>
                  <a:pt x="0" y="2606895"/>
                </a:lnTo>
              </a:path>
            </a:pathLst>
          </a:custGeom>
          <a:ln w="5080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0" name="object 68">
            <a:extLst>
              <a:ext uri="{FF2B5EF4-FFF2-40B4-BE49-F238E27FC236}">
                <a16:creationId xmlns:a16="http://schemas.microsoft.com/office/drawing/2014/main" id="{AFE736A6-66D3-FF48-90CF-E64C4469DAB1}"/>
              </a:ext>
            </a:extLst>
          </p:cNvPr>
          <p:cNvSpPr txBox="1"/>
          <p:nvPr/>
        </p:nvSpPr>
        <p:spPr>
          <a:xfrm>
            <a:off x="1658345" y="1798972"/>
            <a:ext cx="4425544" cy="450124"/>
          </a:xfrm>
          <a:prstGeom prst="rect">
            <a:avLst/>
          </a:prstGeom>
        </p:spPr>
        <p:txBody>
          <a:bodyPr vert="horz" wrap="square" lIns="0" tIns="57151" rIns="0" bIns="0" rtlCol="0">
            <a:spAutoFit/>
          </a:bodyPr>
          <a:lstStyle/>
          <a:p>
            <a:pPr marL="285737" marR="0" lvl="0" indent="0" algn="l" defTabSz="914400" rtl="0" eaLnBrk="1" fontAlgn="auto" latinLnBrk="0" hangingPunct="1">
              <a:lnSpc>
                <a:spcPct val="100000"/>
              </a:lnSpc>
              <a:spcBef>
                <a:spcPts val="4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-15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Basic </a:t>
            </a:r>
            <a:r>
              <a:rPr kumimoji="0" lang="en-US" sz="1200" b="0" i="0" u="none" strike="noStrike" kern="1200" cap="none" spc="-11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coverage layer (2G/3G/4G)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Ericsson Hilda"/>
            </a:endParaRPr>
          </a:p>
          <a:p>
            <a:pPr marL="285737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Ericsson Hilda"/>
            </a:endParaRPr>
          </a:p>
        </p:txBody>
      </p:sp>
      <p:sp>
        <p:nvSpPr>
          <p:cNvPr id="82" name="object 70">
            <a:extLst>
              <a:ext uri="{FF2B5EF4-FFF2-40B4-BE49-F238E27FC236}">
                <a16:creationId xmlns:a16="http://schemas.microsoft.com/office/drawing/2014/main" id="{BEE68F6D-A0D4-BF44-A466-C0AC92E98210}"/>
              </a:ext>
            </a:extLst>
          </p:cNvPr>
          <p:cNvSpPr txBox="1"/>
          <p:nvPr/>
        </p:nvSpPr>
        <p:spPr>
          <a:xfrm>
            <a:off x="1617880" y="4894315"/>
            <a:ext cx="4343232" cy="242375"/>
          </a:xfrm>
          <a:prstGeom prst="rect">
            <a:avLst/>
          </a:prstGeom>
        </p:spPr>
        <p:txBody>
          <a:bodyPr vert="horz" wrap="square" lIns="0" tIns="57151" rIns="0" bIns="0" rtlCol="0">
            <a:spAutoFit/>
          </a:bodyPr>
          <a:lstStyle/>
          <a:p>
            <a:pPr marL="285737" marR="0" lvl="0" indent="0" algn="l" defTabSz="914400" rtl="0" eaLnBrk="1" fontAlgn="auto" latinLnBrk="0" hangingPunct="1">
              <a:lnSpc>
                <a:spcPct val="100000"/>
              </a:lnSpc>
              <a:spcBef>
                <a:spcPts val="4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Extreme high-capacity</a:t>
            </a:r>
            <a:r>
              <a:rPr kumimoji="0" lang="en-US" sz="1200" b="0" i="0" u="none" strike="noStrike" kern="1200" cap="none" spc="-15" normalizeH="0" baseline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 </a:t>
            </a:r>
            <a:r>
              <a:rPr kumimoji="0" lang="en-US" sz="1200" b="0" i="0" u="none" strike="noStrike" kern="1200" cap="none" spc="-5" normalizeH="0" baseline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layer (5G)</a:t>
            </a:r>
            <a:endParaRPr kumimoji="0" lang="en-US" sz="1200" b="0" i="0" u="none" strike="noStrike" kern="1200" cap="none" spc="0" normalizeH="0" baseline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Ericsson Hilda"/>
            </a:endParaRPr>
          </a:p>
        </p:txBody>
      </p:sp>
      <p:sp>
        <p:nvSpPr>
          <p:cNvPr id="66" name="object 54">
            <a:extLst>
              <a:ext uri="{FF2B5EF4-FFF2-40B4-BE49-F238E27FC236}">
                <a16:creationId xmlns:a16="http://schemas.microsoft.com/office/drawing/2014/main" id="{112DC494-53E1-4248-B3F2-80FA0D64A99C}"/>
              </a:ext>
            </a:extLst>
          </p:cNvPr>
          <p:cNvSpPr/>
          <p:nvPr/>
        </p:nvSpPr>
        <p:spPr>
          <a:xfrm>
            <a:off x="674666" y="4790083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508000"/>
                </a:moveTo>
                <a:lnTo>
                  <a:pt x="299656" y="503907"/>
                </a:lnTo>
                <a:lnTo>
                  <a:pt x="342628" y="492109"/>
                </a:lnTo>
                <a:lnTo>
                  <a:pt x="382198" y="473321"/>
                </a:lnTo>
                <a:lnTo>
                  <a:pt x="417648" y="448262"/>
                </a:lnTo>
                <a:lnTo>
                  <a:pt x="448262" y="417648"/>
                </a:lnTo>
                <a:lnTo>
                  <a:pt x="473321" y="382198"/>
                </a:lnTo>
                <a:lnTo>
                  <a:pt x="492109" y="342628"/>
                </a:lnTo>
                <a:lnTo>
                  <a:pt x="503907" y="299656"/>
                </a:lnTo>
                <a:lnTo>
                  <a:pt x="508000" y="254000"/>
                </a:lnTo>
                <a:lnTo>
                  <a:pt x="503907" y="208343"/>
                </a:lnTo>
                <a:lnTo>
                  <a:pt x="492109" y="165371"/>
                </a:lnTo>
                <a:lnTo>
                  <a:pt x="473321" y="125801"/>
                </a:lnTo>
                <a:lnTo>
                  <a:pt x="448262" y="90351"/>
                </a:lnTo>
                <a:lnTo>
                  <a:pt x="417648" y="59737"/>
                </a:lnTo>
                <a:lnTo>
                  <a:pt x="382198" y="34678"/>
                </a:lnTo>
                <a:lnTo>
                  <a:pt x="342628" y="15890"/>
                </a:lnTo>
                <a:lnTo>
                  <a:pt x="299656" y="4092"/>
                </a:lnTo>
                <a:lnTo>
                  <a:pt x="254000" y="0"/>
                </a:lnTo>
                <a:lnTo>
                  <a:pt x="208343" y="4092"/>
                </a:lnTo>
                <a:lnTo>
                  <a:pt x="165371" y="15890"/>
                </a:lnTo>
                <a:lnTo>
                  <a:pt x="125801" y="34678"/>
                </a:lnTo>
                <a:lnTo>
                  <a:pt x="90351" y="59737"/>
                </a:lnTo>
                <a:lnTo>
                  <a:pt x="59737" y="90351"/>
                </a:lnTo>
                <a:lnTo>
                  <a:pt x="34678" y="125801"/>
                </a:lnTo>
                <a:lnTo>
                  <a:pt x="15890" y="165371"/>
                </a:lnTo>
                <a:lnTo>
                  <a:pt x="4092" y="208343"/>
                </a:lnTo>
                <a:lnTo>
                  <a:pt x="0" y="254000"/>
                </a:lnTo>
                <a:lnTo>
                  <a:pt x="4092" y="299656"/>
                </a:lnTo>
                <a:lnTo>
                  <a:pt x="15890" y="342628"/>
                </a:lnTo>
                <a:lnTo>
                  <a:pt x="34678" y="382198"/>
                </a:lnTo>
                <a:lnTo>
                  <a:pt x="59737" y="417648"/>
                </a:lnTo>
                <a:lnTo>
                  <a:pt x="90351" y="448262"/>
                </a:lnTo>
                <a:lnTo>
                  <a:pt x="125801" y="473321"/>
                </a:lnTo>
                <a:lnTo>
                  <a:pt x="165371" y="492109"/>
                </a:lnTo>
                <a:lnTo>
                  <a:pt x="208343" y="503907"/>
                </a:lnTo>
                <a:lnTo>
                  <a:pt x="254000" y="508000"/>
                </a:lnTo>
                <a:close/>
              </a:path>
            </a:pathLst>
          </a:custGeom>
          <a:ln w="19050">
            <a:noFill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4" name="object 69">
            <a:extLst>
              <a:ext uri="{FF2B5EF4-FFF2-40B4-BE49-F238E27FC236}">
                <a16:creationId xmlns:a16="http://schemas.microsoft.com/office/drawing/2014/main" id="{3B3CD63C-9BA2-4351-BE7E-449CB5FC083D}"/>
              </a:ext>
            </a:extLst>
          </p:cNvPr>
          <p:cNvSpPr txBox="1"/>
          <p:nvPr/>
        </p:nvSpPr>
        <p:spPr>
          <a:xfrm>
            <a:off x="4373124" y="4263532"/>
            <a:ext cx="1434646" cy="18466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Radio Dot System(RDS)</a:t>
            </a:r>
          </a:p>
        </p:txBody>
      </p:sp>
      <p:sp>
        <p:nvSpPr>
          <p:cNvPr id="101" name="object 69">
            <a:extLst>
              <a:ext uri="{FF2B5EF4-FFF2-40B4-BE49-F238E27FC236}">
                <a16:creationId xmlns:a16="http://schemas.microsoft.com/office/drawing/2014/main" id="{8B32AED5-8062-EA4C-A58A-4FE669F730D1}"/>
              </a:ext>
            </a:extLst>
          </p:cNvPr>
          <p:cNvSpPr txBox="1"/>
          <p:nvPr/>
        </p:nvSpPr>
        <p:spPr>
          <a:xfrm>
            <a:off x="2292640" y="4269227"/>
            <a:ext cx="1323685" cy="18466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M-MIMO  radio (AAS)</a:t>
            </a:r>
          </a:p>
        </p:txBody>
      </p:sp>
      <p:sp>
        <p:nvSpPr>
          <p:cNvPr id="47" name="object 34">
            <a:extLst>
              <a:ext uri="{FF2B5EF4-FFF2-40B4-BE49-F238E27FC236}">
                <a16:creationId xmlns:a16="http://schemas.microsoft.com/office/drawing/2014/main" id="{08EC1BD8-8A44-D74D-927F-DA5D269DC7FD}"/>
              </a:ext>
            </a:extLst>
          </p:cNvPr>
          <p:cNvSpPr/>
          <p:nvPr/>
        </p:nvSpPr>
        <p:spPr>
          <a:xfrm>
            <a:off x="1393334" y="3887844"/>
            <a:ext cx="5907299" cy="3593461"/>
          </a:xfrm>
          <a:custGeom>
            <a:avLst/>
            <a:gdLst/>
            <a:ahLst/>
            <a:cxnLst/>
            <a:rect l="l" t="t" r="r" b="b"/>
            <a:pathLst>
              <a:path w="4279900" h="2603500">
                <a:moveTo>
                  <a:pt x="0" y="0"/>
                </a:moveTo>
                <a:lnTo>
                  <a:pt x="4279900" y="0"/>
                </a:lnTo>
                <a:lnTo>
                  <a:pt x="4279900" y="2603500"/>
                </a:lnTo>
                <a:lnTo>
                  <a:pt x="0" y="2603500"/>
                </a:lnTo>
                <a:lnTo>
                  <a:pt x="0" y="0"/>
                </a:lnTo>
                <a:close/>
              </a:path>
            </a:pathLst>
          </a:custGeom>
          <a:ln w="12700">
            <a:noFill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9" name="object 36">
            <a:extLst>
              <a:ext uri="{FF2B5EF4-FFF2-40B4-BE49-F238E27FC236}">
                <a16:creationId xmlns:a16="http://schemas.microsoft.com/office/drawing/2014/main" id="{F7834A55-0C20-3343-9B6D-FF503337FD73}"/>
              </a:ext>
            </a:extLst>
          </p:cNvPr>
          <p:cNvSpPr/>
          <p:nvPr/>
        </p:nvSpPr>
        <p:spPr>
          <a:xfrm>
            <a:off x="6609866" y="2630016"/>
            <a:ext cx="3083537" cy="1471486"/>
          </a:xfrm>
          <a:custGeom>
            <a:avLst/>
            <a:gdLst/>
            <a:ahLst/>
            <a:cxnLst/>
            <a:rect l="l" t="t" r="r" b="b"/>
            <a:pathLst>
              <a:path w="2324100" h="946785">
                <a:moveTo>
                  <a:pt x="0" y="0"/>
                </a:moveTo>
                <a:lnTo>
                  <a:pt x="1431043" y="946685"/>
                </a:lnTo>
                <a:lnTo>
                  <a:pt x="2324100" y="946685"/>
                </a:lnTo>
                <a:lnTo>
                  <a:pt x="1511740" y="198235"/>
                </a:lnTo>
                <a:lnTo>
                  <a:pt x="640646" y="1911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51" name="object 38">
            <a:extLst>
              <a:ext uri="{FF2B5EF4-FFF2-40B4-BE49-F238E27FC236}">
                <a16:creationId xmlns:a16="http://schemas.microsoft.com/office/drawing/2014/main" id="{EFA148C0-134E-9B45-A777-9A551E6C12E8}"/>
              </a:ext>
            </a:extLst>
          </p:cNvPr>
          <p:cNvSpPr/>
          <p:nvPr/>
        </p:nvSpPr>
        <p:spPr>
          <a:xfrm>
            <a:off x="8648062" y="2747401"/>
            <a:ext cx="2127729" cy="1338928"/>
          </a:xfrm>
          <a:custGeom>
            <a:avLst/>
            <a:gdLst/>
            <a:ahLst/>
            <a:cxnLst/>
            <a:rect l="l" t="t" r="r" b="b"/>
            <a:pathLst>
              <a:path w="1644650" h="825500">
                <a:moveTo>
                  <a:pt x="784578" y="0"/>
                </a:moveTo>
                <a:lnTo>
                  <a:pt x="0" y="76200"/>
                </a:lnTo>
                <a:lnTo>
                  <a:pt x="806450" y="825500"/>
                </a:lnTo>
                <a:lnTo>
                  <a:pt x="1644650" y="806450"/>
                </a:lnTo>
                <a:lnTo>
                  <a:pt x="78457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solidFill>
              <a:schemeClr val="accent2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52" name="object 39">
            <a:extLst>
              <a:ext uri="{FF2B5EF4-FFF2-40B4-BE49-F238E27FC236}">
                <a16:creationId xmlns:a16="http://schemas.microsoft.com/office/drawing/2014/main" id="{7437C59B-45B2-BF41-AC17-0EE95793C4F0}"/>
              </a:ext>
            </a:extLst>
          </p:cNvPr>
          <p:cNvSpPr/>
          <p:nvPr/>
        </p:nvSpPr>
        <p:spPr>
          <a:xfrm>
            <a:off x="8420100" y="2048932"/>
            <a:ext cx="2332984" cy="1878391"/>
          </a:xfrm>
          <a:custGeom>
            <a:avLst/>
            <a:gdLst/>
            <a:ahLst/>
            <a:cxnLst/>
            <a:rect l="l" t="t" r="r" b="b"/>
            <a:pathLst>
              <a:path w="1727200" h="1422400">
                <a:moveTo>
                  <a:pt x="44450" y="0"/>
                </a:moveTo>
                <a:lnTo>
                  <a:pt x="0" y="1422400"/>
                </a:lnTo>
                <a:lnTo>
                  <a:pt x="1727200" y="1405338"/>
                </a:lnTo>
                <a:lnTo>
                  <a:pt x="44450" y="0"/>
                </a:lnTo>
                <a:close/>
              </a:path>
            </a:pathLst>
          </a:custGeom>
          <a:solidFill>
            <a:srgbClr val="F78521">
              <a:alpha val="29998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53" name="object 40">
            <a:extLst>
              <a:ext uri="{FF2B5EF4-FFF2-40B4-BE49-F238E27FC236}">
                <a16:creationId xmlns:a16="http://schemas.microsoft.com/office/drawing/2014/main" id="{3DF0B9EF-8DF0-5B4D-9405-16F2D4CF6555}"/>
              </a:ext>
            </a:extLst>
          </p:cNvPr>
          <p:cNvSpPr/>
          <p:nvPr/>
        </p:nvSpPr>
        <p:spPr>
          <a:xfrm>
            <a:off x="8420100" y="2048932"/>
            <a:ext cx="2332984" cy="1894013"/>
          </a:xfrm>
          <a:custGeom>
            <a:avLst/>
            <a:gdLst/>
            <a:ahLst/>
            <a:cxnLst/>
            <a:rect l="l" t="t" r="r" b="b"/>
            <a:pathLst>
              <a:path w="1727200" h="1422400">
                <a:moveTo>
                  <a:pt x="44450" y="0"/>
                </a:moveTo>
                <a:lnTo>
                  <a:pt x="0" y="1422400"/>
                </a:lnTo>
                <a:lnTo>
                  <a:pt x="1727200" y="1405338"/>
                </a:lnTo>
                <a:lnTo>
                  <a:pt x="44450" y="0"/>
                </a:lnTo>
                <a:close/>
              </a:path>
            </a:pathLst>
          </a:custGeom>
          <a:ln w="6350">
            <a:solidFill>
              <a:srgbClr val="242424"/>
            </a:solidFill>
            <a:prstDash val="dot"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54" name="object 41">
            <a:extLst>
              <a:ext uri="{FF2B5EF4-FFF2-40B4-BE49-F238E27FC236}">
                <a16:creationId xmlns:a16="http://schemas.microsoft.com/office/drawing/2014/main" id="{E94AA943-E743-4743-B8F3-E5CEFCCE3FB2}"/>
              </a:ext>
            </a:extLst>
          </p:cNvPr>
          <p:cNvSpPr/>
          <p:nvPr/>
        </p:nvSpPr>
        <p:spPr>
          <a:xfrm>
            <a:off x="8482327" y="2093790"/>
            <a:ext cx="2564566" cy="2871256"/>
          </a:xfrm>
          <a:custGeom>
            <a:avLst/>
            <a:gdLst/>
            <a:ahLst/>
            <a:cxnLst/>
            <a:rect l="l" t="t" r="r" b="b"/>
            <a:pathLst>
              <a:path w="1898650" h="2174240">
                <a:moveTo>
                  <a:pt x="0" y="0"/>
                </a:moveTo>
                <a:lnTo>
                  <a:pt x="400050" y="2173879"/>
                </a:lnTo>
                <a:lnTo>
                  <a:pt x="1898650" y="2159000"/>
                </a:lnTo>
                <a:lnTo>
                  <a:pt x="0" y="0"/>
                </a:lnTo>
                <a:close/>
              </a:path>
            </a:pathLst>
          </a:custGeom>
          <a:solidFill>
            <a:srgbClr val="F78521">
              <a:alpha val="29998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55" name="object 42">
            <a:extLst>
              <a:ext uri="{FF2B5EF4-FFF2-40B4-BE49-F238E27FC236}">
                <a16:creationId xmlns:a16="http://schemas.microsoft.com/office/drawing/2014/main" id="{AA743091-4623-7D4D-B5C6-DA9B9AAE0D30}"/>
              </a:ext>
            </a:extLst>
          </p:cNvPr>
          <p:cNvSpPr/>
          <p:nvPr/>
        </p:nvSpPr>
        <p:spPr>
          <a:xfrm>
            <a:off x="8482327" y="2093790"/>
            <a:ext cx="2564566" cy="2871256"/>
          </a:xfrm>
          <a:custGeom>
            <a:avLst/>
            <a:gdLst/>
            <a:ahLst/>
            <a:cxnLst/>
            <a:rect l="l" t="t" r="r" b="b"/>
            <a:pathLst>
              <a:path w="1898650" h="2174240">
                <a:moveTo>
                  <a:pt x="0" y="0"/>
                </a:moveTo>
                <a:lnTo>
                  <a:pt x="400050" y="2173879"/>
                </a:lnTo>
                <a:lnTo>
                  <a:pt x="1898650" y="2159000"/>
                </a:lnTo>
                <a:lnTo>
                  <a:pt x="0" y="0"/>
                </a:lnTo>
                <a:close/>
              </a:path>
            </a:pathLst>
          </a:custGeom>
          <a:ln w="6350">
            <a:solidFill>
              <a:srgbClr val="242424"/>
            </a:solidFill>
            <a:prstDash val="dot"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4C857371-8C79-C94E-9016-642447F5B0FE}"/>
              </a:ext>
            </a:extLst>
          </p:cNvPr>
          <p:cNvSpPr/>
          <p:nvPr/>
        </p:nvSpPr>
        <p:spPr bwMode="auto">
          <a:xfrm>
            <a:off x="8354500" y="1909763"/>
            <a:ext cx="257804" cy="257804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6" name="object 64">
            <a:extLst>
              <a:ext uri="{FF2B5EF4-FFF2-40B4-BE49-F238E27FC236}">
                <a16:creationId xmlns:a16="http://schemas.microsoft.com/office/drawing/2014/main" id="{1BA53243-ABDC-3447-A506-FF19CBE4F227}"/>
              </a:ext>
            </a:extLst>
          </p:cNvPr>
          <p:cNvSpPr txBox="1"/>
          <p:nvPr/>
        </p:nvSpPr>
        <p:spPr>
          <a:xfrm>
            <a:off x="8448594" y="1949435"/>
            <a:ext cx="11569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B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Ericsson Hilda"/>
            </a:endParaRPr>
          </a:p>
        </p:txBody>
      </p:sp>
      <p:sp>
        <p:nvSpPr>
          <p:cNvPr id="77" name="object 65">
            <a:extLst>
              <a:ext uri="{FF2B5EF4-FFF2-40B4-BE49-F238E27FC236}">
                <a16:creationId xmlns:a16="http://schemas.microsoft.com/office/drawing/2014/main" id="{49856913-CB45-284C-A8B2-FE095DB7D8CB}"/>
              </a:ext>
            </a:extLst>
          </p:cNvPr>
          <p:cNvSpPr txBox="1"/>
          <p:nvPr/>
        </p:nvSpPr>
        <p:spPr>
          <a:xfrm>
            <a:off x="7445370" y="6011968"/>
            <a:ext cx="105174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Ericsson Hilda"/>
            </a:endParaRPr>
          </a:p>
        </p:txBody>
      </p:sp>
      <p:sp>
        <p:nvSpPr>
          <p:cNvPr id="78" name="object 66">
            <a:extLst>
              <a:ext uri="{FF2B5EF4-FFF2-40B4-BE49-F238E27FC236}">
                <a16:creationId xmlns:a16="http://schemas.microsoft.com/office/drawing/2014/main" id="{0FB7B29F-6CE2-EB49-860C-366CEF0D9282}"/>
              </a:ext>
            </a:extLst>
          </p:cNvPr>
          <p:cNvSpPr txBox="1"/>
          <p:nvPr/>
        </p:nvSpPr>
        <p:spPr>
          <a:xfrm>
            <a:off x="10737388" y="1851501"/>
            <a:ext cx="11569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Ericsson Hilda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FB8E618-B419-2A4F-97F2-C8F68AD13164}"/>
              </a:ext>
            </a:extLst>
          </p:cNvPr>
          <p:cNvSpPr/>
          <p:nvPr/>
        </p:nvSpPr>
        <p:spPr bwMode="auto">
          <a:xfrm>
            <a:off x="6437065" y="3366409"/>
            <a:ext cx="129080" cy="12908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F12AEC94-EF4C-FF40-80C5-22D69FA70B4C}"/>
              </a:ext>
            </a:extLst>
          </p:cNvPr>
          <p:cNvSpPr/>
          <p:nvPr/>
        </p:nvSpPr>
        <p:spPr bwMode="auto">
          <a:xfrm>
            <a:off x="7375125" y="3903062"/>
            <a:ext cx="129080" cy="12908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5B700250-D996-D044-9B8A-B72BE06CC621}"/>
              </a:ext>
            </a:extLst>
          </p:cNvPr>
          <p:cNvSpPr/>
          <p:nvPr/>
        </p:nvSpPr>
        <p:spPr bwMode="auto">
          <a:xfrm>
            <a:off x="6466410" y="3935413"/>
            <a:ext cx="129080" cy="12908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430A7198-5109-8343-A4AD-3F4439F07CD2}"/>
              </a:ext>
            </a:extLst>
          </p:cNvPr>
          <p:cNvSpPr/>
          <p:nvPr/>
        </p:nvSpPr>
        <p:spPr bwMode="auto">
          <a:xfrm>
            <a:off x="6642053" y="4507048"/>
            <a:ext cx="129080" cy="12908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A9C88A14-EAFD-FE40-A8DB-C477DBB946CE}"/>
              </a:ext>
            </a:extLst>
          </p:cNvPr>
          <p:cNvSpPr/>
          <p:nvPr/>
        </p:nvSpPr>
        <p:spPr bwMode="auto">
          <a:xfrm>
            <a:off x="7474663" y="4505578"/>
            <a:ext cx="129080" cy="12908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D1A47200-B540-D543-8766-C9B5E35D3F7F}"/>
              </a:ext>
            </a:extLst>
          </p:cNvPr>
          <p:cNvSpPr/>
          <p:nvPr/>
        </p:nvSpPr>
        <p:spPr bwMode="auto">
          <a:xfrm>
            <a:off x="6830441" y="3894809"/>
            <a:ext cx="257804" cy="257804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9" name="object 65">
            <a:extLst>
              <a:ext uri="{FF2B5EF4-FFF2-40B4-BE49-F238E27FC236}">
                <a16:creationId xmlns:a16="http://schemas.microsoft.com/office/drawing/2014/main" id="{990DD184-A4B6-4987-B1FE-3DFCB2F2E642}"/>
              </a:ext>
            </a:extLst>
          </p:cNvPr>
          <p:cNvSpPr txBox="1"/>
          <p:nvPr/>
        </p:nvSpPr>
        <p:spPr>
          <a:xfrm>
            <a:off x="6923264" y="3937704"/>
            <a:ext cx="11569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Ericsson Hild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370281-A9AF-D24C-B993-4422D3954F2C}"/>
              </a:ext>
            </a:extLst>
          </p:cNvPr>
          <p:cNvSpPr txBox="1"/>
          <p:nvPr/>
        </p:nvSpPr>
        <p:spPr bwMode="auto">
          <a:xfrm>
            <a:off x="12471991" y="1153633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70" marR="0" lvl="0" indent="-34447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 typeface="Ericsson Hilda Light" panose="000004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90A5DF-B05B-B443-B42A-F171A6C9D86A}"/>
              </a:ext>
            </a:extLst>
          </p:cNvPr>
          <p:cNvSpPr/>
          <p:nvPr/>
        </p:nvSpPr>
        <p:spPr>
          <a:xfrm>
            <a:off x="5930264" y="371199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2" charset="0"/>
                <a:ea typeface="+mn-ea"/>
                <a:cs typeface="+mn-cs"/>
              </a:rPr>
              <a:t> 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2" name="object 44">
            <a:extLst>
              <a:ext uri="{FF2B5EF4-FFF2-40B4-BE49-F238E27FC236}">
                <a16:creationId xmlns:a16="http://schemas.microsoft.com/office/drawing/2014/main" id="{A18058D2-23D8-1141-A825-AFD0B1ED646D}"/>
              </a:ext>
            </a:extLst>
          </p:cNvPr>
          <p:cNvSpPr/>
          <p:nvPr/>
        </p:nvSpPr>
        <p:spPr>
          <a:xfrm>
            <a:off x="1562373" y="3542558"/>
            <a:ext cx="4344615" cy="503999"/>
          </a:xfrm>
          <a:custGeom>
            <a:avLst/>
            <a:gdLst/>
            <a:ahLst/>
            <a:cxnLst/>
            <a:rect l="l" t="t" r="r" b="b"/>
            <a:pathLst>
              <a:path w="6858000" h="838200">
                <a:moveTo>
                  <a:pt x="0" y="0"/>
                </a:moveTo>
                <a:lnTo>
                  <a:pt x="6858000" y="0"/>
                </a:lnTo>
                <a:lnTo>
                  <a:pt x="685800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5" name="object 69">
            <a:extLst>
              <a:ext uri="{FF2B5EF4-FFF2-40B4-BE49-F238E27FC236}">
                <a16:creationId xmlns:a16="http://schemas.microsoft.com/office/drawing/2014/main" id="{D3C7DC6F-2D45-0A43-BB00-3473BCD49A40}"/>
              </a:ext>
            </a:extLst>
          </p:cNvPr>
          <p:cNvSpPr txBox="1"/>
          <p:nvPr/>
        </p:nvSpPr>
        <p:spPr>
          <a:xfrm>
            <a:off x="1950571" y="3685793"/>
            <a:ext cx="3857567" cy="58477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High-capacity layer (5G)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CBD1D6C-6869-6344-9D9D-3752FC253F70}"/>
              </a:ext>
            </a:extLst>
          </p:cNvPr>
          <p:cNvSpPr/>
          <p:nvPr/>
        </p:nvSpPr>
        <p:spPr bwMode="auto">
          <a:xfrm>
            <a:off x="3969097" y="4313708"/>
            <a:ext cx="144000" cy="144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6BCC0F5-BB4E-584B-BAB0-B57B085560AC}"/>
              </a:ext>
            </a:extLst>
          </p:cNvPr>
          <p:cNvSpPr/>
          <p:nvPr/>
        </p:nvSpPr>
        <p:spPr bwMode="auto">
          <a:xfrm>
            <a:off x="2013798" y="4295164"/>
            <a:ext cx="144000" cy="1440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6D612DC-9846-0C46-B638-2355282A432E}"/>
              </a:ext>
            </a:extLst>
          </p:cNvPr>
          <p:cNvSpPr txBox="1"/>
          <p:nvPr/>
        </p:nvSpPr>
        <p:spPr bwMode="auto">
          <a:xfrm>
            <a:off x="445649" y="4267081"/>
            <a:ext cx="1069450" cy="4878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Capacity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1BC067C-DC2C-BD44-A189-0288E6075666}"/>
              </a:ext>
            </a:extLst>
          </p:cNvPr>
          <p:cNvGrpSpPr/>
          <p:nvPr/>
        </p:nvGrpSpPr>
        <p:grpSpPr>
          <a:xfrm>
            <a:off x="603837" y="1777888"/>
            <a:ext cx="813552" cy="397545"/>
            <a:chOff x="506365" y="1904832"/>
            <a:chExt cx="813552" cy="397545"/>
          </a:xfrm>
        </p:grpSpPr>
        <p:sp>
          <p:nvSpPr>
            <p:cNvPr id="61" name="object 49">
              <a:extLst>
                <a:ext uri="{FF2B5EF4-FFF2-40B4-BE49-F238E27FC236}">
                  <a16:creationId xmlns:a16="http://schemas.microsoft.com/office/drawing/2014/main" id="{BF6E9B91-1615-A943-8013-41FCBDB4EE8B}"/>
                </a:ext>
              </a:extLst>
            </p:cNvPr>
            <p:cNvSpPr txBox="1"/>
            <p:nvPr/>
          </p:nvSpPr>
          <p:spPr>
            <a:xfrm>
              <a:off x="506365" y="1904832"/>
              <a:ext cx="311904" cy="3975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Ericsson Hilda"/>
                </a:rPr>
                <a:t>B</a:t>
              </a:r>
              <a:endParaRPr kumimoji="0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8889C715-8504-0241-8944-B0ED2828F7E4}"/>
                </a:ext>
              </a:extLst>
            </p:cNvPr>
            <p:cNvSpPr txBox="1"/>
            <p:nvPr/>
          </p:nvSpPr>
          <p:spPr bwMode="auto">
            <a:xfrm>
              <a:off x="883681" y="1924011"/>
              <a:ext cx="436236" cy="2824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1818"/>
                </a:buClr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Low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1818"/>
                </a:buClr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band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2F466AD-5581-5B4C-83E1-D958106655A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1876" y="1952045"/>
              <a:ext cx="0" cy="306125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5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DA38531-D4BD-084B-BC4B-13E65576B5DA}"/>
              </a:ext>
            </a:extLst>
          </p:cNvPr>
          <p:cNvGrpSpPr/>
          <p:nvPr/>
        </p:nvGrpSpPr>
        <p:grpSpPr>
          <a:xfrm>
            <a:off x="578512" y="3695841"/>
            <a:ext cx="808080" cy="397545"/>
            <a:chOff x="507861" y="3141779"/>
            <a:chExt cx="808080" cy="397545"/>
          </a:xfrm>
        </p:grpSpPr>
        <p:sp>
          <p:nvSpPr>
            <p:cNvPr id="64" name="object 52">
              <a:extLst>
                <a:ext uri="{FF2B5EF4-FFF2-40B4-BE49-F238E27FC236}">
                  <a16:creationId xmlns:a16="http://schemas.microsoft.com/office/drawing/2014/main" id="{FD87523C-35D0-464C-8552-9041E32D4EB4}"/>
                </a:ext>
              </a:extLst>
            </p:cNvPr>
            <p:cNvSpPr txBox="1"/>
            <p:nvPr/>
          </p:nvSpPr>
          <p:spPr>
            <a:xfrm>
              <a:off x="507861" y="3141779"/>
              <a:ext cx="311904" cy="3975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Ericsson Hilda"/>
                </a:rPr>
                <a:t>1</a:t>
              </a:r>
              <a:endParaRPr kumimoji="0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FAB7E86-A4B8-B645-A7B8-8B1DA83F7839}"/>
                </a:ext>
              </a:extLst>
            </p:cNvPr>
            <p:cNvSpPr txBox="1"/>
            <p:nvPr/>
          </p:nvSpPr>
          <p:spPr bwMode="auto">
            <a:xfrm>
              <a:off x="882000" y="3164641"/>
              <a:ext cx="433941" cy="2824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1818"/>
                </a:buClr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Mid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1818"/>
                </a:buClr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band</a:t>
              </a: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1A2A86F6-C2FB-8F4F-9D77-A2F3E4F7CFD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1876" y="3200400"/>
              <a:ext cx="0" cy="306125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03EC924-6D5C-FF48-B6C8-DE5A604738E7}"/>
              </a:ext>
            </a:extLst>
          </p:cNvPr>
          <p:cNvGrpSpPr/>
          <p:nvPr/>
        </p:nvGrpSpPr>
        <p:grpSpPr>
          <a:xfrm>
            <a:off x="591898" y="4928247"/>
            <a:ext cx="790718" cy="397545"/>
            <a:chOff x="521247" y="4374185"/>
            <a:chExt cx="790718" cy="397545"/>
          </a:xfrm>
        </p:grpSpPr>
        <p:sp>
          <p:nvSpPr>
            <p:cNvPr id="67" name="object 55">
              <a:extLst>
                <a:ext uri="{FF2B5EF4-FFF2-40B4-BE49-F238E27FC236}">
                  <a16:creationId xmlns:a16="http://schemas.microsoft.com/office/drawing/2014/main" id="{A5FCAB47-A955-7A45-BDA4-30B01C967C2E}"/>
                </a:ext>
              </a:extLst>
            </p:cNvPr>
            <p:cNvSpPr txBox="1"/>
            <p:nvPr/>
          </p:nvSpPr>
          <p:spPr>
            <a:xfrm>
              <a:off x="521247" y="4374185"/>
              <a:ext cx="302940" cy="3975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Ericsson Hilda"/>
                </a:rPr>
                <a:t>2</a:t>
              </a:r>
              <a:endParaRPr kumimoji="0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2E4991F6-28FC-444F-A6AE-AF5907B162A1}"/>
                </a:ext>
              </a:extLst>
            </p:cNvPr>
            <p:cNvSpPr txBox="1"/>
            <p:nvPr/>
          </p:nvSpPr>
          <p:spPr bwMode="auto">
            <a:xfrm>
              <a:off x="882000" y="4399166"/>
              <a:ext cx="429965" cy="2824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1818"/>
                </a:buClr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High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1818"/>
                </a:buClr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band</a:t>
              </a:r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5CF332F7-2B6A-5C4A-93E8-F32A4BA27AF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1876" y="4419600"/>
              <a:ext cx="0" cy="306125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2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45F6B26B-8B2A-4347-BE9D-2F73E3385393}"/>
              </a:ext>
            </a:extLst>
          </p:cNvPr>
          <p:cNvSpPr txBox="1"/>
          <p:nvPr/>
        </p:nvSpPr>
        <p:spPr bwMode="auto">
          <a:xfrm>
            <a:off x="463327" y="2225056"/>
            <a:ext cx="1069450" cy="4878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Coverage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A023519-824D-0149-B1BB-0276095DEBF0}"/>
              </a:ext>
            </a:extLst>
          </p:cNvPr>
          <p:cNvSpPr txBox="1"/>
          <p:nvPr/>
        </p:nvSpPr>
        <p:spPr bwMode="auto">
          <a:xfrm>
            <a:off x="440482" y="5352414"/>
            <a:ext cx="1069450" cy="4878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Phenomenal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capacity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F48B124D-149E-7E4E-ACC6-1A5708C30733}"/>
              </a:ext>
            </a:extLst>
          </p:cNvPr>
          <p:cNvSpPr/>
          <p:nvPr/>
        </p:nvSpPr>
        <p:spPr bwMode="auto">
          <a:xfrm>
            <a:off x="9616542" y="2669557"/>
            <a:ext cx="2098824" cy="1408316"/>
          </a:xfrm>
          <a:custGeom>
            <a:avLst/>
            <a:gdLst>
              <a:gd name="connsiteX0" fmla="*/ 0 w 2098824"/>
              <a:gd name="connsiteY0" fmla="*/ 110464 h 1202835"/>
              <a:gd name="connsiteX1" fmla="*/ 1399216 w 2098824"/>
              <a:gd name="connsiteY1" fmla="*/ 0 h 1202835"/>
              <a:gd name="connsiteX2" fmla="*/ 2098824 w 2098824"/>
              <a:gd name="connsiteY2" fmla="*/ 1202835 h 1202835"/>
              <a:gd name="connsiteX3" fmla="*/ 1135329 w 2098824"/>
              <a:gd name="connsiteY3" fmla="*/ 1178287 h 1202835"/>
              <a:gd name="connsiteX4" fmla="*/ 0 w 2098824"/>
              <a:gd name="connsiteY4" fmla="*/ 110464 h 1202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8824" h="1202835">
                <a:moveTo>
                  <a:pt x="0" y="110464"/>
                </a:moveTo>
                <a:lnTo>
                  <a:pt x="1399216" y="0"/>
                </a:lnTo>
                <a:lnTo>
                  <a:pt x="2098824" y="1202835"/>
                </a:lnTo>
                <a:lnTo>
                  <a:pt x="1135329" y="1178287"/>
                </a:lnTo>
                <a:lnTo>
                  <a:pt x="0" y="110464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3354CF2-5DCF-B120-897E-4182981B7CD4}"/>
              </a:ext>
            </a:extLst>
          </p:cNvPr>
          <p:cNvGrpSpPr/>
          <p:nvPr/>
        </p:nvGrpSpPr>
        <p:grpSpPr>
          <a:xfrm>
            <a:off x="9662259" y="1797606"/>
            <a:ext cx="866526" cy="2796847"/>
            <a:chOff x="9662259" y="1797606"/>
            <a:chExt cx="866526" cy="2796847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342A78A3-9474-274F-85BD-F4C548718472}"/>
                </a:ext>
              </a:extLst>
            </p:cNvPr>
            <p:cNvSpPr/>
            <p:nvPr/>
          </p:nvSpPr>
          <p:spPr bwMode="auto">
            <a:xfrm rot="1233456">
              <a:off x="9946284" y="1943267"/>
              <a:ext cx="154935" cy="124244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  <a:defRPr/>
              </a:pPr>
              <a:endParaRPr kumimoji="0" lang="en-SE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E77EDFD-F1C7-1849-8984-0C26A300CFC9}"/>
                </a:ext>
              </a:extLst>
            </p:cNvPr>
            <p:cNvSpPr/>
            <p:nvPr/>
          </p:nvSpPr>
          <p:spPr bwMode="auto">
            <a:xfrm rot="483359">
              <a:off x="9969468" y="1999797"/>
              <a:ext cx="170189" cy="259465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  <a:defRPr/>
              </a:pPr>
              <a:endParaRPr kumimoji="0" lang="en-SE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8D736A1B-B4A1-664A-BB19-333F6F9DFE78}"/>
                </a:ext>
              </a:extLst>
            </p:cNvPr>
            <p:cNvSpPr/>
            <p:nvPr/>
          </p:nvSpPr>
          <p:spPr bwMode="auto">
            <a:xfrm rot="21338457">
              <a:off x="10229721" y="1990870"/>
              <a:ext cx="154935" cy="1756793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  <a:defRPr/>
              </a:pPr>
              <a:endParaRPr kumimoji="0" lang="en-SE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9F1A6EE5-0FBF-0741-A647-F715BDF7751F}"/>
                </a:ext>
              </a:extLst>
            </p:cNvPr>
            <p:cNvSpPr/>
            <p:nvPr/>
          </p:nvSpPr>
          <p:spPr bwMode="auto">
            <a:xfrm rot="2029676">
              <a:off x="9662259" y="1797606"/>
              <a:ext cx="154935" cy="1913037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  <a:defRPr/>
              </a:pPr>
              <a:endParaRPr kumimoji="0" lang="en-SE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5012A4F5-40F1-F546-B770-1FEAED9A4CCA}"/>
                </a:ext>
              </a:extLst>
            </p:cNvPr>
            <p:cNvSpPr/>
            <p:nvPr/>
          </p:nvSpPr>
          <p:spPr bwMode="auto">
            <a:xfrm rot="20335800">
              <a:off x="10373850" y="1955967"/>
              <a:ext cx="154935" cy="1242445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  <a:defRPr/>
              </a:pPr>
              <a:endParaRPr kumimoji="0" lang="en-SE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128" name="object 64">
              <a:extLst>
                <a:ext uri="{FF2B5EF4-FFF2-40B4-BE49-F238E27FC236}">
                  <a16:creationId xmlns:a16="http://schemas.microsoft.com/office/drawing/2014/main" id="{007E67F5-F7A2-B448-873F-37246039B146}"/>
                </a:ext>
              </a:extLst>
            </p:cNvPr>
            <p:cNvSpPr txBox="1"/>
            <p:nvPr/>
          </p:nvSpPr>
          <p:spPr>
            <a:xfrm>
              <a:off x="10200793" y="1938224"/>
              <a:ext cx="115692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Ericsson Hilda"/>
                </a:rPr>
                <a:t>3</a:t>
              </a:r>
              <a:endParaRPr kumimoji="0" sz="10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endParaRPr>
            </a:p>
          </p:txBody>
        </p:sp>
      </p:grpSp>
      <p:sp>
        <p:nvSpPr>
          <p:cNvPr id="21" name="Freeform 20">
            <a:extLst>
              <a:ext uri="{FF2B5EF4-FFF2-40B4-BE49-F238E27FC236}">
                <a16:creationId xmlns:a16="http://schemas.microsoft.com/office/drawing/2014/main" id="{E4742455-DDD7-534F-ADA8-D799EEE87F54}"/>
              </a:ext>
            </a:extLst>
          </p:cNvPr>
          <p:cNvSpPr/>
          <p:nvPr/>
        </p:nvSpPr>
        <p:spPr bwMode="auto">
          <a:xfrm>
            <a:off x="8527774" y="4822681"/>
            <a:ext cx="2352261" cy="426098"/>
          </a:xfrm>
          <a:custGeom>
            <a:avLst/>
            <a:gdLst>
              <a:gd name="connsiteX0" fmla="*/ 0 w 2352261"/>
              <a:gd name="connsiteY0" fmla="*/ 13252 h 304800"/>
              <a:gd name="connsiteX1" fmla="*/ 477078 w 2352261"/>
              <a:gd name="connsiteY1" fmla="*/ 304800 h 304800"/>
              <a:gd name="connsiteX2" fmla="*/ 2352261 w 2352261"/>
              <a:gd name="connsiteY2" fmla="*/ 278296 h 304800"/>
              <a:gd name="connsiteX3" fmla="*/ 2113722 w 2352261"/>
              <a:gd name="connsiteY3" fmla="*/ 0 h 304800"/>
              <a:gd name="connsiteX4" fmla="*/ 0 w 2352261"/>
              <a:gd name="connsiteY4" fmla="*/ 13252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2261" h="304800">
                <a:moveTo>
                  <a:pt x="0" y="13252"/>
                </a:moveTo>
                <a:lnTo>
                  <a:pt x="477078" y="304800"/>
                </a:lnTo>
                <a:lnTo>
                  <a:pt x="2352261" y="278296"/>
                </a:lnTo>
                <a:lnTo>
                  <a:pt x="2113722" y="0"/>
                </a:lnTo>
                <a:lnTo>
                  <a:pt x="0" y="1325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50000"/>
            </a:schemeClr>
          </a:solidFill>
          <a:ln w="63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D5A1D2E8-C77B-DD41-9B0C-680639F96D24}"/>
              </a:ext>
            </a:extLst>
          </p:cNvPr>
          <p:cNvSpPr/>
          <p:nvPr/>
        </p:nvSpPr>
        <p:spPr bwMode="auto">
          <a:xfrm>
            <a:off x="10637612" y="4825756"/>
            <a:ext cx="1063070" cy="398348"/>
          </a:xfrm>
          <a:custGeom>
            <a:avLst/>
            <a:gdLst>
              <a:gd name="connsiteX0" fmla="*/ 0 w 1073426"/>
              <a:gd name="connsiteY0" fmla="*/ 0 h 278296"/>
              <a:gd name="connsiteX1" fmla="*/ 251791 w 1073426"/>
              <a:gd name="connsiteY1" fmla="*/ 278296 h 278296"/>
              <a:gd name="connsiteX2" fmla="*/ 1073426 w 1073426"/>
              <a:gd name="connsiteY2" fmla="*/ 278296 h 278296"/>
              <a:gd name="connsiteX3" fmla="*/ 1073426 w 1073426"/>
              <a:gd name="connsiteY3" fmla="*/ 6626 h 278296"/>
              <a:gd name="connsiteX4" fmla="*/ 0 w 1073426"/>
              <a:gd name="connsiteY4" fmla="*/ 0 h 278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3426" h="278296">
                <a:moveTo>
                  <a:pt x="0" y="0"/>
                </a:moveTo>
                <a:lnTo>
                  <a:pt x="251791" y="278296"/>
                </a:lnTo>
                <a:lnTo>
                  <a:pt x="1073426" y="278296"/>
                </a:lnTo>
                <a:lnTo>
                  <a:pt x="1073426" y="66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50000"/>
            </a:schemeClr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27DDBE5E-17D3-9648-94E5-5872DF1AB173}"/>
              </a:ext>
            </a:extLst>
          </p:cNvPr>
          <p:cNvSpPr/>
          <p:nvPr/>
        </p:nvSpPr>
        <p:spPr bwMode="auto">
          <a:xfrm>
            <a:off x="10094932" y="1847232"/>
            <a:ext cx="288000" cy="2880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31" name="object 65">
            <a:extLst>
              <a:ext uri="{FF2B5EF4-FFF2-40B4-BE49-F238E27FC236}">
                <a16:creationId xmlns:a16="http://schemas.microsoft.com/office/drawing/2014/main" id="{DC94D93F-6E05-FF4D-9AE7-37A5BC314D02}"/>
              </a:ext>
            </a:extLst>
          </p:cNvPr>
          <p:cNvSpPr txBox="1"/>
          <p:nvPr/>
        </p:nvSpPr>
        <p:spPr>
          <a:xfrm>
            <a:off x="10201182" y="1907324"/>
            <a:ext cx="105174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Ericsson Hild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8D4B68-C0A5-FF4D-8C77-2C88EF10183C}"/>
              </a:ext>
            </a:extLst>
          </p:cNvPr>
          <p:cNvSpPr txBox="1"/>
          <p:nvPr/>
        </p:nvSpPr>
        <p:spPr bwMode="auto">
          <a:xfrm>
            <a:off x="9375112" y="1301262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marR="0" lvl="0" indent="-3444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 typeface="Ericsson Hilda Light" panose="000004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1BF51A-0C94-3042-9FDC-F7387F7282FC}"/>
              </a:ext>
            </a:extLst>
          </p:cNvPr>
          <p:cNvSpPr txBox="1"/>
          <p:nvPr/>
        </p:nvSpPr>
        <p:spPr bwMode="auto">
          <a:xfrm>
            <a:off x="9515789" y="1095270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BACC7AC-C1D0-8EDD-9BCB-797CA05E0822}"/>
              </a:ext>
            </a:extLst>
          </p:cNvPr>
          <p:cNvSpPr/>
          <p:nvPr/>
        </p:nvSpPr>
        <p:spPr bwMode="auto">
          <a:xfrm rot="2029676">
            <a:off x="10713089" y="1833970"/>
            <a:ext cx="45719" cy="2170874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99B9135-BE86-223A-B986-C4ADA5CDB996}"/>
              </a:ext>
            </a:extLst>
          </p:cNvPr>
          <p:cNvSpPr/>
          <p:nvPr/>
        </p:nvSpPr>
        <p:spPr bwMode="auto">
          <a:xfrm rot="1354547">
            <a:off x="11020384" y="1962473"/>
            <a:ext cx="45719" cy="1727586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AB71061-94E7-7437-FDC8-27F3B1AF5E1D}"/>
              </a:ext>
            </a:extLst>
          </p:cNvPr>
          <p:cNvSpPr/>
          <p:nvPr/>
        </p:nvSpPr>
        <p:spPr bwMode="auto">
          <a:xfrm rot="976302">
            <a:off x="11073559" y="1951014"/>
            <a:ext cx="77747" cy="2196033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BA4FE4C-A7F2-9111-3AE8-1AB95D6F88ED}"/>
              </a:ext>
            </a:extLst>
          </p:cNvPr>
          <p:cNvSpPr/>
          <p:nvPr/>
        </p:nvSpPr>
        <p:spPr bwMode="auto">
          <a:xfrm rot="489865">
            <a:off x="11276492" y="2027283"/>
            <a:ext cx="45719" cy="1727586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566CB9A-B42B-4AAC-2AD6-AF8D565D71C5}"/>
              </a:ext>
            </a:extLst>
          </p:cNvPr>
          <p:cNvSpPr/>
          <p:nvPr/>
        </p:nvSpPr>
        <p:spPr bwMode="auto">
          <a:xfrm>
            <a:off x="11381639" y="2010411"/>
            <a:ext cx="77747" cy="2196033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C25DC902-42A8-0743-AE81-305630E3A1B9}"/>
              </a:ext>
            </a:extLst>
          </p:cNvPr>
          <p:cNvSpPr/>
          <p:nvPr/>
        </p:nvSpPr>
        <p:spPr bwMode="auto">
          <a:xfrm>
            <a:off x="11280568" y="1843974"/>
            <a:ext cx="257804" cy="257804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" name="object 65">
            <a:extLst>
              <a:ext uri="{FF2B5EF4-FFF2-40B4-BE49-F238E27FC236}">
                <a16:creationId xmlns:a16="http://schemas.microsoft.com/office/drawing/2014/main" id="{68F6F774-B7D4-1F3C-7BA7-187C4D46AF23}"/>
              </a:ext>
            </a:extLst>
          </p:cNvPr>
          <p:cNvSpPr txBox="1"/>
          <p:nvPr/>
        </p:nvSpPr>
        <p:spPr>
          <a:xfrm>
            <a:off x="11362878" y="1887061"/>
            <a:ext cx="105174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Ericsson Hild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83E91F8-3523-AC11-3519-AA3C3AF000AC}"/>
              </a:ext>
            </a:extLst>
          </p:cNvPr>
          <p:cNvSpPr txBox="1"/>
          <p:nvPr/>
        </p:nvSpPr>
        <p:spPr bwMode="auto">
          <a:xfrm>
            <a:off x="1148668" y="3075569"/>
            <a:ext cx="4392602" cy="4452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>
                <a:latin typeface="+mj-lt"/>
              </a:rPr>
              <a:t>Main focus for future proof investments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70210F-AA98-1FE0-B4F4-0E82A49A44AE}"/>
              </a:ext>
            </a:extLst>
          </p:cNvPr>
          <p:cNvSpPr txBox="1"/>
          <p:nvPr/>
        </p:nvSpPr>
        <p:spPr bwMode="auto">
          <a:xfrm>
            <a:off x="1718816" y="1239910"/>
            <a:ext cx="3316163" cy="4452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>
                <a:latin typeface="+mj-lt"/>
              </a:rPr>
              <a:t>Traditional solution</a:t>
            </a:r>
          </a:p>
        </p:txBody>
      </p:sp>
      <p:sp>
        <p:nvSpPr>
          <p:cNvPr id="5" name="object 44">
            <a:extLst>
              <a:ext uri="{FF2B5EF4-FFF2-40B4-BE49-F238E27FC236}">
                <a16:creationId xmlns:a16="http://schemas.microsoft.com/office/drawing/2014/main" id="{06EEB9C0-5FC6-8FB9-7B14-7D32E14F0739}"/>
              </a:ext>
            </a:extLst>
          </p:cNvPr>
          <p:cNvSpPr/>
          <p:nvPr/>
        </p:nvSpPr>
        <p:spPr>
          <a:xfrm>
            <a:off x="1589194" y="5323941"/>
            <a:ext cx="4309246" cy="532319"/>
          </a:xfrm>
          <a:custGeom>
            <a:avLst/>
            <a:gdLst/>
            <a:ahLst/>
            <a:cxnLst/>
            <a:rect l="l" t="t" r="r" b="b"/>
            <a:pathLst>
              <a:path w="6858000" h="838200">
                <a:moveTo>
                  <a:pt x="0" y="0"/>
                </a:moveTo>
                <a:lnTo>
                  <a:pt x="6858000" y="0"/>
                </a:lnTo>
                <a:lnTo>
                  <a:pt x="685800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6" name="object 69">
            <a:extLst>
              <a:ext uri="{FF2B5EF4-FFF2-40B4-BE49-F238E27FC236}">
                <a16:creationId xmlns:a16="http://schemas.microsoft.com/office/drawing/2014/main" id="{5210AFBC-D759-E2F7-31F3-C5CF24A5FFD9}"/>
              </a:ext>
            </a:extLst>
          </p:cNvPr>
          <p:cNvSpPr txBox="1"/>
          <p:nvPr/>
        </p:nvSpPr>
        <p:spPr>
          <a:xfrm>
            <a:off x="2356614" y="5467205"/>
            <a:ext cx="2016510" cy="18466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mmW M-MIMO  radio (AAS)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193DD51-2069-A634-34D5-DDFFE1B03E4E}"/>
              </a:ext>
            </a:extLst>
          </p:cNvPr>
          <p:cNvSpPr/>
          <p:nvPr/>
        </p:nvSpPr>
        <p:spPr bwMode="auto">
          <a:xfrm>
            <a:off x="2059557" y="5466575"/>
            <a:ext cx="175465" cy="159053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9" name="object 44">
            <a:extLst>
              <a:ext uri="{FF2B5EF4-FFF2-40B4-BE49-F238E27FC236}">
                <a16:creationId xmlns:a16="http://schemas.microsoft.com/office/drawing/2014/main" id="{6F2B80C3-EEB9-21B3-D2BF-5DA16D3CA06E}"/>
              </a:ext>
            </a:extLst>
          </p:cNvPr>
          <p:cNvSpPr/>
          <p:nvPr/>
        </p:nvSpPr>
        <p:spPr>
          <a:xfrm>
            <a:off x="1589194" y="2284175"/>
            <a:ext cx="4309246" cy="412508"/>
          </a:xfrm>
          <a:custGeom>
            <a:avLst/>
            <a:gdLst/>
            <a:ahLst/>
            <a:cxnLst/>
            <a:rect l="l" t="t" r="r" b="b"/>
            <a:pathLst>
              <a:path w="6858000" h="838200">
                <a:moveTo>
                  <a:pt x="0" y="0"/>
                </a:moveTo>
                <a:lnTo>
                  <a:pt x="6858000" y="0"/>
                </a:lnTo>
                <a:lnTo>
                  <a:pt x="685800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775B277-5B3E-CE46-C124-0BC1D9AC8F37}"/>
              </a:ext>
            </a:extLst>
          </p:cNvPr>
          <p:cNvSpPr/>
          <p:nvPr/>
        </p:nvSpPr>
        <p:spPr bwMode="auto">
          <a:xfrm>
            <a:off x="1944331" y="2367815"/>
            <a:ext cx="208830" cy="185729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419C1D-FD72-8C36-67D7-AA8CC8E8C4B9}"/>
              </a:ext>
            </a:extLst>
          </p:cNvPr>
          <p:cNvSpPr txBox="1"/>
          <p:nvPr/>
        </p:nvSpPr>
        <p:spPr bwMode="auto">
          <a:xfrm>
            <a:off x="2342970" y="2362929"/>
            <a:ext cx="3324499" cy="2616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sz="1100" b="0" i="0" u="none" strike="noStrike" kern="1200" cap="none" spc="-5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Ericsson Hilda"/>
              </a:rPr>
              <a:t>Passive &amp; active DAS </a:t>
            </a:r>
            <a:endParaRPr lang="en-US" sz="11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E3F1AF7-AD56-CFC2-E9D3-A7851997A5CF}"/>
              </a:ext>
            </a:extLst>
          </p:cNvPr>
          <p:cNvSpPr/>
          <p:nvPr/>
        </p:nvSpPr>
        <p:spPr bwMode="auto">
          <a:xfrm>
            <a:off x="286938" y="2950408"/>
            <a:ext cx="5805416" cy="322827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8C8AEDE-8AC5-4566-15FD-8D52C12CBAC0}"/>
              </a:ext>
            </a:extLst>
          </p:cNvPr>
          <p:cNvSpPr/>
          <p:nvPr/>
        </p:nvSpPr>
        <p:spPr bwMode="auto">
          <a:xfrm>
            <a:off x="6574056" y="3354661"/>
            <a:ext cx="144737" cy="144580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FCEE0EF-3B9B-90B7-4324-3394B1ABF8B4}"/>
              </a:ext>
            </a:extLst>
          </p:cNvPr>
          <p:cNvSpPr/>
          <p:nvPr/>
        </p:nvSpPr>
        <p:spPr bwMode="auto">
          <a:xfrm>
            <a:off x="6603076" y="3949081"/>
            <a:ext cx="144737" cy="144580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E1A7270-916B-236E-5053-0464C6FB5845}"/>
              </a:ext>
            </a:extLst>
          </p:cNvPr>
          <p:cNvSpPr/>
          <p:nvPr/>
        </p:nvSpPr>
        <p:spPr bwMode="auto">
          <a:xfrm>
            <a:off x="7498102" y="3929694"/>
            <a:ext cx="144737" cy="144580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BFE96C8-1AF8-6A0E-6ECA-45D1BBE68916}"/>
              </a:ext>
            </a:extLst>
          </p:cNvPr>
          <p:cNvSpPr/>
          <p:nvPr/>
        </p:nvSpPr>
        <p:spPr bwMode="auto">
          <a:xfrm>
            <a:off x="6772780" y="4486814"/>
            <a:ext cx="144737" cy="144580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DCA2316-A9BF-B99E-227B-66535EDCE63D}"/>
              </a:ext>
            </a:extLst>
          </p:cNvPr>
          <p:cNvSpPr/>
          <p:nvPr/>
        </p:nvSpPr>
        <p:spPr bwMode="auto">
          <a:xfrm>
            <a:off x="7643064" y="4486814"/>
            <a:ext cx="144737" cy="144580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70" marR="0" lvl="0" indent="-35717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979A871-EA5B-7B59-9CC2-A929AF3FB810}"/>
              </a:ext>
            </a:extLst>
          </p:cNvPr>
          <p:cNvSpPr/>
          <p:nvPr/>
        </p:nvSpPr>
        <p:spPr bwMode="auto">
          <a:xfrm>
            <a:off x="268095" y="1206129"/>
            <a:ext cx="5805416" cy="168610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4593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8" name="Picture 877">
            <a:extLst>
              <a:ext uri="{FF2B5EF4-FFF2-40B4-BE49-F238E27FC236}">
                <a16:creationId xmlns:a16="http://schemas.microsoft.com/office/drawing/2014/main" id="{17D5F316-44BD-4ABF-B7AA-F74AC10A8F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30014" flipH="1" flipV="1">
            <a:off x="7418199" y="549991"/>
            <a:ext cx="1101802" cy="1102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48DF99-CE92-4795-AA4D-6E6F8CD3F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1319" y="2925758"/>
            <a:ext cx="4548404" cy="2748676"/>
          </a:xfrm>
          <a:prstGeom prst="rect">
            <a:avLst/>
          </a:prstGeom>
        </p:spPr>
      </p:pic>
      <p:sp>
        <p:nvSpPr>
          <p:cNvPr id="895" name="Freeform: Shape 894">
            <a:extLst>
              <a:ext uri="{FF2B5EF4-FFF2-40B4-BE49-F238E27FC236}">
                <a16:creationId xmlns:a16="http://schemas.microsoft.com/office/drawing/2014/main" id="{C3339A4C-30FC-4F0E-83DC-B41EE621D1FF}"/>
              </a:ext>
            </a:extLst>
          </p:cNvPr>
          <p:cNvSpPr/>
          <p:nvPr/>
        </p:nvSpPr>
        <p:spPr bwMode="auto">
          <a:xfrm rot="21164075">
            <a:off x="8328689" y="1002590"/>
            <a:ext cx="3172897" cy="3507686"/>
          </a:xfrm>
          <a:custGeom>
            <a:avLst/>
            <a:gdLst>
              <a:gd name="connsiteX0" fmla="*/ 0 w 2760133"/>
              <a:gd name="connsiteY0" fmla="*/ 0 h 2540000"/>
              <a:gd name="connsiteX1" fmla="*/ 2319866 w 2760133"/>
              <a:gd name="connsiteY1" fmla="*/ 2540000 h 2540000"/>
              <a:gd name="connsiteX2" fmla="*/ 2760133 w 2760133"/>
              <a:gd name="connsiteY2" fmla="*/ 2455334 h 2540000"/>
              <a:gd name="connsiteX3" fmla="*/ 0 w 2760133"/>
              <a:gd name="connsiteY3" fmla="*/ 0 h 2540000"/>
              <a:gd name="connsiteX0" fmla="*/ 0 w 1857007"/>
              <a:gd name="connsiteY0" fmla="*/ 0 h 2533246"/>
              <a:gd name="connsiteX1" fmla="*/ 1416740 w 1857007"/>
              <a:gd name="connsiteY1" fmla="*/ 2533246 h 2533246"/>
              <a:gd name="connsiteX2" fmla="*/ 1857007 w 1857007"/>
              <a:gd name="connsiteY2" fmla="*/ 2448580 h 2533246"/>
              <a:gd name="connsiteX3" fmla="*/ 0 w 1857007"/>
              <a:gd name="connsiteY3" fmla="*/ 0 h 2533246"/>
              <a:gd name="connsiteX0" fmla="*/ 0 w 1857007"/>
              <a:gd name="connsiteY0" fmla="*/ 0 h 2448580"/>
              <a:gd name="connsiteX1" fmla="*/ 1236115 w 1857007"/>
              <a:gd name="connsiteY1" fmla="*/ 2398167 h 2448580"/>
              <a:gd name="connsiteX2" fmla="*/ 1857007 w 1857007"/>
              <a:gd name="connsiteY2" fmla="*/ 2448580 h 2448580"/>
              <a:gd name="connsiteX3" fmla="*/ 0 w 1857007"/>
              <a:gd name="connsiteY3" fmla="*/ 0 h 2448580"/>
              <a:gd name="connsiteX0" fmla="*/ 0 w 1836937"/>
              <a:gd name="connsiteY0" fmla="*/ 0 h 2398167"/>
              <a:gd name="connsiteX1" fmla="*/ 1236115 w 1836937"/>
              <a:gd name="connsiteY1" fmla="*/ 2398167 h 2398167"/>
              <a:gd name="connsiteX2" fmla="*/ 1836937 w 1836937"/>
              <a:gd name="connsiteY2" fmla="*/ 2327009 h 2398167"/>
              <a:gd name="connsiteX3" fmla="*/ 0 w 1836937"/>
              <a:gd name="connsiteY3" fmla="*/ 0 h 2398167"/>
              <a:gd name="connsiteX0" fmla="*/ 0 w 1836937"/>
              <a:gd name="connsiteY0" fmla="*/ 0 h 2391413"/>
              <a:gd name="connsiteX1" fmla="*/ 925038 w 1836937"/>
              <a:gd name="connsiteY1" fmla="*/ 2391413 h 2391413"/>
              <a:gd name="connsiteX2" fmla="*/ 1836937 w 1836937"/>
              <a:gd name="connsiteY2" fmla="*/ 2327009 h 2391413"/>
              <a:gd name="connsiteX3" fmla="*/ 0 w 1836937"/>
              <a:gd name="connsiteY3" fmla="*/ 0 h 2391413"/>
              <a:gd name="connsiteX0" fmla="*/ 0 w 3703399"/>
              <a:gd name="connsiteY0" fmla="*/ 0 h 2391413"/>
              <a:gd name="connsiteX1" fmla="*/ 925038 w 3703399"/>
              <a:gd name="connsiteY1" fmla="*/ 2391413 h 2391413"/>
              <a:gd name="connsiteX2" fmla="*/ 3703399 w 3703399"/>
              <a:gd name="connsiteY2" fmla="*/ 2171668 h 2391413"/>
              <a:gd name="connsiteX3" fmla="*/ 0 w 3703399"/>
              <a:gd name="connsiteY3" fmla="*/ 0 h 2391413"/>
              <a:gd name="connsiteX0" fmla="*/ 0 w 2974317"/>
              <a:gd name="connsiteY0" fmla="*/ 0 h 2571267"/>
              <a:gd name="connsiteX1" fmla="*/ 195956 w 2974317"/>
              <a:gd name="connsiteY1" fmla="*/ 2571267 h 2571267"/>
              <a:gd name="connsiteX2" fmla="*/ 2974317 w 2974317"/>
              <a:gd name="connsiteY2" fmla="*/ 2351522 h 2571267"/>
              <a:gd name="connsiteX3" fmla="*/ 0 w 2974317"/>
              <a:gd name="connsiteY3" fmla="*/ 0 h 2571267"/>
              <a:gd name="connsiteX0" fmla="*/ 0 w 2999542"/>
              <a:gd name="connsiteY0" fmla="*/ 0 h 2571267"/>
              <a:gd name="connsiteX1" fmla="*/ 195956 w 2999542"/>
              <a:gd name="connsiteY1" fmla="*/ 2571267 h 2571267"/>
              <a:gd name="connsiteX2" fmla="*/ 2999542 w 2999542"/>
              <a:gd name="connsiteY2" fmla="*/ 2242654 h 2571267"/>
              <a:gd name="connsiteX3" fmla="*/ 0 w 2999542"/>
              <a:gd name="connsiteY3" fmla="*/ 0 h 2571267"/>
              <a:gd name="connsiteX0" fmla="*/ 0 w 2999542"/>
              <a:gd name="connsiteY0" fmla="*/ 0 h 2638272"/>
              <a:gd name="connsiteX1" fmla="*/ 185218 w 2999542"/>
              <a:gd name="connsiteY1" fmla="*/ 2638272 h 2638272"/>
              <a:gd name="connsiteX2" fmla="*/ 2999542 w 2999542"/>
              <a:gd name="connsiteY2" fmla="*/ 2242654 h 2638272"/>
              <a:gd name="connsiteX3" fmla="*/ 0 w 2999542"/>
              <a:gd name="connsiteY3" fmla="*/ 0 h 263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9542" h="2638272">
                <a:moveTo>
                  <a:pt x="0" y="0"/>
                </a:moveTo>
                <a:lnTo>
                  <a:pt x="185218" y="2638272"/>
                </a:lnTo>
                <a:lnTo>
                  <a:pt x="2999542" y="2242654"/>
                </a:lnTo>
                <a:lnTo>
                  <a:pt x="0" y="0"/>
                </a:lnTo>
                <a:close/>
              </a:path>
            </a:pathLst>
          </a:custGeom>
          <a:solidFill>
            <a:srgbClr val="0082F0">
              <a:alpha val="18039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35989D-5CA2-4891-925B-7928D20F1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Massive MIMO</a:t>
            </a:r>
            <a:br>
              <a:rPr lang="en-US" dirty="0"/>
            </a:br>
            <a:r>
              <a:rPr lang="en-US" sz="3200" dirty="0"/>
              <a:t>basics- reducing cell to cell interference </a:t>
            </a:r>
            <a:endParaRPr lang="en-US" dirty="0"/>
          </a:p>
        </p:txBody>
      </p:sp>
      <p:grpSp>
        <p:nvGrpSpPr>
          <p:cNvPr id="456" name="Group 455">
            <a:extLst>
              <a:ext uri="{FF2B5EF4-FFF2-40B4-BE49-F238E27FC236}">
                <a16:creationId xmlns:a16="http://schemas.microsoft.com/office/drawing/2014/main" id="{D1EB057E-BD99-4B33-BE66-4ADCCD5D5641}"/>
              </a:ext>
            </a:extLst>
          </p:cNvPr>
          <p:cNvGrpSpPr/>
          <p:nvPr/>
        </p:nvGrpSpPr>
        <p:grpSpPr>
          <a:xfrm>
            <a:off x="848371" y="3198744"/>
            <a:ext cx="1992322" cy="2791789"/>
            <a:chOff x="1140879" y="1402818"/>
            <a:chExt cx="3090137" cy="461358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D0B001C-43A8-456D-8488-7DDF3439AA44}"/>
                </a:ext>
              </a:extLst>
            </p:cNvPr>
            <p:cNvGrpSpPr/>
            <p:nvPr/>
          </p:nvGrpSpPr>
          <p:grpSpPr>
            <a:xfrm>
              <a:off x="1142603" y="1414620"/>
              <a:ext cx="335386" cy="341179"/>
              <a:chOff x="4046089" y="1550192"/>
              <a:chExt cx="518846" cy="619970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9B4FE34F-3780-4404-A019-AE8CFB7FC651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822B42B0-5559-4F33-A3B4-08EC31E0132B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BCE39993-1FFD-41E1-8D45-B5EC6AD84151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A0FFE84-5C96-45C5-BB93-92ED7ABD0A80}"/>
                </a:ext>
              </a:extLst>
            </p:cNvPr>
            <p:cNvGrpSpPr/>
            <p:nvPr/>
          </p:nvGrpSpPr>
          <p:grpSpPr>
            <a:xfrm>
              <a:off x="1533297" y="1414620"/>
              <a:ext cx="335386" cy="341179"/>
              <a:chOff x="4046089" y="1550192"/>
              <a:chExt cx="518846" cy="619970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12C9ED15-E799-488E-B80A-64FA46705F69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3BC1E33C-6062-466C-BBB4-4CECE569A5ED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F5BE984-E5F0-4711-8002-EDE040924A44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31EC085-19B6-4AE0-A89A-5652034DA9C1}"/>
                </a:ext>
              </a:extLst>
            </p:cNvPr>
            <p:cNvGrpSpPr/>
            <p:nvPr/>
          </p:nvGrpSpPr>
          <p:grpSpPr>
            <a:xfrm>
              <a:off x="1923991" y="1408719"/>
              <a:ext cx="335386" cy="341179"/>
              <a:chOff x="4046089" y="1550192"/>
              <a:chExt cx="518846" cy="619970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766941E9-E11B-4378-85CF-B08815BED2B0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66D1C079-DCC8-4462-9C9C-1886C5D441D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3CABC3C2-14C1-434F-A0CF-0F1A82F4413B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94E823F-ED65-4258-9A7A-46D5CC2912A3}"/>
                </a:ext>
              </a:extLst>
            </p:cNvPr>
            <p:cNvGrpSpPr/>
            <p:nvPr/>
          </p:nvGrpSpPr>
          <p:grpSpPr>
            <a:xfrm>
              <a:off x="2314686" y="1411670"/>
              <a:ext cx="335386" cy="341179"/>
              <a:chOff x="4046089" y="1550192"/>
              <a:chExt cx="518846" cy="619970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6558E9F2-52F7-4AE4-9F8E-7C6B5BFBE62C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1E37BD43-52FD-4F70-8974-B2207CB7443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63A016B9-01A0-42E5-AAE3-BE3F6582209C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7974DFF-4FC7-488D-A5CC-0D503D3C46BD}"/>
                </a:ext>
              </a:extLst>
            </p:cNvPr>
            <p:cNvGrpSpPr/>
            <p:nvPr/>
          </p:nvGrpSpPr>
          <p:grpSpPr>
            <a:xfrm>
              <a:off x="1140879" y="1805494"/>
              <a:ext cx="335386" cy="341179"/>
              <a:chOff x="4046089" y="1550192"/>
              <a:chExt cx="518846" cy="619970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60BB69BB-E622-4815-9C07-829852179EDA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F5FD7247-61EC-4E1C-B8B3-96DE7DF44E69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CC0ACF5F-B52E-48C3-B4F9-24C1555720F6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0633B80-231A-436A-BEFC-7DABF2393AC7}"/>
                </a:ext>
              </a:extLst>
            </p:cNvPr>
            <p:cNvGrpSpPr/>
            <p:nvPr/>
          </p:nvGrpSpPr>
          <p:grpSpPr>
            <a:xfrm>
              <a:off x="1531573" y="1805494"/>
              <a:ext cx="335386" cy="341179"/>
              <a:chOff x="4046089" y="1550192"/>
              <a:chExt cx="518846" cy="619970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D68FFA2E-DBD1-4036-9C17-3723C3BE011B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3257693A-0B40-48C0-BDB6-8A1239F7238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249C0151-B641-40B8-A47E-B043F5B984CE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059D58E-78D2-4338-A7F8-512DEE7F6761}"/>
                </a:ext>
              </a:extLst>
            </p:cNvPr>
            <p:cNvGrpSpPr/>
            <p:nvPr/>
          </p:nvGrpSpPr>
          <p:grpSpPr>
            <a:xfrm>
              <a:off x="1922267" y="1799593"/>
              <a:ext cx="335386" cy="341179"/>
              <a:chOff x="4046089" y="1550192"/>
              <a:chExt cx="518846" cy="619970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5E0ABFCD-5B00-4858-996D-30D2AAB0D437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F0962148-ACC0-4DF2-8768-A96C1822A13C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32FD2AE6-6539-4A1C-93A8-9D5DA76FCC39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ABA6CC4-6520-4A9D-863D-6C9A44BBBBBC}"/>
                </a:ext>
              </a:extLst>
            </p:cNvPr>
            <p:cNvGrpSpPr/>
            <p:nvPr/>
          </p:nvGrpSpPr>
          <p:grpSpPr>
            <a:xfrm>
              <a:off x="2312962" y="1802543"/>
              <a:ext cx="335386" cy="341179"/>
              <a:chOff x="4046089" y="1550192"/>
              <a:chExt cx="518846" cy="619970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6EDE972E-4781-4D6F-9804-9EC00887A448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F9D33834-ECE9-496D-8C0B-E07DD815B2F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0D1BFA54-2876-4D59-A074-B9C82B825CFB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019794D-13D7-46C2-A5D0-51B4A08D0D74}"/>
                </a:ext>
              </a:extLst>
            </p:cNvPr>
            <p:cNvGrpSpPr/>
            <p:nvPr/>
          </p:nvGrpSpPr>
          <p:grpSpPr>
            <a:xfrm>
              <a:off x="1142767" y="2190466"/>
              <a:ext cx="335386" cy="341179"/>
              <a:chOff x="4046089" y="1550192"/>
              <a:chExt cx="518846" cy="619970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F659F726-FE4C-4C61-9216-A529B552477F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CC7D30EA-3583-4778-9174-06A49298772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14992B75-3D1A-4EB2-98DE-430A6E4BAEA5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112822C-50A7-4343-8E7F-E435D86C5117}"/>
                </a:ext>
              </a:extLst>
            </p:cNvPr>
            <p:cNvGrpSpPr/>
            <p:nvPr/>
          </p:nvGrpSpPr>
          <p:grpSpPr>
            <a:xfrm>
              <a:off x="1533461" y="2190466"/>
              <a:ext cx="335386" cy="341179"/>
              <a:chOff x="4046089" y="1550192"/>
              <a:chExt cx="518846" cy="619970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DCC1EE33-C4D9-486D-8B04-0F4CC6E9C982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1D299524-4B32-4530-92F8-FC59E193846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99516A63-88E5-4541-BD9B-BE23E269912B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2B82EF3-E906-4CC7-A79E-2698B8D7B1EA}"/>
                </a:ext>
              </a:extLst>
            </p:cNvPr>
            <p:cNvGrpSpPr/>
            <p:nvPr/>
          </p:nvGrpSpPr>
          <p:grpSpPr>
            <a:xfrm>
              <a:off x="1924156" y="2184565"/>
              <a:ext cx="335386" cy="341179"/>
              <a:chOff x="4046089" y="1550192"/>
              <a:chExt cx="518846" cy="619970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0218FC7A-B5C3-4BB5-8F98-F72FC1F757C9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A32F118E-F074-4FEE-8514-632968822574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001941CB-A30F-478C-973A-B2F1C42769F3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382610-7DBE-4ACB-A8FB-1C8AED516711}"/>
                </a:ext>
              </a:extLst>
            </p:cNvPr>
            <p:cNvGrpSpPr/>
            <p:nvPr/>
          </p:nvGrpSpPr>
          <p:grpSpPr>
            <a:xfrm>
              <a:off x="2314850" y="2187516"/>
              <a:ext cx="335386" cy="341179"/>
              <a:chOff x="4046089" y="1550192"/>
              <a:chExt cx="518846" cy="619970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544D0CF2-D800-4151-BBB9-2F1662A110C7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E920E189-587D-4873-A0C1-07B7B83EE2A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7062B667-430C-45C8-9F7A-31C5B8C26C57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1C67A05-000F-45CE-AF9C-C17FA443A212}"/>
                </a:ext>
              </a:extLst>
            </p:cNvPr>
            <p:cNvGrpSpPr/>
            <p:nvPr/>
          </p:nvGrpSpPr>
          <p:grpSpPr>
            <a:xfrm>
              <a:off x="2703493" y="1408719"/>
              <a:ext cx="335386" cy="341179"/>
              <a:chOff x="4046089" y="1550192"/>
              <a:chExt cx="518846" cy="619970"/>
            </a:xfrm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7715495C-C3D7-4823-8595-F0EA122561F0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FCADF242-AD95-492D-A0F2-A36B5AF59328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528D00E0-627A-42C5-91B7-5E2CA7019204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3BF67D8D-0095-4677-8C05-0B16504E03CD}"/>
                </a:ext>
              </a:extLst>
            </p:cNvPr>
            <p:cNvGrpSpPr/>
            <p:nvPr/>
          </p:nvGrpSpPr>
          <p:grpSpPr>
            <a:xfrm>
              <a:off x="3094187" y="1408719"/>
              <a:ext cx="335386" cy="341179"/>
              <a:chOff x="4046089" y="1550192"/>
              <a:chExt cx="518846" cy="619970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8357B151-0A37-4BC1-9363-D0C5C5E10A65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4DA0AA04-BFC7-4210-8B45-7224919EDFC6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2DC26FF9-2692-4B5B-A26C-257EFF4977C4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0B95021-582D-4D69-9778-100F2C860300}"/>
                </a:ext>
              </a:extLst>
            </p:cNvPr>
            <p:cNvGrpSpPr/>
            <p:nvPr/>
          </p:nvGrpSpPr>
          <p:grpSpPr>
            <a:xfrm>
              <a:off x="3484881" y="1402818"/>
              <a:ext cx="335386" cy="341179"/>
              <a:chOff x="4046089" y="1550192"/>
              <a:chExt cx="518846" cy="619970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4450B603-0A2A-427A-A244-B387F8DF6278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52A84434-B012-4478-A71D-93D04882CFA7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5FFAB941-D04E-4542-A604-F3937E4F5BD9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915647C-6815-433D-B0D3-2E2146B268BC}"/>
                </a:ext>
              </a:extLst>
            </p:cNvPr>
            <p:cNvGrpSpPr/>
            <p:nvPr/>
          </p:nvGrpSpPr>
          <p:grpSpPr>
            <a:xfrm>
              <a:off x="3875576" y="1405769"/>
              <a:ext cx="335386" cy="341179"/>
              <a:chOff x="4046089" y="1550192"/>
              <a:chExt cx="518846" cy="619970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48EB887A-AC11-4DB5-B136-C642B49CE47C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238EB899-9DDD-4137-A899-FEA79E6EC2E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B3903F66-185E-43FA-ABF6-C0917ACF4C20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C34AEC3D-B739-4DF5-979B-878BFF5773D0}"/>
                </a:ext>
              </a:extLst>
            </p:cNvPr>
            <p:cNvGrpSpPr/>
            <p:nvPr/>
          </p:nvGrpSpPr>
          <p:grpSpPr>
            <a:xfrm>
              <a:off x="2701769" y="1799593"/>
              <a:ext cx="335386" cy="341179"/>
              <a:chOff x="4046089" y="1550192"/>
              <a:chExt cx="518846" cy="619970"/>
            </a:xfrm>
          </p:grpSpPr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468034EF-075A-4BCC-890E-04F29C46A770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3D7BC61A-831F-4B31-9767-8F4F62AE4183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7D7D34E5-68C2-4F99-83A9-C54ECED01C5C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45BE0A84-C62F-422B-A771-CDB83C956D06}"/>
                </a:ext>
              </a:extLst>
            </p:cNvPr>
            <p:cNvGrpSpPr/>
            <p:nvPr/>
          </p:nvGrpSpPr>
          <p:grpSpPr>
            <a:xfrm>
              <a:off x="3092463" y="1799593"/>
              <a:ext cx="335386" cy="341179"/>
              <a:chOff x="4046089" y="1550192"/>
              <a:chExt cx="518846" cy="619970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BC3A371B-FDDA-4C37-86B8-2315D38E57E9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59F4B9EE-6B48-4C82-B0C7-0EDAAE375122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7CAE938B-6032-478A-B82A-481A69D6B3F6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3FCEFF5D-6054-4F2D-9394-E90D79705BF1}"/>
                </a:ext>
              </a:extLst>
            </p:cNvPr>
            <p:cNvGrpSpPr/>
            <p:nvPr/>
          </p:nvGrpSpPr>
          <p:grpSpPr>
            <a:xfrm>
              <a:off x="3483157" y="1793692"/>
              <a:ext cx="335386" cy="341179"/>
              <a:chOff x="4046089" y="1550192"/>
              <a:chExt cx="518846" cy="619970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6DD0ED8D-629A-4628-8C11-4B178899AB2D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CF37D38C-4D5B-4601-A32C-4D02D915FA9D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8A182E5E-586B-4A86-811A-037C59F41CD1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DBF5A8E6-35C3-4B5D-87CF-739CD516AFCB}"/>
                </a:ext>
              </a:extLst>
            </p:cNvPr>
            <p:cNvGrpSpPr/>
            <p:nvPr/>
          </p:nvGrpSpPr>
          <p:grpSpPr>
            <a:xfrm>
              <a:off x="3873852" y="1796642"/>
              <a:ext cx="335386" cy="341179"/>
              <a:chOff x="4046089" y="1550192"/>
              <a:chExt cx="518846" cy="619970"/>
            </a:xfrm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8D7DCB1A-4788-46DB-89E9-962D1DECE5D1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7F19DE95-6512-429F-BDB4-9318D1791AA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A79A313E-C6BB-439B-8FF8-7F8C6754ED0D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047444A0-E0FA-443F-8EE5-40E3DD9DE95D}"/>
                </a:ext>
              </a:extLst>
            </p:cNvPr>
            <p:cNvGrpSpPr/>
            <p:nvPr/>
          </p:nvGrpSpPr>
          <p:grpSpPr>
            <a:xfrm>
              <a:off x="2703657" y="2184565"/>
              <a:ext cx="335386" cy="341179"/>
              <a:chOff x="4046089" y="1550192"/>
              <a:chExt cx="518846" cy="619970"/>
            </a:xfrm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EB062D56-035C-429A-842D-4DA91CB4A354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63FB845F-02C1-40F8-9D76-3ED631A8E54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80472700-7B34-41AB-BA1F-6ABA4C2E48EF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ABCFDCC7-5C3E-4AC7-83DC-A8D845D7093B}"/>
                </a:ext>
              </a:extLst>
            </p:cNvPr>
            <p:cNvGrpSpPr/>
            <p:nvPr/>
          </p:nvGrpSpPr>
          <p:grpSpPr>
            <a:xfrm>
              <a:off x="3094351" y="2184565"/>
              <a:ext cx="335386" cy="341179"/>
              <a:chOff x="4046089" y="1550192"/>
              <a:chExt cx="518846" cy="619970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AA1A595E-2256-4663-A552-403D6B731050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4F8FFC17-3010-48AA-982B-51E01D1FDE5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8CB56B3A-7F92-448A-9FEE-55377F15539A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EFC9077B-1E9A-4819-8141-E7AEDE0601AF}"/>
                </a:ext>
              </a:extLst>
            </p:cNvPr>
            <p:cNvGrpSpPr/>
            <p:nvPr/>
          </p:nvGrpSpPr>
          <p:grpSpPr>
            <a:xfrm>
              <a:off x="3485046" y="2178664"/>
              <a:ext cx="335386" cy="341179"/>
              <a:chOff x="4046089" y="1550192"/>
              <a:chExt cx="518846" cy="619970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B6D690F5-B2FE-4B89-9579-4AC14196F178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8995A597-C06A-4EB4-AFA9-B0E145DBCAF3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BDDDF26E-5FA3-44D1-ABD0-53DA884CD013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9B4AD987-C908-4B88-A4B0-DF5FDEAABD80}"/>
                </a:ext>
              </a:extLst>
            </p:cNvPr>
            <p:cNvGrpSpPr/>
            <p:nvPr/>
          </p:nvGrpSpPr>
          <p:grpSpPr>
            <a:xfrm>
              <a:off x="3875740" y="2181615"/>
              <a:ext cx="335386" cy="341179"/>
              <a:chOff x="4046089" y="1550192"/>
              <a:chExt cx="518846" cy="619970"/>
            </a:xfrm>
          </p:grpSpPr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1DE6869A-7B12-4F47-A6CF-4EA48237582D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9B16A7D8-CCA6-48F2-902C-D25A8A8F4CA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8A4CD27D-4262-4F99-A9B0-E0B049DBB3C2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0A3B7C2B-E6DD-4656-8B35-D9C654147CD9}"/>
                </a:ext>
              </a:extLst>
            </p:cNvPr>
            <p:cNvGrpSpPr/>
            <p:nvPr/>
          </p:nvGrpSpPr>
          <p:grpSpPr>
            <a:xfrm>
              <a:off x="1152577" y="2575438"/>
              <a:ext cx="335386" cy="341179"/>
              <a:chOff x="4046089" y="1550192"/>
              <a:chExt cx="518846" cy="619970"/>
            </a:xfrm>
          </p:grpSpPr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2FC3BDE5-ED82-4873-8593-BA0D742D5186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61AC9989-1526-469A-96CA-9E5C3574353F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DF41E5DB-3AEC-43A8-860E-41AEDE149DDF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803492F1-B58F-4A97-98E3-5BF2A31239F1}"/>
                </a:ext>
              </a:extLst>
            </p:cNvPr>
            <p:cNvGrpSpPr/>
            <p:nvPr/>
          </p:nvGrpSpPr>
          <p:grpSpPr>
            <a:xfrm>
              <a:off x="1543271" y="2575438"/>
              <a:ext cx="335386" cy="341179"/>
              <a:chOff x="4046089" y="1550192"/>
              <a:chExt cx="518846" cy="619970"/>
            </a:xfrm>
          </p:grpSpPr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16F983DD-5F71-4397-81D7-40758088811D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35FF353B-1D17-4550-9CB9-092591781E9B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574740A4-0C3B-4B05-BBA8-CB6EF80B5A14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028FB0C2-369B-4C62-A9A1-2E86DBFD8C70}"/>
                </a:ext>
              </a:extLst>
            </p:cNvPr>
            <p:cNvGrpSpPr/>
            <p:nvPr/>
          </p:nvGrpSpPr>
          <p:grpSpPr>
            <a:xfrm>
              <a:off x="1933965" y="2569537"/>
              <a:ext cx="335386" cy="341179"/>
              <a:chOff x="4046089" y="1550192"/>
              <a:chExt cx="518846" cy="619970"/>
            </a:xfrm>
          </p:grpSpPr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34E66346-7CB6-49BF-A821-A3A5DB73C1B7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804D4C2A-042C-4A95-9051-D491315D34F4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DF5AD6BC-00E5-447C-980C-F8B1F17A13CD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814D7975-052C-474F-8855-EF246913113C}"/>
                </a:ext>
              </a:extLst>
            </p:cNvPr>
            <p:cNvGrpSpPr/>
            <p:nvPr/>
          </p:nvGrpSpPr>
          <p:grpSpPr>
            <a:xfrm>
              <a:off x="2324660" y="2572488"/>
              <a:ext cx="335386" cy="341179"/>
              <a:chOff x="4046089" y="1550192"/>
              <a:chExt cx="518846" cy="619970"/>
            </a:xfrm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7BEA17EB-C912-413E-95CE-DBD801583C69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502EB082-B221-459F-B21A-A31056E13BB8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436E9C9E-7E40-4D63-888B-09A78E65E30F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1C8FDE3E-9484-400D-AC96-50B18DE9603C}"/>
                </a:ext>
              </a:extLst>
            </p:cNvPr>
            <p:cNvGrpSpPr/>
            <p:nvPr/>
          </p:nvGrpSpPr>
          <p:grpSpPr>
            <a:xfrm>
              <a:off x="1150853" y="2966312"/>
              <a:ext cx="335386" cy="341179"/>
              <a:chOff x="4046089" y="1550192"/>
              <a:chExt cx="518846" cy="619970"/>
            </a:xfrm>
          </p:grpSpPr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0D2318A8-B04A-4909-ACC2-6437F46BA1C9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BF149C35-EFF3-4BD2-B97F-BD1937379CA2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66E4F917-0314-45C0-A756-0EA7EAD52D32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6CD1D7AA-84C2-4831-9F83-75C528A2AC6F}"/>
                </a:ext>
              </a:extLst>
            </p:cNvPr>
            <p:cNvGrpSpPr/>
            <p:nvPr/>
          </p:nvGrpSpPr>
          <p:grpSpPr>
            <a:xfrm>
              <a:off x="1541547" y="2966312"/>
              <a:ext cx="335386" cy="341179"/>
              <a:chOff x="4046089" y="1550192"/>
              <a:chExt cx="518846" cy="619970"/>
            </a:xfrm>
          </p:grpSpPr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E4E67D79-4DDF-4ADF-AF7B-2C5D76671319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7DD72A26-888C-43C9-BAF5-630496DF784D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5BBED3DA-A443-4A01-A040-AA6560A1F037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ED70C2C1-E740-4471-BF43-6C20284B05A3}"/>
                </a:ext>
              </a:extLst>
            </p:cNvPr>
            <p:cNvGrpSpPr/>
            <p:nvPr/>
          </p:nvGrpSpPr>
          <p:grpSpPr>
            <a:xfrm>
              <a:off x="1932241" y="2960411"/>
              <a:ext cx="335386" cy="341179"/>
              <a:chOff x="4046089" y="1550192"/>
              <a:chExt cx="518846" cy="619970"/>
            </a:xfrm>
          </p:grpSpPr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6E332AF3-682D-4E8E-B26F-3B0FDF6BFE99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838AEFFB-FA0E-4FDB-9B9D-DF339B517341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F61FEF71-85E5-44B2-BFDA-3C6271755FDA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5EAEF008-A0BA-42AB-9860-BD61B2CA2062}"/>
                </a:ext>
              </a:extLst>
            </p:cNvPr>
            <p:cNvGrpSpPr/>
            <p:nvPr/>
          </p:nvGrpSpPr>
          <p:grpSpPr>
            <a:xfrm>
              <a:off x="2322936" y="2963361"/>
              <a:ext cx="335386" cy="341179"/>
              <a:chOff x="4046089" y="1550192"/>
              <a:chExt cx="518846" cy="619970"/>
            </a:xfrm>
          </p:grpSpPr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7A8A78FB-0EED-4DE2-A8D7-F6DFD676D364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DB2ABB4D-C929-4D29-8473-FB79365964E5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C11FCA6C-C1AC-4E54-9ED1-6488C10B705C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7D25C150-EC5B-4895-911B-7E81F3375E7D}"/>
                </a:ext>
              </a:extLst>
            </p:cNvPr>
            <p:cNvGrpSpPr/>
            <p:nvPr/>
          </p:nvGrpSpPr>
          <p:grpSpPr>
            <a:xfrm>
              <a:off x="1152741" y="3351284"/>
              <a:ext cx="335386" cy="341179"/>
              <a:chOff x="4046089" y="1550192"/>
              <a:chExt cx="518846" cy="619970"/>
            </a:xfrm>
          </p:grpSpPr>
          <p:sp>
            <p:nvSpPr>
              <p:cNvPr id="153" name="Rectangle 152">
                <a:extLst>
                  <a:ext uri="{FF2B5EF4-FFF2-40B4-BE49-F238E27FC236}">
                    <a16:creationId xmlns:a16="http://schemas.microsoft.com/office/drawing/2014/main" id="{6157DDCB-E94F-47D0-9223-C613C570B876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86B12952-9A65-415F-B1C2-8B41998A426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D3969AB7-5CDD-4A89-AAD9-BC7877B89449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2A65F4EF-73AD-4E35-B06F-DD61BA8A8449}"/>
                </a:ext>
              </a:extLst>
            </p:cNvPr>
            <p:cNvGrpSpPr/>
            <p:nvPr/>
          </p:nvGrpSpPr>
          <p:grpSpPr>
            <a:xfrm>
              <a:off x="1543435" y="3351284"/>
              <a:ext cx="335386" cy="341179"/>
              <a:chOff x="4046089" y="1550192"/>
              <a:chExt cx="518846" cy="619970"/>
            </a:xfrm>
          </p:grpSpPr>
          <p:sp>
            <p:nvSpPr>
              <p:cNvPr id="157" name="Rectangle 156">
                <a:extLst>
                  <a:ext uri="{FF2B5EF4-FFF2-40B4-BE49-F238E27FC236}">
                    <a16:creationId xmlns:a16="http://schemas.microsoft.com/office/drawing/2014/main" id="{F814C049-E388-4C69-8347-1C4ECB563701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A25D3FC2-76C1-4C1A-AC3F-44B7C5EB7C4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55B649CA-B13F-4489-AD6D-D0BCA87516D5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E280255F-E987-4DC6-B98F-A52B30914FD2}"/>
                </a:ext>
              </a:extLst>
            </p:cNvPr>
            <p:cNvGrpSpPr/>
            <p:nvPr/>
          </p:nvGrpSpPr>
          <p:grpSpPr>
            <a:xfrm>
              <a:off x="1934130" y="3345383"/>
              <a:ext cx="335386" cy="341179"/>
              <a:chOff x="4046089" y="1550192"/>
              <a:chExt cx="518846" cy="619970"/>
            </a:xfrm>
          </p:grpSpPr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FBA1C23D-F1DC-4AE1-82BE-F9B8EDC9BB2E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8640F8E6-169E-4CAF-8AA8-50A595886461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3F734E47-5F23-4391-9386-91EF851B5C93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7AA77D27-EC12-4B22-873D-76C85AD2B4CD}"/>
                </a:ext>
              </a:extLst>
            </p:cNvPr>
            <p:cNvGrpSpPr/>
            <p:nvPr/>
          </p:nvGrpSpPr>
          <p:grpSpPr>
            <a:xfrm>
              <a:off x="2324824" y="3348334"/>
              <a:ext cx="335386" cy="341179"/>
              <a:chOff x="4046089" y="1550192"/>
              <a:chExt cx="518846" cy="619970"/>
            </a:xfrm>
          </p:grpSpPr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A5E4EA05-3805-4470-A75D-6CB32246729D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099CA1A6-E9EA-447B-B871-0A00F005FA1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2E0D59AA-432D-41EC-86C0-DCB44C626FDF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5D0201D4-0DD3-4CE4-9803-9105AFF9F2AC}"/>
                </a:ext>
              </a:extLst>
            </p:cNvPr>
            <p:cNvGrpSpPr/>
            <p:nvPr/>
          </p:nvGrpSpPr>
          <p:grpSpPr>
            <a:xfrm>
              <a:off x="2713467" y="2572487"/>
              <a:ext cx="335386" cy="341179"/>
              <a:chOff x="4046089" y="1550192"/>
              <a:chExt cx="518846" cy="619970"/>
            </a:xfrm>
          </p:grpSpPr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D564AEFA-713B-4F94-81F8-FC6E761C2D2E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8E8C716C-B7D8-4606-9F3D-CB53A7CAFAE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8FB85786-8798-4114-B7CC-128F5B8494A3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752CE9D2-BF88-47F2-904A-0378BF857ED8}"/>
                </a:ext>
              </a:extLst>
            </p:cNvPr>
            <p:cNvGrpSpPr/>
            <p:nvPr/>
          </p:nvGrpSpPr>
          <p:grpSpPr>
            <a:xfrm>
              <a:off x="3104161" y="2572487"/>
              <a:ext cx="335386" cy="341179"/>
              <a:chOff x="4046089" y="1550192"/>
              <a:chExt cx="518846" cy="619970"/>
            </a:xfrm>
          </p:grpSpPr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334C1532-490D-4425-9DD7-CC91A5AFE3CD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AF99246C-D851-4FA6-9B4C-92D17A21B07C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A648D6C0-A85A-403C-9216-7AE0E91557F8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63F3E1E9-943E-4B29-8A8C-E3B92717FDBE}"/>
                </a:ext>
              </a:extLst>
            </p:cNvPr>
            <p:cNvGrpSpPr/>
            <p:nvPr/>
          </p:nvGrpSpPr>
          <p:grpSpPr>
            <a:xfrm>
              <a:off x="3494855" y="2566586"/>
              <a:ext cx="335386" cy="341179"/>
              <a:chOff x="4046089" y="1550192"/>
              <a:chExt cx="518846" cy="619970"/>
            </a:xfrm>
          </p:grpSpPr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B9DC3BAB-5EF2-4B1B-88C5-D81272A7A6CF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859C37F7-1757-4979-8DA2-CCA155CE8895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22CA28C3-AFA6-4103-9A42-0A51196ACD89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2D25E33F-28D4-4677-9B27-348909271254}"/>
                </a:ext>
              </a:extLst>
            </p:cNvPr>
            <p:cNvGrpSpPr/>
            <p:nvPr/>
          </p:nvGrpSpPr>
          <p:grpSpPr>
            <a:xfrm>
              <a:off x="3885550" y="2569537"/>
              <a:ext cx="335386" cy="341179"/>
              <a:chOff x="4046089" y="1550192"/>
              <a:chExt cx="518846" cy="619970"/>
            </a:xfrm>
          </p:grpSpPr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CDC24D0B-42ED-4841-AB51-908D788FBF90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2E18AEFF-17E4-486F-A7FA-07DA643196CC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6E01019E-560C-45BB-929E-36CC6504B8DC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FC5A8BBA-04E9-40D0-A694-70868B569ED1}"/>
                </a:ext>
              </a:extLst>
            </p:cNvPr>
            <p:cNvGrpSpPr/>
            <p:nvPr/>
          </p:nvGrpSpPr>
          <p:grpSpPr>
            <a:xfrm>
              <a:off x="2711743" y="2963361"/>
              <a:ext cx="335386" cy="341179"/>
              <a:chOff x="4046089" y="1550192"/>
              <a:chExt cx="518846" cy="619970"/>
            </a:xfrm>
          </p:grpSpPr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id="{E2A63EF0-E172-4E90-B3D1-1D81E9CAE404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EDA4E7AD-9C1E-4E31-AE99-CE7DEBF09964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98C69FE1-D33C-4656-9643-62D0696A0FBF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93C1031E-3F8D-4BFB-A3DF-8926420ADD69}"/>
                </a:ext>
              </a:extLst>
            </p:cNvPr>
            <p:cNvGrpSpPr/>
            <p:nvPr/>
          </p:nvGrpSpPr>
          <p:grpSpPr>
            <a:xfrm>
              <a:off x="3102437" y="2963361"/>
              <a:ext cx="335386" cy="341179"/>
              <a:chOff x="4046089" y="1550192"/>
              <a:chExt cx="518846" cy="619970"/>
            </a:xfrm>
          </p:grpSpPr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925FF4CC-702F-4A23-AC32-0FAFD41B566D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77FAB743-36FB-4903-935D-EBD1A8E877DD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A49262D4-8843-457C-B390-D2B97870AEDA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0FFF3009-3B4C-4BA1-AD64-17DC8EFCC8E1}"/>
                </a:ext>
              </a:extLst>
            </p:cNvPr>
            <p:cNvGrpSpPr/>
            <p:nvPr/>
          </p:nvGrpSpPr>
          <p:grpSpPr>
            <a:xfrm>
              <a:off x="3493131" y="2957460"/>
              <a:ext cx="335386" cy="341179"/>
              <a:chOff x="4046089" y="1550192"/>
              <a:chExt cx="518846" cy="619970"/>
            </a:xfrm>
          </p:grpSpPr>
          <p:sp>
            <p:nvSpPr>
              <p:cNvPr id="193" name="Rectangle 192">
                <a:extLst>
                  <a:ext uri="{FF2B5EF4-FFF2-40B4-BE49-F238E27FC236}">
                    <a16:creationId xmlns:a16="http://schemas.microsoft.com/office/drawing/2014/main" id="{20ECFA64-AC49-4EE9-B00D-F55BBB76D789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B88DFA84-A1F0-47C6-88BA-5EE4CD918C0D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DD36E1AE-F1CF-4A08-92A4-08D80DA7F97E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D6B49831-1D50-4F61-8E3F-55F2AA58EEF6}"/>
                </a:ext>
              </a:extLst>
            </p:cNvPr>
            <p:cNvGrpSpPr/>
            <p:nvPr/>
          </p:nvGrpSpPr>
          <p:grpSpPr>
            <a:xfrm>
              <a:off x="3883826" y="2960410"/>
              <a:ext cx="335386" cy="341179"/>
              <a:chOff x="4046089" y="1550192"/>
              <a:chExt cx="518846" cy="619970"/>
            </a:xfrm>
          </p:grpSpPr>
          <p:sp>
            <p:nvSpPr>
              <p:cNvPr id="197" name="Rectangle 196">
                <a:extLst>
                  <a:ext uri="{FF2B5EF4-FFF2-40B4-BE49-F238E27FC236}">
                    <a16:creationId xmlns:a16="http://schemas.microsoft.com/office/drawing/2014/main" id="{5930CD6F-106F-41D1-8CE6-754D162D8D23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7AC73555-6F96-4EE6-8664-365DDE7E261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719D8714-E727-472D-ADB3-942E9A3F2829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2D7BDF49-37D9-453E-AFFF-A31EC9FE8BD0}"/>
                </a:ext>
              </a:extLst>
            </p:cNvPr>
            <p:cNvGrpSpPr/>
            <p:nvPr/>
          </p:nvGrpSpPr>
          <p:grpSpPr>
            <a:xfrm>
              <a:off x="2713631" y="3348333"/>
              <a:ext cx="335386" cy="341179"/>
              <a:chOff x="4046089" y="1550192"/>
              <a:chExt cx="518846" cy="619970"/>
            </a:xfrm>
          </p:grpSpPr>
          <p:sp>
            <p:nvSpPr>
              <p:cNvPr id="201" name="Rectangle 200">
                <a:extLst>
                  <a:ext uri="{FF2B5EF4-FFF2-40B4-BE49-F238E27FC236}">
                    <a16:creationId xmlns:a16="http://schemas.microsoft.com/office/drawing/2014/main" id="{6539C58C-2ADB-4538-B482-7928A981C663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103B7438-04C9-4F01-9088-1719E70EC3E9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0B0E4061-F8C7-4CB8-B674-C26C73489950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id="{A15FA280-6C0D-43D1-BC17-4EEF56D4AF36}"/>
                </a:ext>
              </a:extLst>
            </p:cNvPr>
            <p:cNvGrpSpPr/>
            <p:nvPr/>
          </p:nvGrpSpPr>
          <p:grpSpPr>
            <a:xfrm>
              <a:off x="3104325" y="3348333"/>
              <a:ext cx="335386" cy="341179"/>
              <a:chOff x="4046089" y="1550192"/>
              <a:chExt cx="518846" cy="619970"/>
            </a:xfrm>
          </p:grpSpPr>
          <p:sp>
            <p:nvSpPr>
              <p:cNvPr id="205" name="Rectangle 204">
                <a:extLst>
                  <a:ext uri="{FF2B5EF4-FFF2-40B4-BE49-F238E27FC236}">
                    <a16:creationId xmlns:a16="http://schemas.microsoft.com/office/drawing/2014/main" id="{9107F18A-451E-433A-8774-6AA4E48A2B65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46299446-87D9-4704-8802-FF8CA228A348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id="{B6177359-6E49-49B9-B53C-2968DDED9659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BF5D2C1C-C6B3-4999-B759-0E2DC1B0FB3E}"/>
                </a:ext>
              </a:extLst>
            </p:cNvPr>
            <p:cNvGrpSpPr/>
            <p:nvPr/>
          </p:nvGrpSpPr>
          <p:grpSpPr>
            <a:xfrm>
              <a:off x="3495020" y="3342432"/>
              <a:ext cx="335386" cy="341179"/>
              <a:chOff x="4046089" y="1550192"/>
              <a:chExt cx="518846" cy="619970"/>
            </a:xfrm>
          </p:grpSpPr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0971BBCD-65EC-4680-B156-0DA325F4053D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BB0BC2E9-9106-44D8-A4CA-6FCFF3520C9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9316C30F-26F6-4BA2-B3FD-611BA7CF9DE0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12" name="Group 211">
              <a:extLst>
                <a:ext uri="{FF2B5EF4-FFF2-40B4-BE49-F238E27FC236}">
                  <a16:creationId xmlns:a16="http://schemas.microsoft.com/office/drawing/2014/main" id="{075F6815-FF38-469B-B416-2CD79A57D841}"/>
                </a:ext>
              </a:extLst>
            </p:cNvPr>
            <p:cNvGrpSpPr/>
            <p:nvPr/>
          </p:nvGrpSpPr>
          <p:grpSpPr>
            <a:xfrm>
              <a:off x="3885714" y="3345383"/>
              <a:ext cx="335386" cy="341179"/>
              <a:chOff x="4046089" y="1550192"/>
              <a:chExt cx="518846" cy="619970"/>
            </a:xfrm>
          </p:grpSpPr>
          <p:sp>
            <p:nvSpPr>
              <p:cNvPr id="213" name="Rectangle 212">
                <a:extLst>
                  <a:ext uri="{FF2B5EF4-FFF2-40B4-BE49-F238E27FC236}">
                    <a16:creationId xmlns:a16="http://schemas.microsoft.com/office/drawing/2014/main" id="{87FB87C9-247E-440B-9745-EF9E373AD6F4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E5B76603-6158-483C-A4E6-DC44AFBCED41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ABA6AE17-67E7-4076-B298-5A667F1E91EC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64" name="Group 263">
              <a:extLst>
                <a:ext uri="{FF2B5EF4-FFF2-40B4-BE49-F238E27FC236}">
                  <a16:creationId xmlns:a16="http://schemas.microsoft.com/office/drawing/2014/main" id="{6C7FCA53-AC0B-44DC-BA7F-628D47124BFE}"/>
                </a:ext>
              </a:extLst>
            </p:cNvPr>
            <p:cNvGrpSpPr/>
            <p:nvPr/>
          </p:nvGrpSpPr>
          <p:grpSpPr>
            <a:xfrm>
              <a:off x="1152519" y="3738564"/>
              <a:ext cx="335386" cy="341179"/>
              <a:chOff x="4046089" y="1550192"/>
              <a:chExt cx="518846" cy="619970"/>
            </a:xfrm>
          </p:grpSpPr>
          <p:sp>
            <p:nvSpPr>
              <p:cNvPr id="265" name="Rectangle 264">
                <a:extLst>
                  <a:ext uri="{FF2B5EF4-FFF2-40B4-BE49-F238E27FC236}">
                    <a16:creationId xmlns:a16="http://schemas.microsoft.com/office/drawing/2014/main" id="{D03F5F44-4DBA-489E-9B65-71E6035A789C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66" name="Straight Connector 265">
                <a:extLst>
                  <a:ext uri="{FF2B5EF4-FFF2-40B4-BE49-F238E27FC236}">
                    <a16:creationId xmlns:a16="http://schemas.microsoft.com/office/drawing/2014/main" id="{F78E0F03-8021-451D-ADA4-29575FCE19BB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67" name="Straight Connector 266">
                <a:extLst>
                  <a:ext uri="{FF2B5EF4-FFF2-40B4-BE49-F238E27FC236}">
                    <a16:creationId xmlns:a16="http://schemas.microsoft.com/office/drawing/2014/main" id="{54B7F7B4-D2A3-4E66-B1F2-79A4AFD1C84A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68" name="Group 267">
              <a:extLst>
                <a:ext uri="{FF2B5EF4-FFF2-40B4-BE49-F238E27FC236}">
                  <a16:creationId xmlns:a16="http://schemas.microsoft.com/office/drawing/2014/main" id="{2E23A96F-934C-4C40-8FDA-93EDAE5397AE}"/>
                </a:ext>
              </a:extLst>
            </p:cNvPr>
            <p:cNvGrpSpPr/>
            <p:nvPr/>
          </p:nvGrpSpPr>
          <p:grpSpPr>
            <a:xfrm>
              <a:off x="1543213" y="3738564"/>
              <a:ext cx="335386" cy="341179"/>
              <a:chOff x="4046089" y="1550192"/>
              <a:chExt cx="518846" cy="619970"/>
            </a:xfrm>
          </p:grpSpPr>
          <p:sp>
            <p:nvSpPr>
              <p:cNvPr id="269" name="Rectangle 268">
                <a:extLst>
                  <a:ext uri="{FF2B5EF4-FFF2-40B4-BE49-F238E27FC236}">
                    <a16:creationId xmlns:a16="http://schemas.microsoft.com/office/drawing/2014/main" id="{12F522A8-2E50-46D7-98B3-B2258C580AFE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70" name="Straight Connector 269">
                <a:extLst>
                  <a:ext uri="{FF2B5EF4-FFF2-40B4-BE49-F238E27FC236}">
                    <a16:creationId xmlns:a16="http://schemas.microsoft.com/office/drawing/2014/main" id="{E51006D7-2BD7-4BAC-89C9-87E48EDA3FF6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71" name="Straight Connector 270">
                <a:extLst>
                  <a:ext uri="{FF2B5EF4-FFF2-40B4-BE49-F238E27FC236}">
                    <a16:creationId xmlns:a16="http://schemas.microsoft.com/office/drawing/2014/main" id="{F27A20A0-FBB8-444E-B84B-8159DD22D500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72" name="Group 271">
              <a:extLst>
                <a:ext uri="{FF2B5EF4-FFF2-40B4-BE49-F238E27FC236}">
                  <a16:creationId xmlns:a16="http://schemas.microsoft.com/office/drawing/2014/main" id="{BD951A9C-AF5C-4738-9BC9-690CE023BD33}"/>
                </a:ext>
              </a:extLst>
            </p:cNvPr>
            <p:cNvGrpSpPr/>
            <p:nvPr/>
          </p:nvGrpSpPr>
          <p:grpSpPr>
            <a:xfrm>
              <a:off x="1933907" y="3732663"/>
              <a:ext cx="335386" cy="341179"/>
              <a:chOff x="4046089" y="1550192"/>
              <a:chExt cx="518846" cy="619970"/>
            </a:xfrm>
          </p:grpSpPr>
          <p:sp>
            <p:nvSpPr>
              <p:cNvPr id="273" name="Rectangle 272">
                <a:extLst>
                  <a:ext uri="{FF2B5EF4-FFF2-40B4-BE49-F238E27FC236}">
                    <a16:creationId xmlns:a16="http://schemas.microsoft.com/office/drawing/2014/main" id="{10D205A5-9FF4-4953-9A8D-94489E7C8EC7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5E74152C-8B38-4F6E-B3AF-309A00BC71C7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75" name="Straight Connector 274">
                <a:extLst>
                  <a:ext uri="{FF2B5EF4-FFF2-40B4-BE49-F238E27FC236}">
                    <a16:creationId xmlns:a16="http://schemas.microsoft.com/office/drawing/2014/main" id="{C037D2D7-8130-48B6-8FD9-5313216E4114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76" name="Group 275">
              <a:extLst>
                <a:ext uri="{FF2B5EF4-FFF2-40B4-BE49-F238E27FC236}">
                  <a16:creationId xmlns:a16="http://schemas.microsoft.com/office/drawing/2014/main" id="{75C6D6C1-6D03-4398-BE1B-806454220C3E}"/>
                </a:ext>
              </a:extLst>
            </p:cNvPr>
            <p:cNvGrpSpPr/>
            <p:nvPr/>
          </p:nvGrpSpPr>
          <p:grpSpPr>
            <a:xfrm>
              <a:off x="2324602" y="3735614"/>
              <a:ext cx="335386" cy="341179"/>
              <a:chOff x="4046089" y="1550192"/>
              <a:chExt cx="518846" cy="619970"/>
            </a:xfrm>
          </p:grpSpPr>
          <p:sp>
            <p:nvSpPr>
              <p:cNvPr id="277" name="Rectangle 276">
                <a:extLst>
                  <a:ext uri="{FF2B5EF4-FFF2-40B4-BE49-F238E27FC236}">
                    <a16:creationId xmlns:a16="http://schemas.microsoft.com/office/drawing/2014/main" id="{85F15607-3453-4876-A9E5-49957798425C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EFA01F17-3A86-40D8-AF7D-F75FA279105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79" name="Straight Connector 278">
                <a:extLst>
                  <a:ext uri="{FF2B5EF4-FFF2-40B4-BE49-F238E27FC236}">
                    <a16:creationId xmlns:a16="http://schemas.microsoft.com/office/drawing/2014/main" id="{50C24E4F-FA33-492E-8A09-0BA2EA0655B4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80" name="Group 279">
              <a:extLst>
                <a:ext uri="{FF2B5EF4-FFF2-40B4-BE49-F238E27FC236}">
                  <a16:creationId xmlns:a16="http://schemas.microsoft.com/office/drawing/2014/main" id="{BF97DF57-1E36-43DD-9E65-975183821640}"/>
                </a:ext>
              </a:extLst>
            </p:cNvPr>
            <p:cNvGrpSpPr/>
            <p:nvPr/>
          </p:nvGrpSpPr>
          <p:grpSpPr>
            <a:xfrm>
              <a:off x="1150795" y="4129438"/>
              <a:ext cx="335386" cy="341179"/>
              <a:chOff x="4046089" y="1550192"/>
              <a:chExt cx="518846" cy="619970"/>
            </a:xfrm>
          </p:grpSpPr>
          <p:sp>
            <p:nvSpPr>
              <p:cNvPr id="281" name="Rectangle 280">
                <a:extLst>
                  <a:ext uri="{FF2B5EF4-FFF2-40B4-BE49-F238E27FC236}">
                    <a16:creationId xmlns:a16="http://schemas.microsoft.com/office/drawing/2014/main" id="{CB15CDC9-91E6-4665-8D1B-C780F0F597BA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82" name="Straight Connector 281">
                <a:extLst>
                  <a:ext uri="{FF2B5EF4-FFF2-40B4-BE49-F238E27FC236}">
                    <a16:creationId xmlns:a16="http://schemas.microsoft.com/office/drawing/2014/main" id="{E0919FD1-5B57-40FD-A438-5BFF186A4DD4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83" name="Straight Connector 282">
                <a:extLst>
                  <a:ext uri="{FF2B5EF4-FFF2-40B4-BE49-F238E27FC236}">
                    <a16:creationId xmlns:a16="http://schemas.microsoft.com/office/drawing/2014/main" id="{A945177B-6EF9-4894-8336-293D77C373DD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84" name="Group 283">
              <a:extLst>
                <a:ext uri="{FF2B5EF4-FFF2-40B4-BE49-F238E27FC236}">
                  <a16:creationId xmlns:a16="http://schemas.microsoft.com/office/drawing/2014/main" id="{25321C55-3BB8-4390-82C9-0FADC4090FCF}"/>
                </a:ext>
              </a:extLst>
            </p:cNvPr>
            <p:cNvGrpSpPr/>
            <p:nvPr/>
          </p:nvGrpSpPr>
          <p:grpSpPr>
            <a:xfrm>
              <a:off x="1541489" y="4129438"/>
              <a:ext cx="335386" cy="341179"/>
              <a:chOff x="4046089" y="1550192"/>
              <a:chExt cx="518846" cy="619970"/>
            </a:xfrm>
          </p:grpSpPr>
          <p:sp>
            <p:nvSpPr>
              <p:cNvPr id="285" name="Rectangle 284">
                <a:extLst>
                  <a:ext uri="{FF2B5EF4-FFF2-40B4-BE49-F238E27FC236}">
                    <a16:creationId xmlns:a16="http://schemas.microsoft.com/office/drawing/2014/main" id="{076EDB0A-02CE-4AF1-9E8E-32FCB7BF0E91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86" name="Straight Connector 285">
                <a:extLst>
                  <a:ext uri="{FF2B5EF4-FFF2-40B4-BE49-F238E27FC236}">
                    <a16:creationId xmlns:a16="http://schemas.microsoft.com/office/drawing/2014/main" id="{4EA71C6E-3B46-4090-A002-39456199E2A3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87" name="Straight Connector 286">
                <a:extLst>
                  <a:ext uri="{FF2B5EF4-FFF2-40B4-BE49-F238E27FC236}">
                    <a16:creationId xmlns:a16="http://schemas.microsoft.com/office/drawing/2014/main" id="{CB756373-EBA6-4D7C-9B32-D72468A09E1A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88" name="Group 287">
              <a:extLst>
                <a:ext uri="{FF2B5EF4-FFF2-40B4-BE49-F238E27FC236}">
                  <a16:creationId xmlns:a16="http://schemas.microsoft.com/office/drawing/2014/main" id="{02BDD417-4D34-478A-B7F2-94DE86F9E411}"/>
                </a:ext>
              </a:extLst>
            </p:cNvPr>
            <p:cNvGrpSpPr/>
            <p:nvPr/>
          </p:nvGrpSpPr>
          <p:grpSpPr>
            <a:xfrm>
              <a:off x="1932183" y="4123537"/>
              <a:ext cx="335386" cy="341179"/>
              <a:chOff x="4046089" y="1550192"/>
              <a:chExt cx="518846" cy="619970"/>
            </a:xfrm>
          </p:grpSpPr>
          <p:sp>
            <p:nvSpPr>
              <p:cNvPr id="289" name="Rectangle 288">
                <a:extLst>
                  <a:ext uri="{FF2B5EF4-FFF2-40B4-BE49-F238E27FC236}">
                    <a16:creationId xmlns:a16="http://schemas.microsoft.com/office/drawing/2014/main" id="{8CF4831A-D3C3-4B75-A0D1-1DD08407B93D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90" name="Straight Connector 289">
                <a:extLst>
                  <a:ext uri="{FF2B5EF4-FFF2-40B4-BE49-F238E27FC236}">
                    <a16:creationId xmlns:a16="http://schemas.microsoft.com/office/drawing/2014/main" id="{7FDFC692-8448-4E9D-87CA-C3BA9DF2796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A34D4B7E-741C-4EBA-82E0-3D8E25C04ED0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92" name="Group 291">
              <a:extLst>
                <a:ext uri="{FF2B5EF4-FFF2-40B4-BE49-F238E27FC236}">
                  <a16:creationId xmlns:a16="http://schemas.microsoft.com/office/drawing/2014/main" id="{3959AE69-5E81-48E2-A16C-D19C94CFD7C9}"/>
                </a:ext>
              </a:extLst>
            </p:cNvPr>
            <p:cNvGrpSpPr/>
            <p:nvPr/>
          </p:nvGrpSpPr>
          <p:grpSpPr>
            <a:xfrm>
              <a:off x="2322878" y="4126487"/>
              <a:ext cx="335386" cy="341179"/>
              <a:chOff x="4046089" y="1550192"/>
              <a:chExt cx="518846" cy="619970"/>
            </a:xfrm>
          </p:grpSpPr>
          <p:sp>
            <p:nvSpPr>
              <p:cNvPr id="293" name="Rectangle 292">
                <a:extLst>
                  <a:ext uri="{FF2B5EF4-FFF2-40B4-BE49-F238E27FC236}">
                    <a16:creationId xmlns:a16="http://schemas.microsoft.com/office/drawing/2014/main" id="{DAD5B731-CD3A-4E4E-A300-895FA62CF445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94" name="Straight Connector 293">
                <a:extLst>
                  <a:ext uri="{FF2B5EF4-FFF2-40B4-BE49-F238E27FC236}">
                    <a16:creationId xmlns:a16="http://schemas.microsoft.com/office/drawing/2014/main" id="{4A894F9C-8464-41BD-BED7-76F2F6F04ECF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95" name="Straight Connector 294">
                <a:extLst>
                  <a:ext uri="{FF2B5EF4-FFF2-40B4-BE49-F238E27FC236}">
                    <a16:creationId xmlns:a16="http://schemas.microsoft.com/office/drawing/2014/main" id="{F76F0F3E-B8F5-4A37-B969-A662E9EAA1F4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296" name="Group 295">
              <a:extLst>
                <a:ext uri="{FF2B5EF4-FFF2-40B4-BE49-F238E27FC236}">
                  <a16:creationId xmlns:a16="http://schemas.microsoft.com/office/drawing/2014/main" id="{FC1B1C44-B6C6-4C7F-93C0-FBF7D7849ABD}"/>
                </a:ext>
              </a:extLst>
            </p:cNvPr>
            <p:cNvGrpSpPr/>
            <p:nvPr/>
          </p:nvGrpSpPr>
          <p:grpSpPr>
            <a:xfrm>
              <a:off x="1152683" y="4514410"/>
              <a:ext cx="335386" cy="341179"/>
              <a:chOff x="4046089" y="1550192"/>
              <a:chExt cx="518846" cy="619970"/>
            </a:xfrm>
          </p:grpSpPr>
          <p:sp>
            <p:nvSpPr>
              <p:cNvPr id="297" name="Rectangle 296">
                <a:extLst>
                  <a:ext uri="{FF2B5EF4-FFF2-40B4-BE49-F238E27FC236}">
                    <a16:creationId xmlns:a16="http://schemas.microsoft.com/office/drawing/2014/main" id="{148DB085-AF77-4043-8CB2-39549933A413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298" name="Straight Connector 297">
                <a:extLst>
                  <a:ext uri="{FF2B5EF4-FFF2-40B4-BE49-F238E27FC236}">
                    <a16:creationId xmlns:a16="http://schemas.microsoft.com/office/drawing/2014/main" id="{89DF8DE0-DA95-4DD2-956E-AE0365968D4F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299" name="Straight Connector 298">
                <a:extLst>
                  <a:ext uri="{FF2B5EF4-FFF2-40B4-BE49-F238E27FC236}">
                    <a16:creationId xmlns:a16="http://schemas.microsoft.com/office/drawing/2014/main" id="{502DAFF7-DB26-4EE4-9FB0-5652424AE36F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00" name="Group 299">
              <a:extLst>
                <a:ext uri="{FF2B5EF4-FFF2-40B4-BE49-F238E27FC236}">
                  <a16:creationId xmlns:a16="http://schemas.microsoft.com/office/drawing/2014/main" id="{C275D26F-FADD-484D-93BA-4323333B4873}"/>
                </a:ext>
              </a:extLst>
            </p:cNvPr>
            <p:cNvGrpSpPr/>
            <p:nvPr/>
          </p:nvGrpSpPr>
          <p:grpSpPr>
            <a:xfrm>
              <a:off x="1543377" y="4514410"/>
              <a:ext cx="335386" cy="341179"/>
              <a:chOff x="4046089" y="1550192"/>
              <a:chExt cx="518846" cy="619970"/>
            </a:xfrm>
          </p:grpSpPr>
          <p:sp>
            <p:nvSpPr>
              <p:cNvPr id="301" name="Rectangle 300">
                <a:extLst>
                  <a:ext uri="{FF2B5EF4-FFF2-40B4-BE49-F238E27FC236}">
                    <a16:creationId xmlns:a16="http://schemas.microsoft.com/office/drawing/2014/main" id="{2FD8044D-DF34-47D1-A248-BFAF858D8ED7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BAF045DC-7946-4029-9690-88D49B150EA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03" name="Straight Connector 302">
                <a:extLst>
                  <a:ext uri="{FF2B5EF4-FFF2-40B4-BE49-F238E27FC236}">
                    <a16:creationId xmlns:a16="http://schemas.microsoft.com/office/drawing/2014/main" id="{E965B041-C53A-488C-AB4B-E7065907421F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04" name="Group 303">
              <a:extLst>
                <a:ext uri="{FF2B5EF4-FFF2-40B4-BE49-F238E27FC236}">
                  <a16:creationId xmlns:a16="http://schemas.microsoft.com/office/drawing/2014/main" id="{EA211604-9769-49F9-8470-DBE88826CF33}"/>
                </a:ext>
              </a:extLst>
            </p:cNvPr>
            <p:cNvGrpSpPr/>
            <p:nvPr/>
          </p:nvGrpSpPr>
          <p:grpSpPr>
            <a:xfrm>
              <a:off x="1934072" y="4508509"/>
              <a:ext cx="335386" cy="341179"/>
              <a:chOff x="4046089" y="1550192"/>
              <a:chExt cx="518846" cy="619970"/>
            </a:xfrm>
          </p:grpSpPr>
          <p:sp>
            <p:nvSpPr>
              <p:cNvPr id="305" name="Rectangle 304">
                <a:extLst>
                  <a:ext uri="{FF2B5EF4-FFF2-40B4-BE49-F238E27FC236}">
                    <a16:creationId xmlns:a16="http://schemas.microsoft.com/office/drawing/2014/main" id="{D975757B-5B90-46CC-8346-0DA7F8A15098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06" name="Straight Connector 305">
                <a:extLst>
                  <a:ext uri="{FF2B5EF4-FFF2-40B4-BE49-F238E27FC236}">
                    <a16:creationId xmlns:a16="http://schemas.microsoft.com/office/drawing/2014/main" id="{936563ED-7506-4FB9-B543-90A9E153CF7C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07" name="Straight Connector 306">
                <a:extLst>
                  <a:ext uri="{FF2B5EF4-FFF2-40B4-BE49-F238E27FC236}">
                    <a16:creationId xmlns:a16="http://schemas.microsoft.com/office/drawing/2014/main" id="{36F73E87-357A-46CE-A2A9-E5EFF9AE50DE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08" name="Group 307">
              <a:extLst>
                <a:ext uri="{FF2B5EF4-FFF2-40B4-BE49-F238E27FC236}">
                  <a16:creationId xmlns:a16="http://schemas.microsoft.com/office/drawing/2014/main" id="{A1C06DEA-71F4-4AB0-B9B9-4F57C2070521}"/>
                </a:ext>
              </a:extLst>
            </p:cNvPr>
            <p:cNvGrpSpPr/>
            <p:nvPr/>
          </p:nvGrpSpPr>
          <p:grpSpPr>
            <a:xfrm>
              <a:off x="2324766" y="4511460"/>
              <a:ext cx="335386" cy="341179"/>
              <a:chOff x="4046089" y="1550192"/>
              <a:chExt cx="518846" cy="619970"/>
            </a:xfrm>
          </p:grpSpPr>
          <p:sp>
            <p:nvSpPr>
              <p:cNvPr id="309" name="Rectangle 308">
                <a:extLst>
                  <a:ext uri="{FF2B5EF4-FFF2-40B4-BE49-F238E27FC236}">
                    <a16:creationId xmlns:a16="http://schemas.microsoft.com/office/drawing/2014/main" id="{30A362C2-CC16-4FD1-ACAF-37F4A29ABEEC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10" name="Straight Connector 309">
                <a:extLst>
                  <a:ext uri="{FF2B5EF4-FFF2-40B4-BE49-F238E27FC236}">
                    <a16:creationId xmlns:a16="http://schemas.microsoft.com/office/drawing/2014/main" id="{7FA9AAF4-2127-4208-BCDB-03E2D51AC92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11" name="Straight Connector 310">
                <a:extLst>
                  <a:ext uri="{FF2B5EF4-FFF2-40B4-BE49-F238E27FC236}">
                    <a16:creationId xmlns:a16="http://schemas.microsoft.com/office/drawing/2014/main" id="{181FD68D-AEC4-4625-A020-6EA514F76C06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12" name="Group 311">
              <a:extLst>
                <a:ext uri="{FF2B5EF4-FFF2-40B4-BE49-F238E27FC236}">
                  <a16:creationId xmlns:a16="http://schemas.microsoft.com/office/drawing/2014/main" id="{78A0A0B0-0609-4BC3-9785-D6E4964218C6}"/>
                </a:ext>
              </a:extLst>
            </p:cNvPr>
            <p:cNvGrpSpPr/>
            <p:nvPr/>
          </p:nvGrpSpPr>
          <p:grpSpPr>
            <a:xfrm>
              <a:off x="2713409" y="3732663"/>
              <a:ext cx="335386" cy="341179"/>
              <a:chOff x="4046089" y="1550192"/>
              <a:chExt cx="518846" cy="619970"/>
            </a:xfrm>
          </p:grpSpPr>
          <p:sp>
            <p:nvSpPr>
              <p:cNvPr id="313" name="Rectangle 312">
                <a:extLst>
                  <a:ext uri="{FF2B5EF4-FFF2-40B4-BE49-F238E27FC236}">
                    <a16:creationId xmlns:a16="http://schemas.microsoft.com/office/drawing/2014/main" id="{0C76C063-C297-484C-839A-705226BA0FE0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14" name="Straight Connector 313">
                <a:extLst>
                  <a:ext uri="{FF2B5EF4-FFF2-40B4-BE49-F238E27FC236}">
                    <a16:creationId xmlns:a16="http://schemas.microsoft.com/office/drawing/2014/main" id="{CEC8A7E5-3DCE-40C5-B074-88DFDEDDE4B7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15" name="Straight Connector 314">
                <a:extLst>
                  <a:ext uri="{FF2B5EF4-FFF2-40B4-BE49-F238E27FC236}">
                    <a16:creationId xmlns:a16="http://schemas.microsoft.com/office/drawing/2014/main" id="{591A4617-4329-4B01-A4EA-7B3E4717021A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16" name="Group 315">
              <a:extLst>
                <a:ext uri="{FF2B5EF4-FFF2-40B4-BE49-F238E27FC236}">
                  <a16:creationId xmlns:a16="http://schemas.microsoft.com/office/drawing/2014/main" id="{D1FB4382-6FD0-4F49-8BF8-92E794455082}"/>
                </a:ext>
              </a:extLst>
            </p:cNvPr>
            <p:cNvGrpSpPr/>
            <p:nvPr/>
          </p:nvGrpSpPr>
          <p:grpSpPr>
            <a:xfrm>
              <a:off x="3104103" y="3732663"/>
              <a:ext cx="335386" cy="341179"/>
              <a:chOff x="4046089" y="1550192"/>
              <a:chExt cx="518846" cy="619970"/>
            </a:xfrm>
          </p:grpSpPr>
          <p:sp>
            <p:nvSpPr>
              <p:cNvPr id="317" name="Rectangle 316">
                <a:extLst>
                  <a:ext uri="{FF2B5EF4-FFF2-40B4-BE49-F238E27FC236}">
                    <a16:creationId xmlns:a16="http://schemas.microsoft.com/office/drawing/2014/main" id="{F8A6031E-35C2-4F96-A014-B4871083E567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18" name="Straight Connector 317">
                <a:extLst>
                  <a:ext uri="{FF2B5EF4-FFF2-40B4-BE49-F238E27FC236}">
                    <a16:creationId xmlns:a16="http://schemas.microsoft.com/office/drawing/2014/main" id="{297FBE06-E010-4828-9173-B7C8945F8FD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19" name="Straight Connector 318">
                <a:extLst>
                  <a:ext uri="{FF2B5EF4-FFF2-40B4-BE49-F238E27FC236}">
                    <a16:creationId xmlns:a16="http://schemas.microsoft.com/office/drawing/2014/main" id="{12BC082A-4C5F-4D91-AEC4-5FE6FF8F9A7A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20" name="Group 319">
              <a:extLst>
                <a:ext uri="{FF2B5EF4-FFF2-40B4-BE49-F238E27FC236}">
                  <a16:creationId xmlns:a16="http://schemas.microsoft.com/office/drawing/2014/main" id="{A5399B41-19E1-4F6F-92BA-E80F02A63BE1}"/>
                </a:ext>
              </a:extLst>
            </p:cNvPr>
            <p:cNvGrpSpPr/>
            <p:nvPr/>
          </p:nvGrpSpPr>
          <p:grpSpPr>
            <a:xfrm>
              <a:off x="3494797" y="3726762"/>
              <a:ext cx="335386" cy="341179"/>
              <a:chOff x="4046089" y="1550192"/>
              <a:chExt cx="518846" cy="619970"/>
            </a:xfrm>
          </p:grpSpPr>
          <p:sp>
            <p:nvSpPr>
              <p:cNvPr id="321" name="Rectangle 320">
                <a:extLst>
                  <a:ext uri="{FF2B5EF4-FFF2-40B4-BE49-F238E27FC236}">
                    <a16:creationId xmlns:a16="http://schemas.microsoft.com/office/drawing/2014/main" id="{415B07B7-C3A7-46DB-B3D4-3716FD22651F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22" name="Straight Connector 321">
                <a:extLst>
                  <a:ext uri="{FF2B5EF4-FFF2-40B4-BE49-F238E27FC236}">
                    <a16:creationId xmlns:a16="http://schemas.microsoft.com/office/drawing/2014/main" id="{5A3BC1D4-78CF-457F-8F0B-C7D0E5646EB4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23" name="Straight Connector 322">
                <a:extLst>
                  <a:ext uri="{FF2B5EF4-FFF2-40B4-BE49-F238E27FC236}">
                    <a16:creationId xmlns:a16="http://schemas.microsoft.com/office/drawing/2014/main" id="{A71E4D9D-74D2-43D8-9117-052E090AF2FD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24" name="Group 323">
              <a:extLst>
                <a:ext uri="{FF2B5EF4-FFF2-40B4-BE49-F238E27FC236}">
                  <a16:creationId xmlns:a16="http://schemas.microsoft.com/office/drawing/2014/main" id="{8D3FD089-7AE0-47AE-A4AF-A273C925316C}"/>
                </a:ext>
              </a:extLst>
            </p:cNvPr>
            <p:cNvGrpSpPr/>
            <p:nvPr/>
          </p:nvGrpSpPr>
          <p:grpSpPr>
            <a:xfrm>
              <a:off x="3885492" y="3729713"/>
              <a:ext cx="335386" cy="341179"/>
              <a:chOff x="4046089" y="1550192"/>
              <a:chExt cx="518846" cy="619970"/>
            </a:xfrm>
          </p:grpSpPr>
          <p:sp>
            <p:nvSpPr>
              <p:cNvPr id="325" name="Rectangle 324">
                <a:extLst>
                  <a:ext uri="{FF2B5EF4-FFF2-40B4-BE49-F238E27FC236}">
                    <a16:creationId xmlns:a16="http://schemas.microsoft.com/office/drawing/2014/main" id="{1F4B2A27-CCEA-435E-BBDF-641D8FD82E67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26" name="Straight Connector 325">
                <a:extLst>
                  <a:ext uri="{FF2B5EF4-FFF2-40B4-BE49-F238E27FC236}">
                    <a16:creationId xmlns:a16="http://schemas.microsoft.com/office/drawing/2014/main" id="{62465FF9-D5DE-4547-B3C7-41B8E022334D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27" name="Straight Connector 326">
                <a:extLst>
                  <a:ext uri="{FF2B5EF4-FFF2-40B4-BE49-F238E27FC236}">
                    <a16:creationId xmlns:a16="http://schemas.microsoft.com/office/drawing/2014/main" id="{76F70E7C-B10E-40DE-8190-2A204232797F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28" name="Group 327">
              <a:extLst>
                <a:ext uri="{FF2B5EF4-FFF2-40B4-BE49-F238E27FC236}">
                  <a16:creationId xmlns:a16="http://schemas.microsoft.com/office/drawing/2014/main" id="{B0E9B713-F277-4270-99CA-76DC4D74AC98}"/>
                </a:ext>
              </a:extLst>
            </p:cNvPr>
            <p:cNvGrpSpPr/>
            <p:nvPr/>
          </p:nvGrpSpPr>
          <p:grpSpPr>
            <a:xfrm>
              <a:off x="2711685" y="4123537"/>
              <a:ext cx="335386" cy="341179"/>
              <a:chOff x="4046089" y="1550192"/>
              <a:chExt cx="518846" cy="619970"/>
            </a:xfrm>
          </p:grpSpPr>
          <p:sp>
            <p:nvSpPr>
              <p:cNvPr id="329" name="Rectangle 328">
                <a:extLst>
                  <a:ext uri="{FF2B5EF4-FFF2-40B4-BE49-F238E27FC236}">
                    <a16:creationId xmlns:a16="http://schemas.microsoft.com/office/drawing/2014/main" id="{EE4D1C7F-5EB7-47E4-A3AE-A14AD0C7BD34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30" name="Straight Connector 329">
                <a:extLst>
                  <a:ext uri="{FF2B5EF4-FFF2-40B4-BE49-F238E27FC236}">
                    <a16:creationId xmlns:a16="http://schemas.microsoft.com/office/drawing/2014/main" id="{E63473C3-7DAA-41FE-AF97-ED5B6B546CC7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31" name="Straight Connector 330">
                <a:extLst>
                  <a:ext uri="{FF2B5EF4-FFF2-40B4-BE49-F238E27FC236}">
                    <a16:creationId xmlns:a16="http://schemas.microsoft.com/office/drawing/2014/main" id="{31AA93D7-5611-4BD4-A25B-48F0E5D66DA6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32" name="Group 331">
              <a:extLst>
                <a:ext uri="{FF2B5EF4-FFF2-40B4-BE49-F238E27FC236}">
                  <a16:creationId xmlns:a16="http://schemas.microsoft.com/office/drawing/2014/main" id="{39DEE2D2-F298-4464-ABB5-F138AAE6188E}"/>
                </a:ext>
              </a:extLst>
            </p:cNvPr>
            <p:cNvGrpSpPr/>
            <p:nvPr/>
          </p:nvGrpSpPr>
          <p:grpSpPr>
            <a:xfrm>
              <a:off x="3102379" y="4123537"/>
              <a:ext cx="335386" cy="341179"/>
              <a:chOff x="4046089" y="1550192"/>
              <a:chExt cx="518846" cy="619970"/>
            </a:xfrm>
          </p:grpSpPr>
          <p:sp>
            <p:nvSpPr>
              <p:cNvPr id="333" name="Rectangle 332">
                <a:extLst>
                  <a:ext uri="{FF2B5EF4-FFF2-40B4-BE49-F238E27FC236}">
                    <a16:creationId xmlns:a16="http://schemas.microsoft.com/office/drawing/2014/main" id="{BCF95D56-78CC-4D04-89E4-228468CF4E98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34" name="Straight Connector 333">
                <a:extLst>
                  <a:ext uri="{FF2B5EF4-FFF2-40B4-BE49-F238E27FC236}">
                    <a16:creationId xmlns:a16="http://schemas.microsoft.com/office/drawing/2014/main" id="{43E26951-A142-4480-8E2A-4BD777133665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35" name="Straight Connector 334">
                <a:extLst>
                  <a:ext uri="{FF2B5EF4-FFF2-40B4-BE49-F238E27FC236}">
                    <a16:creationId xmlns:a16="http://schemas.microsoft.com/office/drawing/2014/main" id="{C89CE5F2-CE38-436E-9DE4-BDF374824F98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36" name="Group 335">
              <a:extLst>
                <a:ext uri="{FF2B5EF4-FFF2-40B4-BE49-F238E27FC236}">
                  <a16:creationId xmlns:a16="http://schemas.microsoft.com/office/drawing/2014/main" id="{CDCA134B-7924-40E1-8B99-1D64BEA40994}"/>
                </a:ext>
              </a:extLst>
            </p:cNvPr>
            <p:cNvGrpSpPr/>
            <p:nvPr/>
          </p:nvGrpSpPr>
          <p:grpSpPr>
            <a:xfrm>
              <a:off x="3493073" y="4117636"/>
              <a:ext cx="335386" cy="341179"/>
              <a:chOff x="4046089" y="1550192"/>
              <a:chExt cx="518846" cy="619970"/>
            </a:xfrm>
          </p:grpSpPr>
          <p:sp>
            <p:nvSpPr>
              <p:cNvPr id="337" name="Rectangle 336">
                <a:extLst>
                  <a:ext uri="{FF2B5EF4-FFF2-40B4-BE49-F238E27FC236}">
                    <a16:creationId xmlns:a16="http://schemas.microsoft.com/office/drawing/2014/main" id="{F4B3BC2B-300A-4E9F-BFFA-F899C2B2A6B0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38" name="Straight Connector 337">
                <a:extLst>
                  <a:ext uri="{FF2B5EF4-FFF2-40B4-BE49-F238E27FC236}">
                    <a16:creationId xmlns:a16="http://schemas.microsoft.com/office/drawing/2014/main" id="{43A71580-2129-456E-A82E-C8973F9AC7B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39" name="Straight Connector 338">
                <a:extLst>
                  <a:ext uri="{FF2B5EF4-FFF2-40B4-BE49-F238E27FC236}">
                    <a16:creationId xmlns:a16="http://schemas.microsoft.com/office/drawing/2014/main" id="{0A2B4A77-D67A-48CE-BD3C-8F393938768E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40" name="Group 339">
              <a:extLst>
                <a:ext uri="{FF2B5EF4-FFF2-40B4-BE49-F238E27FC236}">
                  <a16:creationId xmlns:a16="http://schemas.microsoft.com/office/drawing/2014/main" id="{9C8BB450-385A-424B-A82A-CA6CDE1FB97F}"/>
                </a:ext>
              </a:extLst>
            </p:cNvPr>
            <p:cNvGrpSpPr/>
            <p:nvPr/>
          </p:nvGrpSpPr>
          <p:grpSpPr>
            <a:xfrm>
              <a:off x="3883768" y="4120586"/>
              <a:ext cx="335386" cy="341179"/>
              <a:chOff x="4046089" y="1550192"/>
              <a:chExt cx="518846" cy="619970"/>
            </a:xfrm>
          </p:grpSpPr>
          <p:sp>
            <p:nvSpPr>
              <p:cNvPr id="341" name="Rectangle 340">
                <a:extLst>
                  <a:ext uri="{FF2B5EF4-FFF2-40B4-BE49-F238E27FC236}">
                    <a16:creationId xmlns:a16="http://schemas.microsoft.com/office/drawing/2014/main" id="{0F7F9E02-645E-4C1F-8C96-1810BDF3C4B1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42" name="Straight Connector 341">
                <a:extLst>
                  <a:ext uri="{FF2B5EF4-FFF2-40B4-BE49-F238E27FC236}">
                    <a16:creationId xmlns:a16="http://schemas.microsoft.com/office/drawing/2014/main" id="{D07E89AC-7358-4D16-B142-C4BFC0B1B365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43" name="Straight Connector 342">
                <a:extLst>
                  <a:ext uri="{FF2B5EF4-FFF2-40B4-BE49-F238E27FC236}">
                    <a16:creationId xmlns:a16="http://schemas.microsoft.com/office/drawing/2014/main" id="{FADB30D4-1B1B-40C8-B9AF-B292C4BDCE4C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44" name="Group 343">
              <a:extLst>
                <a:ext uri="{FF2B5EF4-FFF2-40B4-BE49-F238E27FC236}">
                  <a16:creationId xmlns:a16="http://schemas.microsoft.com/office/drawing/2014/main" id="{255C2E89-E159-4680-AE92-30CDE9848BC6}"/>
                </a:ext>
              </a:extLst>
            </p:cNvPr>
            <p:cNvGrpSpPr/>
            <p:nvPr/>
          </p:nvGrpSpPr>
          <p:grpSpPr>
            <a:xfrm>
              <a:off x="2713573" y="4508509"/>
              <a:ext cx="335386" cy="341179"/>
              <a:chOff x="4046089" y="1550192"/>
              <a:chExt cx="518846" cy="619970"/>
            </a:xfrm>
          </p:grpSpPr>
          <p:sp>
            <p:nvSpPr>
              <p:cNvPr id="345" name="Rectangle 344">
                <a:extLst>
                  <a:ext uri="{FF2B5EF4-FFF2-40B4-BE49-F238E27FC236}">
                    <a16:creationId xmlns:a16="http://schemas.microsoft.com/office/drawing/2014/main" id="{2D334597-56F5-4B9B-9013-08CC0F26A20C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46" name="Straight Connector 345">
                <a:extLst>
                  <a:ext uri="{FF2B5EF4-FFF2-40B4-BE49-F238E27FC236}">
                    <a16:creationId xmlns:a16="http://schemas.microsoft.com/office/drawing/2014/main" id="{0C4D2219-5E84-4CB6-99D6-5696AA36FF48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47" name="Straight Connector 346">
                <a:extLst>
                  <a:ext uri="{FF2B5EF4-FFF2-40B4-BE49-F238E27FC236}">
                    <a16:creationId xmlns:a16="http://schemas.microsoft.com/office/drawing/2014/main" id="{7E3F0483-3120-4E5F-BB4B-A121D15799ED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48" name="Group 347">
              <a:extLst>
                <a:ext uri="{FF2B5EF4-FFF2-40B4-BE49-F238E27FC236}">
                  <a16:creationId xmlns:a16="http://schemas.microsoft.com/office/drawing/2014/main" id="{71284E8D-5512-4F44-82E9-19C856F87111}"/>
                </a:ext>
              </a:extLst>
            </p:cNvPr>
            <p:cNvGrpSpPr/>
            <p:nvPr/>
          </p:nvGrpSpPr>
          <p:grpSpPr>
            <a:xfrm>
              <a:off x="3104267" y="4508509"/>
              <a:ext cx="335386" cy="341179"/>
              <a:chOff x="4046089" y="1550192"/>
              <a:chExt cx="518846" cy="619970"/>
            </a:xfrm>
          </p:grpSpPr>
          <p:sp>
            <p:nvSpPr>
              <p:cNvPr id="349" name="Rectangle 348">
                <a:extLst>
                  <a:ext uri="{FF2B5EF4-FFF2-40B4-BE49-F238E27FC236}">
                    <a16:creationId xmlns:a16="http://schemas.microsoft.com/office/drawing/2014/main" id="{07D7D9B0-04F1-491D-876A-A7CAFC891CB8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50" name="Straight Connector 349">
                <a:extLst>
                  <a:ext uri="{FF2B5EF4-FFF2-40B4-BE49-F238E27FC236}">
                    <a16:creationId xmlns:a16="http://schemas.microsoft.com/office/drawing/2014/main" id="{A3D36F1D-4086-4BF2-92DB-5CEA34903391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51" name="Straight Connector 350">
                <a:extLst>
                  <a:ext uri="{FF2B5EF4-FFF2-40B4-BE49-F238E27FC236}">
                    <a16:creationId xmlns:a16="http://schemas.microsoft.com/office/drawing/2014/main" id="{29025F09-F495-4219-A09F-F2CE0A05E8EC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52" name="Group 351">
              <a:extLst>
                <a:ext uri="{FF2B5EF4-FFF2-40B4-BE49-F238E27FC236}">
                  <a16:creationId xmlns:a16="http://schemas.microsoft.com/office/drawing/2014/main" id="{6FD1CA8E-283A-4C25-998E-584CF8BB360C}"/>
                </a:ext>
              </a:extLst>
            </p:cNvPr>
            <p:cNvGrpSpPr/>
            <p:nvPr/>
          </p:nvGrpSpPr>
          <p:grpSpPr>
            <a:xfrm>
              <a:off x="3494962" y="4502608"/>
              <a:ext cx="335386" cy="341179"/>
              <a:chOff x="4046089" y="1550192"/>
              <a:chExt cx="518846" cy="619970"/>
            </a:xfrm>
          </p:grpSpPr>
          <p:sp>
            <p:nvSpPr>
              <p:cNvPr id="353" name="Rectangle 352">
                <a:extLst>
                  <a:ext uri="{FF2B5EF4-FFF2-40B4-BE49-F238E27FC236}">
                    <a16:creationId xmlns:a16="http://schemas.microsoft.com/office/drawing/2014/main" id="{887046BB-75E5-486A-9B8B-F74A83F5D30C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54" name="Straight Connector 353">
                <a:extLst>
                  <a:ext uri="{FF2B5EF4-FFF2-40B4-BE49-F238E27FC236}">
                    <a16:creationId xmlns:a16="http://schemas.microsoft.com/office/drawing/2014/main" id="{4E2B56A8-25B1-4EE0-8C38-801746690DD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55" name="Straight Connector 354">
                <a:extLst>
                  <a:ext uri="{FF2B5EF4-FFF2-40B4-BE49-F238E27FC236}">
                    <a16:creationId xmlns:a16="http://schemas.microsoft.com/office/drawing/2014/main" id="{6FC93A6C-11B6-4ADE-8F80-901DA33D2EE6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56" name="Group 355">
              <a:extLst>
                <a:ext uri="{FF2B5EF4-FFF2-40B4-BE49-F238E27FC236}">
                  <a16:creationId xmlns:a16="http://schemas.microsoft.com/office/drawing/2014/main" id="{D8D83422-4183-469F-9408-FF950B1F253A}"/>
                </a:ext>
              </a:extLst>
            </p:cNvPr>
            <p:cNvGrpSpPr/>
            <p:nvPr/>
          </p:nvGrpSpPr>
          <p:grpSpPr>
            <a:xfrm>
              <a:off x="3885656" y="4505559"/>
              <a:ext cx="335386" cy="341179"/>
              <a:chOff x="4046089" y="1550192"/>
              <a:chExt cx="518846" cy="619970"/>
            </a:xfrm>
          </p:grpSpPr>
          <p:sp>
            <p:nvSpPr>
              <p:cNvPr id="357" name="Rectangle 356">
                <a:extLst>
                  <a:ext uri="{FF2B5EF4-FFF2-40B4-BE49-F238E27FC236}">
                    <a16:creationId xmlns:a16="http://schemas.microsoft.com/office/drawing/2014/main" id="{33170370-8E7F-4017-B3C5-7A99FF026790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58" name="Straight Connector 357">
                <a:extLst>
                  <a:ext uri="{FF2B5EF4-FFF2-40B4-BE49-F238E27FC236}">
                    <a16:creationId xmlns:a16="http://schemas.microsoft.com/office/drawing/2014/main" id="{5301A518-14F1-4A85-A12D-FDB06F07C8CC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59" name="Straight Connector 358">
                <a:extLst>
                  <a:ext uri="{FF2B5EF4-FFF2-40B4-BE49-F238E27FC236}">
                    <a16:creationId xmlns:a16="http://schemas.microsoft.com/office/drawing/2014/main" id="{6643DD83-3498-47B9-8743-81964ED8550E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60" name="Group 359">
              <a:extLst>
                <a:ext uri="{FF2B5EF4-FFF2-40B4-BE49-F238E27FC236}">
                  <a16:creationId xmlns:a16="http://schemas.microsoft.com/office/drawing/2014/main" id="{65843CE7-D21E-4F95-B514-803EDC5B64E4}"/>
                </a:ext>
              </a:extLst>
            </p:cNvPr>
            <p:cNvGrpSpPr/>
            <p:nvPr/>
          </p:nvGrpSpPr>
          <p:grpSpPr>
            <a:xfrm>
              <a:off x="1162493" y="4899382"/>
              <a:ext cx="335386" cy="341179"/>
              <a:chOff x="4046089" y="1550192"/>
              <a:chExt cx="518846" cy="619970"/>
            </a:xfrm>
          </p:grpSpPr>
          <p:sp>
            <p:nvSpPr>
              <p:cNvPr id="361" name="Rectangle 360">
                <a:extLst>
                  <a:ext uri="{FF2B5EF4-FFF2-40B4-BE49-F238E27FC236}">
                    <a16:creationId xmlns:a16="http://schemas.microsoft.com/office/drawing/2014/main" id="{DEDE0A8F-66DA-47CE-A87F-9E5CC3DC64C4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62" name="Straight Connector 361">
                <a:extLst>
                  <a:ext uri="{FF2B5EF4-FFF2-40B4-BE49-F238E27FC236}">
                    <a16:creationId xmlns:a16="http://schemas.microsoft.com/office/drawing/2014/main" id="{E226A415-A219-4695-9FED-209E8B6C13C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63" name="Straight Connector 362">
                <a:extLst>
                  <a:ext uri="{FF2B5EF4-FFF2-40B4-BE49-F238E27FC236}">
                    <a16:creationId xmlns:a16="http://schemas.microsoft.com/office/drawing/2014/main" id="{EB9876F8-E7E3-44B1-9459-26C00BEEB823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64" name="Group 363">
              <a:extLst>
                <a:ext uri="{FF2B5EF4-FFF2-40B4-BE49-F238E27FC236}">
                  <a16:creationId xmlns:a16="http://schemas.microsoft.com/office/drawing/2014/main" id="{2D974D4E-0339-46E9-A037-721F19402317}"/>
                </a:ext>
              </a:extLst>
            </p:cNvPr>
            <p:cNvGrpSpPr/>
            <p:nvPr/>
          </p:nvGrpSpPr>
          <p:grpSpPr>
            <a:xfrm>
              <a:off x="1553187" y="4899382"/>
              <a:ext cx="335386" cy="341179"/>
              <a:chOff x="4046089" y="1550192"/>
              <a:chExt cx="518846" cy="619970"/>
            </a:xfrm>
          </p:grpSpPr>
          <p:sp>
            <p:nvSpPr>
              <p:cNvPr id="365" name="Rectangle 364">
                <a:extLst>
                  <a:ext uri="{FF2B5EF4-FFF2-40B4-BE49-F238E27FC236}">
                    <a16:creationId xmlns:a16="http://schemas.microsoft.com/office/drawing/2014/main" id="{40333209-90D7-4B23-AF45-20E3759D012A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66" name="Straight Connector 365">
                <a:extLst>
                  <a:ext uri="{FF2B5EF4-FFF2-40B4-BE49-F238E27FC236}">
                    <a16:creationId xmlns:a16="http://schemas.microsoft.com/office/drawing/2014/main" id="{DC1F19EC-6EE9-4F20-8E58-B74879994B5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67" name="Straight Connector 366">
                <a:extLst>
                  <a:ext uri="{FF2B5EF4-FFF2-40B4-BE49-F238E27FC236}">
                    <a16:creationId xmlns:a16="http://schemas.microsoft.com/office/drawing/2014/main" id="{5FB2BE30-2A86-49F6-8C16-0DC8E6DCF506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68" name="Group 367">
              <a:extLst>
                <a:ext uri="{FF2B5EF4-FFF2-40B4-BE49-F238E27FC236}">
                  <a16:creationId xmlns:a16="http://schemas.microsoft.com/office/drawing/2014/main" id="{9AE27DF8-9843-406A-9E34-3DB1F61FAAEC}"/>
                </a:ext>
              </a:extLst>
            </p:cNvPr>
            <p:cNvGrpSpPr/>
            <p:nvPr/>
          </p:nvGrpSpPr>
          <p:grpSpPr>
            <a:xfrm>
              <a:off x="1943881" y="4893481"/>
              <a:ext cx="335386" cy="341179"/>
              <a:chOff x="4046089" y="1550192"/>
              <a:chExt cx="518846" cy="619970"/>
            </a:xfrm>
          </p:grpSpPr>
          <p:sp>
            <p:nvSpPr>
              <p:cNvPr id="369" name="Rectangle 368">
                <a:extLst>
                  <a:ext uri="{FF2B5EF4-FFF2-40B4-BE49-F238E27FC236}">
                    <a16:creationId xmlns:a16="http://schemas.microsoft.com/office/drawing/2014/main" id="{0FB6F43F-54EE-4185-BA4A-B212A98EDCD2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70" name="Straight Connector 369">
                <a:extLst>
                  <a:ext uri="{FF2B5EF4-FFF2-40B4-BE49-F238E27FC236}">
                    <a16:creationId xmlns:a16="http://schemas.microsoft.com/office/drawing/2014/main" id="{83572009-8471-4827-947D-EF5E3AEF5B4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71" name="Straight Connector 370">
                <a:extLst>
                  <a:ext uri="{FF2B5EF4-FFF2-40B4-BE49-F238E27FC236}">
                    <a16:creationId xmlns:a16="http://schemas.microsoft.com/office/drawing/2014/main" id="{56C4F75B-E284-491D-B30F-A5B4AE4975FB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72" name="Group 371">
              <a:extLst>
                <a:ext uri="{FF2B5EF4-FFF2-40B4-BE49-F238E27FC236}">
                  <a16:creationId xmlns:a16="http://schemas.microsoft.com/office/drawing/2014/main" id="{9AA035D2-DDC8-4C4D-A142-3CE2B96F5869}"/>
                </a:ext>
              </a:extLst>
            </p:cNvPr>
            <p:cNvGrpSpPr/>
            <p:nvPr/>
          </p:nvGrpSpPr>
          <p:grpSpPr>
            <a:xfrm>
              <a:off x="2334576" y="4896432"/>
              <a:ext cx="335386" cy="341179"/>
              <a:chOff x="4046089" y="1550192"/>
              <a:chExt cx="518846" cy="619970"/>
            </a:xfrm>
          </p:grpSpPr>
          <p:sp>
            <p:nvSpPr>
              <p:cNvPr id="373" name="Rectangle 372">
                <a:extLst>
                  <a:ext uri="{FF2B5EF4-FFF2-40B4-BE49-F238E27FC236}">
                    <a16:creationId xmlns:a16="http://schemas.microsoft.com/office/drawing/2014/main" id="{0504A11B-AAE1-45B5-B7DD-109D3E22C1EF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74" name="Straight Connector 373">
                <a:extLst>
                  <a:ext uri="{FF2B5EF4-FFF2-40B4-BE49-F238E27FC236}">
                    <a16:creationId xmlns:a16="http://schemas.microsoft.com/office/drawing/2014/main" id="{8A95BD3F-56B4-4A2A-88DA-F8B2CCCF21F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75" name="Straight Connector 374">
                <a:extLst>
                  <a:ext uri="{FF2B5EF4-FFF2-40B4-BE49-F238E27FC236}">
                    <a16:creationId xmlns:a16="http://schemas.microsoft.com/office/drawing/2014/main" id="{9F43C7B9-DFEB-4DDC-8B4E-FA030FC6E742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76" name="Group 375">
              <a:extLst>
                <a:ext uri="{FF2B5EF4-FFF2-40B4-BE49-F238E27FC236}">
                  <a16:creationId xmlns:a16="http://schemas.microsoft.com/office/drawing/2014/main" id="{57BA913B-DEB0-4ACE-9FF2-9B97A156C362}"/>
                </a:ext>
              </a:extLst>
            </p:cNvPr>
            <p:cNvGrpSpPr/>
            <p:nvPr/>
          </p:nvGrpSpPr>
          <p:grpSpPr>
            <a:xfrm>
              <a:off x="1160769" y="5290256"/>
              <a:ext cx="335386" cy="341179"/>
              <a:chOff x="4046089" y="1550192"/>
              <a:chExt cx="518846" cy="619970"/>
            </a:xfrm>
          </p:grpSpPr>
          <p:sp>
            <p:nvSpPr>
              <p:cNvPr id="377" name="Rectangle 376">
                <a:extLst>
                  <a:ext uri="{FF2B5EF4-FFF2-40B4-BE49-F238E27FC236}">
                    <a16:creationId xmlns:a16="http://schemas.microsoft.com/office/drawing/2014/main" id="{A3AFBEAF-9CAB-4205-8C33-79C0144943F5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78" name="Straight Connector 377">
                <a:extLst>
                  <a:ext uri="{FF2B5EF4-FFF2-40B4-BE49-F238E27FC236}">
                    <a16:creationId xmlns:a16="http://schemas.microsoft.com/office/drawing/2014/main" id="{C163B124-7E60-48AF-8786-F395207EB02A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79" name="Straight Connector 378">
                <a:extLst>
                  <a:ext uri="{FF2B5EF4-FFF2-40B4-BE49-F238E27FC236}">
                    <a16:creationId xmlns:a16="http://schemas.microsoft.com/office/drawing/2014/main" id="{E83F8B5D-3EA5-49F7-B61B-39E8EFFF8D2D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80" name="Group 379">
              <a:extLst>
                <a:ext uri="{FF2B5EF4-FFF2-40B4-BE49-F238E27FC236}">
                  <a16:creationId xmlns:a16="http://schemas.microsoft.com/office/drawing/2014/main" id="{C1742406-F33F-4790-B931-9D94844FDCC2}"/>
                </a:ext>
              </a:extLst>
            </p:cNvPr>
            <p:cNvGrpSpPr/>
            <p:nvPr/>
          </p:nvGrpSpPr>
          <p:grpSpPr>
            <a:xfrm>
              <a:off x="1551463" y="5290256"/>
              <a:ext cx="335386" cy="341179"/>
              <a:chOff x="4046089" y="1550192"/>
              <a:chExt cx="518846" cy="619970"/>
            </a:xfrm>
          </p:grpSpPr>
          <p:sp>
            <p:nvSpPr>
              <p:cNvPr id="381" name="Rectangle 380">
                <a:extLst>
                  <a:ext uri="{FF2B5EF4-FFF2-40B4-BE49-F238E27FC236}">
                    <a16:creationId xmlns:a16="http://schemas.microsoft.com/office/drawing/2014/main" id="{9828BA25-4974-492E-9214-197E7D05207B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82" name="Straight Connector 381">
                <a:extLst>
                  <a:ext uri="{FF2B5EF4-FFF2-40B4-BE49-F238E27FC236}">
                    <a16:creationId xmlns:a16="http://schemas.microsoft.com/office/drawing/2014/main" id="{A8766C82-D741-4C79-A6EE-45EC9FD54747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83" name="Straight Connector 382">
                <a:extLst>
                  <a:ext uri="{FF2B5EF4-FFF2-40B4-BE49-F238E27FC236}">
                    <a16:creationId xmlns:a16="http://schemas.microsoft.com/office/drawing/2014/main" id="{423F00E6-315C-4294-90E7-7CBCCEE9D81F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0C5343AF-1761-4FB5-998C-2241245E941A}"/>
                </a:ext>
              </a:extLst>
            </p:cNvPr>
            <p:cNvGrpSpPr/>
            <p:nvPr/>
          </p:nvGrpSpPr>
          <p:grpSpPr>
            <a:xfrm>
              <a:off x="1942157" y="5284355"/>
              <a:ext cx="335386" cy="341179"/>
              <a:chOff x="4046089" y="1550192"/>
              <a:chExt cx="518846" cy="619970"/>
            </a:xfrm>
          </p:grpSpPr>
          <p:sp>
            <p:nvSpPr>
              <p:cNvPr id="385" name="Rectangle 384">
                <a:extLst>
                  <a:ext uri="{FF2B5EF4-FFF2-40B4-BE49-F238E27FC236}">
                    <a16:creationId xmlns:a16="http://schemas.microsoft.com/office/drawing/2014/main" id="{1D905313-3B58-4BDB-8AC0-469DFF5960B6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86" name="Straight Connector 385">
                <a:extLst>
                  <a:ext uri="{FF2B5EF4-FFF2-40B4-BE49-F238E27FC236}">
                    <a16:creationId xmlns:a16="http://schemas.microsoft.com/office/drawing/2014/main" id="{9241B366-FF9E-49CB-A976-066A0F76B481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87" name="Straight Connector 386">
                <a:extLst>
                  <a:ext uri="{FF2B5EF4-FFF2-40B4-BE49-F238E27FC236}">
                    <a16:creationId xmlns:a16="http://schemas.microsoft.com/office/drawing/2014/main" id="{796030B0-795B-42F5-92F8-039215F296AD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88" name="Group 387">
              <a:extLst>
                <a:ext uri="{FF2B5EF4-FFF2-40B4-BE49-F238E27FC236}">
                  <a16:creationId xmlns:a16="http://schemas.microsoft.com/office/drawing/2014/main" id="{0B2F0510-B0A3-4BE3-9E9D-9A3D300778BC}"/>
                </a:ext>
              </a:extLst>
            </p:cNvPr>
            <p:cNvGrpSpPr/>
            <p:nvPr/>
          </p:nvGrpSpPr>
          <p:grpSpPr>
            <a:xfrm>
              <a:off x="2332852" y="5287305"/>
              <a:ext cx="335386" cy="341179"/>
              <a:chOff x="4046089" y="1550192"/>
              <a:chExt cx="518846" cy="619970"/>
            </a:xfrm>
          </p:grpSpPr>
          <p:sp>
            <p:nvSpPr>
              <p:cNvPr id="389" name="Rectangle 388">
                <a:extLst>
                  <a:ext uri="{FF2B5EF4-FFF2-40B4-BE49-F238E27FC236}">
                    <a16:creationId xmlns:a16="http://schemas.microsoft.com/office/drawing/2014/main" id="{23F7C467-09C6-416F-9AE0-3A98028D6F7A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90" name="Straight Connector 389">
                <a:extLst>
                  <a:ext uri="{FF2B5EF4-FFF2-40B4-BE49-F238E27FC236}">
                    <a16:creationId xmlns:a16="http://schemas.microsoft.com/office/drawing/2014/main" id="{642163BA-E811-40A4-80CB-FECB1D875B76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91" name="Straight Connector 390">
                <a:extLst>
                  <a:ext uri="{FF2B5EF4-FFF2-40B4-BE49-F238E27FC236}">
                    <a16:creationId xmlns:a16="http://schemas.microsoft.com/office/drawing/2014/main" id="{970A4DF2-3F56-42EA-92E2-37BCD5BDA4E9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92" name="Group 391">
              <a:extLst>
                <a:ext uri="{FF2B5EF4-FFF2-40B4-BE49-F238E27FC236}">
                  <a16:creationId xmlns:a16="http://schemas.microsoft.com/office/drawing/2014/main" id="{84FF1A1D-C657-4C8A-B324-42F00941B39C}"/>
                </a:ext>
              </a:extLst>
            </p:cNvPr>
            <p:cNvGrpSpPr/>
            <p:nvPr/>
          </p:nvGrpSpPr>
          <p:grpSpPr>
            <a:xfrm>
              <a:off x="1162657" y="5675228"/>
              <a:ext cx="335386" cy="341179"/>
              <a:chOff x="4046089" y="1550192"/>
              <a:chExt cx="518846" cy="619970"/>
            </a:xfrm>
          </p:grpSpPr>
          <p:sp>
            <p:nvSpPr>
              <p:cNvPr id="393" name="Rectangle 392">
                <a:extLst>
                  <a:ext uri="{FF2B5EF4-FFF2-40B4-BE49-F238E27FC236}">
                    <a16:creationId xmlns:a16="http://schemas.microsoft.com/office/drawing/2014/main" id="{052A69C6-0885-4AE3-B684-2F7ACE4F04B2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94" name="Straight Connector 393">
                <a:extLst>
                  <a:ext uri="{FF2B5EF4-FFF2-40B4-BE49-F238E27FC236}">
                    <a16:creationId xmlns:a16="http://schemas.microsoft.com/office/drawing/2014/main" id="{39787546-AA67-4626-868C-79C447F5428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95" name="Straight Connector 394">
                <a:extLst>
                  <a:ext uri="{FF2B5EF4-FFF2-40B4-BE49-F238E27FC236}">
                    <a16:creationId xmlns:a16="http://schemas.microsoft.com/office/drawing/2014/main" id="{5B58D668-54FD-49CD-BC4D-6304BDC9391D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2E1ADF85-7E6B-45F6-A3EF-62B3B8FB0D97}"/>
                </a:ext>
              </a:extLst>
            </p:cNvPr>
            <p:cNvGrpSpPr/>
            <p:nvPr/>
          </p:nvGrpSpPr>
          <p:grpSpPr>
            <a:xfrm>
              <a:off x="1553351" y="5675228"/>
              <a:ext cx="335386" cy="341179"/>
              <a:chOff x="4046089" y="1550192"/>
              <a:chExt cx="518846" cy="619970"/>
            </a:xfrm>
          </p:grpSpPr>
          <p:sp>
            <p:nvSpPr>
              <p:cNvPr id="397" name="Rectangle 396">
                <a:extLst>
                  <a:ext uri="{FF2B5EF4-FFF2-40B4-BE49-F238E27FC236}">
                    <a16:creationId xmlns:a16="http://schemas.microsoft.com/office/drawing/2014/main" id="{65350024-8CB8-4988-9E0A-082502A317B9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398" name="Straight Connector 397">
                <a:extLst>
                  <a:ext uri="{FF2B5EF4-FFF2-40B4-BE49-F238E27FC236}">
                    <a16:creationId xmlns:a16="http://schemas.microsoft.com/office/drawing/2014/main" id="{C6152B13-FDFE-4092-AD72-578FF163B3ED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399" name="Straight Connector 398">
                <a:extLst>
                  <a:ext uri="{FF2B5EF4-FFF2-40B4-BE49-F238E27FC236}">
                    <a16:creationId xmlns:a16="http://schemas.microsoft.com/office/drawing/2014/main" id="{042A9EA9-7575-4472-956C-BF81823AB865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00" name="Group 399">
              <a:extLst>
                <a:ext uri="{FF2B5EF4-FFF2-40B4-BE49-F238E27FC236}">
                  <a16:creationId xmlns:a16="http://schemas.microsoft.com/office/drawing/2014/main" id="{8FE476F8-EA2A-49A9-BD91-611BCECAA7DE}"/>
                </a:ext>
              </a:extLst>
            </p:cNvPr>
            <p:cNvGrpSpPr/>
            <p:nvPr/>
          </p:nvGrpSpPr>
          <p:grpSpPr>
            <a:xfrm>
              <a:off x="1944046" y="5669327"/>
              <a:ext cx="335386" cy="341179"/>
              <a:chOff x="4046089" y="1550192"/>
              <a:chExt cx="518846" cy="619970"/>
            </a:xfrm>
          </p:grpSpPr>
          <p:sp>
            <p:nvSpPr>
              <p:cNvPr id="401" name="Rectangle 400">
                <a:extLst>
                  <a:ext uri="{FF2B5EF4-FFF2-40B4-BE49-F238E27FC236}">
                    <a16:creationId xmlns:a16="http://schemas.microsoft.com/office/drawing/2014/main" id="{49176B1E-D479-48F0-A3AF-E5D52938D4B8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02" name="Straight Connector 401">
                <a:extLst>
                  <a:ext uri="{FF2B5EF4-FFF2-40B4-BE49-F238E27FC236}">
                    <a16:creationId xmlns:a16="http://schemas.microsoft.com/office/drawing/2014/main" id="{70F9BEB1-B928-4AA3-83E1-233F7109DE4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03" name="Straight Connector 402">
                <a:extLst>
                  <a:ext uri="{FF2B5EF4-FFF2-40B4-BE49-F238E27FC236}">
                    <a16:creationId xmlns:a16="http://schemas.microsoft.com/office/drawing/2014/main" id="{0577B225-2047-4299-9FA4-84AB8AF99EBB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64B78B7C-B534-496F-9B14-4580EC7E689D}"/>
                </a:ext>
              </a:extLst>
            </p:cNvPr>
            <p:cNvGrpSpPr/>
            <p:nvPr/>
          </p:nvGrpSpPr>
          <p:grpSpPr>
            <a:xfrm>
              <a:off x="2334740" y="5672278"/>
              <a:ext cx="335386" cy="341179"/>
              <a:chOff x="4046089" y="1550192"/>
              <a:chExt cx="518846" cy="619970"/>
            </a:xfrm>
          </p:grpSpPr>
          <p:sp>
            <p:nvSpPr>
              <p:cNvPr id="405" name="Rectangle 404">
                <a:extLst>
                  <a:ext uri="{FF2B5EF4-FFF2-40B4-BE49-F238E27FC236}">
                    <a16:creationId xmlns:a16="http://schemas.microsoft.com/office/drawing/2014/main" id="{7E4A68A2-FF9F-4D22-9334-23EAD4F73D3A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06" name="Straight Connector 405">
                <a:extLst>
                  <a:ext uri="{FF2B5EF4-FFF2-40B4-BE49-F238E27FC236}">
                    <a16:creationId xmlns:a16="http://schemas.microsoft.com/office/drawing/2014/main" id="{49016EDC-83C3-4EA4-A81E-924D6E81E3FE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07" name="Straight Connector 406">
                <a:extLst>
                  <a:ext uri="{FF2B5EF4-FFF2-40B4-BE49-F238E27FC236}">
                    <a16:creationId xmlns:a16="http://schemas.microsoft.com/office/drawing/2014/main" id="{2E9FF128-829A-471B-BF48-1C0E7EAC2B15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08" name="Group 407">
              <a:extLst>
                <a:ext uri="{FF2B5EF4-FFF2-40B4-BE49-F238E27FC236}">
                  <a16:creationId xmlns:a16="http://schemas.microsoft.com/office/drawing/2014/main" id="{7082B898-06AE-4EDF-849F-E2546E2619C9}"/>
                </a:ext>
              </a:extLst>
            </p:cNvPr>
            <p:cNvGrpSpPr/>
            <p:nvPr/>
          </p:nvGrpSpPr>
          <p:grpSpPr>
            <a:xfrm>
              <a:off x="2723383" y="4896431"/>
              <a:ext cx="335386" cy="341179"/>
              <a:chOff x="4046089" y="1550192"/>
              <a:chExt cx="518846" cy="619970"/>
            </a:xfrm>
          </p:grpSpPr>
          <p:sp>
            <p:nvSpPr>
              <p:cNvPr id="409" name="Rectangle 408">
                <a:extLst>
                  <a:ext uri="{FF2B5EF4-FFF2-40B4-BE49-F238E27FC236}">
                    <a16:creationId xmlns:a16="http://schemas.microsoft.com/office/drawing/2014/main" id="{F25FCC48-0E9F-45BE-BA10-1CBF61C606E3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10" name="Straight Connector 409">
                <a:extLst>
                  <a:ext uri="{FF2B5EF4-FFF2-40B4-BE49-F238E27FC236}">
                    <a16:creationId xmlns:a16="http://schemas.microsoft.com/office/drawing/2014/main" id="{7DE878D1-726E-42D0-A971-D8C454A70DC7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11" name="Straight Connector 410">
                <a:extLst>
                  <a:ext uri="{FF2B5EF4-FFF2-40B4-BE49-F238E27FC236}">
                    <a16:creationId xmlns:a16="http://schemas.microsoft.com/office/drawing/2014/main" id="{081FC08C-DB30-4874-A179-C642D2A9EF60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12" name="Group 411">
              <a:extLst>
                <a:ext uri="{FF2B5EF4-FFF2-40B4-BE49-F238E27FC236}">
                  <a16:creationId xmlns:a16="http://schemas.microsoft.com/office/drawing/2014/main" id="{E662DF19-339A-4554-B29F-A236B538BFCD}"/>
                </a:ext>
              </a:extLst>
            </p:cNvPr>
            <p:cNvGrpSpPr/>
            <p:nvPr/>
          </p:nvGrpSpPr>
          <p:grpSpPr>
            <a:xfrm>
              <a:off x="3114077" y="4896431"/>
              <a:ext cx="335386" cy="341179"/>
              <a:chOff x="4046089" y="1550192"/>
              <a:chExt cx="518846" cy="619970"/>
            </a:xfrm>
          </p:grpSpPr>
          <p:sp>
            <p:nvSpPr>
              <p:cNvPr id="413" name="Rectangle 412">
                <a:extLst>
                  <a:ext uri="{FF2B5EF4-FFF2-40B4-BE49-F238E27FC236}">
                    <a16:creationId xmlns:a16="http://schemas.microsoft.com/office/drawing/2014/main" id="{8E33AD48-CD8C-4E20-966B-4C8D7EFA0845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14" name="Straight Connector 413">
                <a:extLst>
                  <a:ext uri="{FF2B5EF4-FFF2-40B4-BE49-F238E27FC236}">
                    <a16:creationId xmlns:a16="http://schemas.microsoft.com/office/drawing/2014/main" id="{5546F3DA-7496-41FF-8449-9CEB153FCA1D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15" name="Straight Connector 414">
                <a:extLst>
                  <a:ext uri="{FF2B5EF4-FFF2-40B4-BE49-F238E27FC236}">
                    <a16:creationId xmlns:a16="http://schemas.microsoft.com/office/drawing/2014/main" id="{B7D46D05-8D03-4721-A7D5-9C7FF7A72BC1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16" name="Group 415">
              <a:extLst>
                <a:ext uri="{FF2B5EF4-FFF2-40B4-BE49-F238E27FC236}">
                  <a16:creationId xmlns:a16="http://schemas.microsoft.com/office/drawing/2014/main" id="{DCDD6AB2-B847-4026-B239-4BC8593E3982}"/>
                </a:ext>
              </a:extLst>
            </p:cNvPr>
            <p:cNvGrpSpPr/>
            <p:nvPr/>
          </p:nvGrpSpPr>
          <p:grpSpPr>
            <a:xfrm>
              <a:off x="3504771" y="4890530"/>
              <a:ext cx="335386" cy="341179"/>
              <a:chOff x="4046089" y="1550192"/>
              <a:chExt cx="518846" cy="619970"/>
            </a:xfrm>
          </p:grpSpPr>
          <p:sp>
            <p:nvSpPr>
              <p:cNvPr id="417" name="Rectangle 416">
                <a:extLst>
                  <a:ext uri="{FF2B5EF4-FFF2-40B4-BE49-F238E27FC236}">
                    <a16:creationId xmlns:a16="http://schemas.microsoft.com/office/drawing/2014/main" id="{89A4BB85-AD05-4D71-84F4-39A394ACB27A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18" name="Straight Connector 417">
                <a:extLst>
                  <a:ext uri="{FF2B5EF4-FFF2-40B4-BE49-F238E27FC236}">
                    <a16:creationId xmlns:a16="http://schemas.microsoft.com/office/drawing/2014/main" id="{2C0844ED-5AF4-40D4-B879-4F299004937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19" name="Straight Connector 418">
                <a:extLst>
                  <a:ext uri="{FF2B5EF4-FFF2-40B4-BE49-F238E27FC236}">
                    <a16:creationId xmlns:a16="http://schemas.microsoft.com/office/drawing/2014/main" id="{A24963A0-6BF2-4E58-8F09-DEC78907914B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20" name="Group 419">
              <a:extLst>
                <a:ext uri="{FF2B5EF4-FFF2-40B4-BE49-F238E27FC236}">
                  <a16:creationId xmlns:a16="http://schemas.microsoft.com/office/drawing/2014/main" id="{6ABAE594-56F2-4D5C-9A7C-CA2C98D285A5}"/>
                </a:ext>
              </a:extLst>
            </p:cNvPr>
            <p:cNvGrpSpPr/>
            <p:nvPr/>
          </p:nvGrpSpPr>
          <p:grpSpPr>
            <a:xfrm>
              <a:off x="3895466" y="4893481"/>
              <a:ext cx="335386" cy="341179"/>
              <a:chOff x="4046089" y="1550192"/>
              <a:chExt cx="518846" cy="619970"/>
            </a:xfrm>
          </p:grpSpPr>
          <p:sp>
            <p:nvSpPr>
              <p:cNvPr id="421" name="Rectangle 420">
                <a:extLst>
                  <a:ext uri="{FF2B5EF4-FFF2-40B4-BE49-F238E27FC236}">
                    <a16:creationId xmlns:a16="http://schemas.microsoft.com/office/drawing/2014/main" id="{950A2D04-8427-4866-B15D-4D1CBC413986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22" name="Straight Connector 421">
                <a:extLst>
                  <a:ext uri="{FF2B5EF4-FFF2-40B4-BE49-F238E27FC236}">
                    <a16:creationId xmlns:a16="http://schemas.microsoft.com/office/drawing/2014/main" id="{83A82055-8D5F-4FCB-B963-38A69C026EE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23" name="Straight Connector 422">
                <a:extLst>
                  <a:ext uri="{FF2B5EF4-FFF2-40B4-BE49-F238E27FC236}">
                    <a16:creationId xmlns:a16="http://schemas.microsoft.com/office/drawing/2014/main" id="{54BC8D4D-59ED-4ED1-B2D0-33DEC3F139FF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24" name="Group 423">
              <a:extLst>
                <a:ext uri="{FF2B5EF4-FFF2-40B4-BE49-F238E27FC236}">
                  <a16:creationId xmlns:a16="http://schemas.microsoft.com/office/drawing/2014/main" id="{50D4BF71-528C-4D5B-8CED-DD1D4B713643}"/>
                </a:ext>
              </a:extLst>
            </p:cNvPr>
            <p:cNvGrpSpPr/>
            <p:nvPr/>
          </p:nvGrpSpPr>
          <p:grpSpPr>
            <a:xfrm>
              <a:off x="2721659" y="5287305"/>
              <a:ext cx="335386" cy="341179"/>
              <a:chOff x="4046089" y="1550192"/>
              <a:chExt cx="518846" cy="619970"/>
            </a:xfrm>
          </p:grpSpPr>
          <p:sp>
            <p:nvSpPr>
              <p:cNvPr id="425" name="Rectangle 424">
                <a:extLst>
                  <a:ext uri="{FF2B5EF4-FFF2-40B4-BE49-F238E27FC236}">
                    <a16:creationId xmlns:a16="http://schemas.microsoft.com/office/drawing/2014/main" id="{861DA2CB-6935-4B36-9476-91B2650797EF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26" name="Straight Connector 425">
                <a:extLst>
                  <a:ext uri="{FF2B5EF4-FFF2-40B4-BE49-F238E27FC236}">
                    <a16:creationId xmlns:a16="http://schemas.microsoft.com/office/drawing/2014/main" id="{D3678ABB-39B2-4A7C-BD64-2C4ACF126280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27" name="Straight Connector 426">
                <a:extLst>
                  <a:ext uri="{FF2B5EF4-FFF2-40B4-BE49-F238E27FC236}">
                    <a16:creationId xmlns:a16="http://schemas.microsoft.com/office/drawing/2014/main" id="{D914DF47-8892-426D-9A02-4348F7D60811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28" name="Group 427">
              <a:extLst>
                <a:ext uri="{FF2B5EF4-FFF2-40B4-BE49-F238E27FC236}">
                  <a16:creationId xmlns:a16="http://schemas.microsoft.com/office/drawing/2014/main" id="{F0F4D957-754B-42E1-B231-63894BC2F2A1}"/>
                </a:ext>
              </a:extLst>
            </p:cNvPr>
            <p:cNvGrpSpPr/>
            <p:nvPr/>
          </p:nvGrpSpPr>
          <p:grpSpPr>
            <a:xfrm>
              <a:off x="3112353" y="5287305"/>
              <a:ext cx="335386" cy="341179"/>
              <a:chOff x="4046089" y="1550192"/>
              <a:chExt cx="518846" cy="619970"/>
            </a:xfrm>
          </p:grpSpPr>
          <p:sp>
            <p:nvSpPr>
              <p:cNvPr id="429" name="Rectangle 428">
                <a:extLst>
                  <a:ext uri="{FF2B5EF4-FFF2-40B4-BE49-F238E27FC236}">
                    <a16:creationId xmlns:a16="http://schemas.microsoft.com/office/drawing/2014/main" id="{6DE61F8E-3EB9-41D8-85EC-FFAB7EB538DF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30" name="Straight Connector 429">
                <a:extLst>
                  <a:ext uri="{FF2B5EF4-FFF2-40B4-BE49-F238E27FC236}">
                    <a16:creationId xmlns:a16="http://schemas.microsoft.com/office/drawing/2014/main" id="{8A3F8A79-86B7-4881-98C5-F94C7D03AF95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31" name="Straight Connector 430">
                <a:extLst>
                  <a:ext uri="{FF2B5EF4-FFF2-40B4-BE49-F238E27FC236}">
                    <a16:creationId xmlns:a16="http://schemas.microsoft.com/office/drawing/2014/main" id="{CFAA5A14-0F6E-4FC3-896D-49F3AC0D835B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32" name="Group 431">
              <a:extLst>
                <a:ext uri="{FF2B5EF4-FFF2-40B4-BE49-F238E27FC236}">
                  <a16:creationId xmlns:a16="http://schemas.microsoft.com/office/drawing/2014/main" id="{0E311956-EE1B-4723-BAAF-B7971D9937A6}"/>
                </a:ext>
              </a:extLst>
            </p:cNvPr>
            <p:cNvGrpSpPr/>
            <p:nvPr/>
          </p:nvGrpSpPr>
          <p:grpSpPr>
            <a:xfrm>
              <a:off x="3503047" y="5281404"/>
              <a:ext cx="335386" cy="341179"/>
              <a:chOff x="4046089" y="1550192"/>
              <a:chExt cx="518846" cy="619970"/>
            </a:xfrm>
          </p:grpSpPr>
          <p:sp>
            <p:nvSpPr>
              <p:cNvPr id="433" name="Rectangle 432">
                <a:extLst>
                  <a:ext uri="{FF2B5EF4-FFF2-40B4-BE49-F238E27FC236}">
                    <a16:creationId xmlns:a16="http://schemas.microsoft.com/office/drawing/2014/main" id="{AD52223B-899F-4400-AD61-26B4247395F3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34" name="Straight Connector 433">
                <a:extLst>
                  <a:ext uri="{FF2B5EF4-FFF2-40B4-BE49-F238E27FC236}">
                    <a16:creationId xmlns:a16="http://schemas.microsoft.com/office/drawing/2014/main" id="{3631FAF9-1F70-4724-90C4-37CC358E1541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35" name="Straight Connector 434">
                <a:extLst>
                  <a:ext uri="{FF2B5EF4-FFF2-40B4-BE49-F238E27FC236}">
                    <a16:creationId xmlns:a16="http://schemas.microsoft.com/office/drawing/2014/main" id="{819F60F5-438E-4695-84B1-AFE805DFF1C5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36" name="Group 435">
              <a:extLst>
                <a:ext uri="{FF2B5EF4-FFF2-40B4-BE49-F238E27FC236}">
                  <a16:creationId xmlns:a16="http://schemas.microsoft.com/office/drawing/2014/main" id="{5834E244-3320-4685-8A81-789F81775153}"/>
                </a:ext>
              </a:extLst>
            </p:cNvPr>
            <p:cNvGrpSpPr/>
            <p:nvPr/>
          </p:nvGrpSpPr>
          <p:grpSpPr>
            <a:xfrm>
              <a:off x="3893742" y="5284354"/>
              <a:ext cx="335386" cy="341179"/>
              <a:chOff x="4046089" y="1550192"/>
              <a:chExt cx="518846" cy="619970"/>
            </a:xfrm>
          </p:grpSpPr>
          <p:sp>
            <p:nvSpPr>
              <p:cNvPr id="437" name="Rectangle 436">
                <a:extLst>
                  <a:ext uri="{FF2B5EF4-FFF2-40B4-BE49-F238E27FC236}">
                    <a16:creationId xmlns:a16="http://schemas.microsoft.com/office/drawing/2014/main" id="{05862C17-F0CF-47DB-8CE2-CDA84B5A94B9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38" name="Straight Connector 437">
                <a:extLst>
                  <a:ext uri="{FF2B5EF4-FFF2-40B4-BE49-F238E27FC236}">
                    <a16:creationId xmlns:a16="http://schemas.microsoft.com/office/drawing/2014/main" id="{18D07D71-9724-4740-9E31-C2E2C0EF7799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39" name="Straight Connector 438">
                <a:extLst>
                  <a:ext uri="{FF2B5EF4-FFF2-40B4-BE49-F238E27FC236}">
                    <a16:creationId xmlns:a16="http://schemas.microsoft.com/office/drawing/2014/main" id="{E6199FB9-9AA1-44C9-BD72-4B0CB3A79FA0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40" name="Group 439">
              <a:extLst>
                <a:ext uri="{FF2B5EF4-FFF2-40B4-BE49-F238E27FC236}">
                  <a16:creationId xmlns:a16="http://schemas.microsoft.com/office/drawing/2014/main" id="{0E73E424-7031-465D-AFC4-6171ABCA4B8B}"/>
                </a:ext>
              </a:extLst>
            </p:cNvPr>
            <p:cNvGrpSpPr/>
            <p:nvPr/>
          </p:nvGrpSpPr>
          <p:grpSpPr>
            <a:xfrm>
              <a:off x="2723547" y="5672277"/>
              <a:ext cx="335386" cy="341179"/>
              <a:chOff x="4046089" y="1550192"/>
              <a:chExt cx="518846" cy="619970"/>
            </a:xfrm>
          </p:grpSpPr>
          <p:sp>
            <p:nvSpPr>
              <p:cNvPr id="441" name="Rectangle 440">
                <a:extLst>
                  <a:ext uri="{FF2B5EF4-FFF2-40B4-BE49-F238E27FC236}">
                    <a16:creationId xmlns:a16="http://schemas.microsoft.com/office/drawing/2014/main" id="{28A8030A-27E8-4766-880E-81DA5A1D58FF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42" name="Straight Connector 441">
                <a:extLst>
                  <a:ext uri="{FF2B5EF4-FFF2-40B4-BE49-F238E27FC236}">
                    <a16:creationId xmlns:a16="http://schemas.microsoft.com/office/drawing/2014/main" id="{76E526D0-A400-43E4-B326-EAC6826506E2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43" name="Straight Connector 442">
                <a:extLst>
                  <a:ext uri="{FF2B5EF4-FFF2-40B4-BE49-F238E27FC236}">
                    <a16:creationId xmlns:a16="http://schemas.microsoft.com/office/drawing/2014/main" id="{E36FD2FB-C676-4DAA-933C-CBCF97AB7A39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44" name="Group 443">
              <a:extLst>
                <a:ext uri="{FF2B5EF4-FFF2-40B4-BE49-F238E27FC236}">
                  <a16:creationId xmlns:a16="http://schemas.microsoft.com/office/drawing/2014/main" id="{CF62D914-1025-4567-A68D-7E1FA1988CD9}"/>
                </a:ext>
              </a:extLst>
            </p:cNvPr>
            <p:cNvGrpSpPr/>
            <p:nvPr/>
          </p:nvGrpSpPr>
          <p:grpSpPr>
            <a:xfrm>
              <a:off x="3114241" y="5672277"/>
              <a:ext cx="335386" cy="341179"/>
              <a:chOff x="4046089" y="1550192"/>
              <a:chExt cx="518846" cy="619970"/>
            </a:xfrm>
          </p:grpSpPr>
          <p:sp>
            <p:nvSpPr>
              <p:cNvPr id="445" name="Rectangle 444">
                <a:extLst>
                  <a:ext uri="{FF2B5EF4-FFF2-40B4-BE49-F238E27FC236}">
                    <a16:creationId xmlns:a16="http://schemas.microsoft.com/office/drawing/2014/main" id="{9B1CEF93-A5AA-4941-BE8E-9BB5A1724AC4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46" name="Straight Connector 445">
                <a:extLst>
                  <a:ext uri="{FF2B5EF4-FFF2-40B4-BE49-F238E27FC236}">
                    <a16:creationId xmlns:a16="http://schemas.microsoft.com/office/drawing/2014/main" id="{A5BEB456-9EEE-4042-BFB0-298710272841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47" name="Straight Connector 446">
                <a:extLst>
                  <a:ext uri="{FF2B5EF4-FFF2-40B4-BE49-F238E27FC236}">
                    <a16:creationId xmlns:a16="http://schemas.microsoft.com/office/drawing/2014/main" id="{8E77F209-319F-4873-B2B6-E750ACC0E02A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48" name="Group 447">
              <a:extLst>
                <a:ext uri="{FF2B5EF4-FFF2-40B4-BE49-F238E27FC236}">
                  <a16:creationId xmlns:a16="http://schemas.microsoft.com/office/drawing/2014/main" id="{7056D2A9-F19B-411B-9C22-C7F8AC2C8BA7}"/>
                </a:ext>
              </a:extLst>
            </p:cNvPr>
            <p:cNvGrpSpPr/>
            <p:nvPr/>
          </p:nvGrpSpPr>
          <p:grpSpPr>
            <a:xfrm>
              <a:off x="3504936" y="5666376"/>
              <a:ext cx="335386" cy="341179"/>
              <a:chOff x="4046089" y="1550192"/>
              <a:chExt cx="518846" cy="619970"/>
            </a:xfrm>
          </p:grpSpPr>
          <p:sp>
            <p:nvSpPr>
              <p:cNvPr id="449" name="Rectangle 448">
                <a:extLst>
                  <a:ext uri="{FF2B5EF4-FFF2-40B4-BE49-F238E27FC236}">
                    <a16:creationId xmlns:a16="http://schemas.microsoft.com/office/drawing/2014/main" id="{B3FBC777-ACAE-49B0-968C-DF173222C78B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50" name="Straight Connector 449">
                <a:extLst>
                  <a:ext uri="{FF2B5EF4-FFF2-40B4-BE49-F238E27FC236}">
                    <a16:creationId xmlns:a16="http://schemas.microsoft.com/office/drawing/2014/main" id="{F9256DF1-1FD9-4834-9405-A9EDA630DFD8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51" name="Straight Connector 450">
                <a:extLst>
                  <a:ext uri="{FF2B5EF4-FFF2-40B4-BE49-F238E27FC236}">
                    <a16:creationId xmlns:a16="http://schemas.microsoft.com/office/drawing/2014/main" id="{E30F3F89-1CBF-4905-9B62-ACBE3D7D66DA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grpSp>
          <p:nvGrpSpPr>
            <p:cNvPr id="452" name="Group 451">
              <a:extLst>
                <a:ext uri="{FF2B5EF4-FFF2-40B4-BE49-F238E27FC236}">
                  <a16:creationId xmlns:a16="http://schemas.microsoft.com/office/drawing/2014/main" id="{CD16FC9E-3DAC-40A5-B7E6-476EB12C5A72}"/>
                </a:ext>
              </a:extLst>
            </p:cNvPr>
            <p:cNvGrpSpPr/>
            <p:nvPr/>
          </p:nvGrpSpPr>
          <p:grpSpPr>
            <a:xfrm>
              <a:off x="3895630" y="5669327"/>
              <a:ext cx="335386" cy="341179"/>
              <a:chOff x="4046089" y="1550192"/>
              <a:chExt cx="518846" cy="619970"/>
            </a:xfrm>
          </p:grpSpPr>
          <p:sp>
            <p:nvSpPr>
              <p:cNvPr id="453" name="Rectangle 452">
                <a:extLst>
                  <a:ext uri="{FF2B5EF4-FFF2-40B4-BE49-F238E27FC236}">
                    <a16:creationId xmlns:a16="http://schemas.microsoft.com/office/drawing/2014/main" id="{578DE152-83C5-4C01-8F4D-E02809878C6B}"/>
                  </a:ext>
                </a:extLst>
              </p:cNvPr>
              <p:cNvSpPr/>
              <p:nvPr/>
            </p:nvSpPr>
            <p:spPr bwMode="auto">
              <a:xfrm>
                <a:off x="4046089" y="1550192"/>
                <a:ext cx="518846" cy="61997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357188" marR="0" lvl="0" indent="-357188" algn="l" defTabSz="914400" rtl="0" eaLnBrk="1" fontAlgn="base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ct val="0"/>
                  </a:spcAft>
                  <a:buClrTx/>
                  <a:buSzTx/>
                  <a:buFont typeface="Ericsson Hilda" panose="00000500000000000000" pitchFamily="2" charset="0"/>
                  <a:buChar char="—"/>
                  <a:tabLst/>
                  <a:defRPr/>
                </a:pPr>
                <a:endParaRPr kumimoji="0" lang="sv-SE" sz="2000" b="0" i="0" u="none" strike="noStrike" kern="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cxnSp>
            <p:nvCxnSpPr>
              <p:cNvPr id="454" name="Straight Connector 453">
                <a:extLst>
                  <a:ext uri="{FF2B5EF4-FFF2-40B4-BE49-F238E27FC236}">
                    <a16:creationId xmlns:a16="http://schemas.microsoft.com/office/drawing/2014/main" id="{E989E7A1-8508-449C-A794-A05490330273}"/>
                  </a:ext>
                </a:extLst>
              </p:cNvPr>
              <p:cNvCxnSpPr/>
              <p:nvPr/>
            </p:nvCxnSpPr>
            <p:spPr bwMode="auto">
              <a:xfrm>
                <a:off x="4143694" y="1688428"/>
                <a:ext cx="308225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cxnSp>
            <p:nvCxnSpPr>
              <p:cNvPr id="455" name="Straight Connector 454">
                <a:extLst>
                  <a:ext uri="{FF2B5EF4-FFF2-40B4-BE49-F238E27FC236}">
                    <a16:creationId xmlns:a16="http://schemas.microsoft.com/office/drawing/2014/main" id="{99157C3A-A5F6-4EAD-A634-3CE1C931EB31}"/>
                  </a:ext>
                </a:extLst>
              </p:cNvPr>
              <p:cNvCxnSpPr/>
              <p:nvPr/>
            </p:nvCxnSpPr>
            <p:spPr bwMode="auto">
              <a:xfrm flipV="1">
                <a:off x="4143694" y="1688258"/>
                <a:ext cx="306512" cy="33904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</p:grpSp>
      <p:sp>
        <p:nvSpPr>
          <p:cNvPr id="459" name="TextBox 458">
            <a:extLst>
              <a:ext uri="{FF2B5EF4-FFF2-40B4-BE49-F238E27FC236}">
                <a16:creationId xmlns:a16="http://schemas.microsoft.com/office/drawing/2014/main" id="{0507221B-DD95-41C7-82BD-6363A2EFD5FA}"/>
              </a:ext>
            </a:extLst>
          </p:cNvPr>
          <p:cNvSpPr txBox="1"/>
          <p:nvPr/>
        </p:nvSpPr>
        <p:spPr bwMode="auto">
          <a:xfrm>
            <a:off x="798051" y="2134149"/>
            <a:ext cx="2126150" cy="559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Antenna Elements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96 elements </a:t>
            </a:r>
            <a:r>
              <a:rPr lang="en-US" sz="1400" dirty="0">
                <a:latin typeface="+mj-lt"/>
              </a:rPr>
              <a:t> illustration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43A3695-6B86-4820-982B-F1D733C59538}"/>
              </a:ext>
            </a:extLst>
          </p:cNvPr>
          <p:cNvGrpSpPr/>
          <p:nvPr/>
        </p:nvGrpSpPr>
        <p:grpSpPr>
          <a:xfrm>
            <a:off x="844255" y="2859173"/>
            <a:ext cx="1988789" cy="577883"/>
            <a:chOff x="772053" y="2198772"/>
            <a:chExt cx="1332992" cy="345869"/>
          </a:xfrm>
        </p:grpSpPr>
        <p:cxnSp>
          <p:nvCxnSpPr>
            <p:cNvPr id="856" name="Straight Connector 855">
              <a:extLst>
                <a:ext uri="{FF2B5EF4-FFF2-40B4-BE49-F238E27FC236}">
                  <a16:creationId xmlns:a16="http://schemas.microsoft.com/office/drawing/2014/main" id="{3756D9C9-B3CF-4F9E-A6F1-6EFBA983AD0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40040" y="2202539"/>
              <a:ext cx="1898" cy="34210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857" name="Straight Connector 856">
              <a:extLst>
                <a:ext uri="{FF2B5EF4-FFF2-40B4-BE49-F238E27FC236}">
                  <a16:creationId xmlns:a16="http://schemas.microsoft.com/office/drawing/2014/main" id="{0C359129-2D2A-4A4F-9080-AAAEC1D966A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103147" y="2202539"/>
              <a:ext cx="1898" cy="34210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858" name="Straight Connector 857">
              <a:extLst>
                <a:ext uri="{FF2B5EF4-FFF2-40B4-BE49-F238E27FC236}">
                  <a16:creationId xmlns:a16="http://schemas.microsoft.com/office/drawing/2014/main" id="{F54466B7-EC0D-4652-ADB3-88FDEF9F015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614855" y="2201273"/>
              <a:ext cx="1898" cy="34210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859" name="Straight Connector 858">
              <a:extLst>
                <a:ext uri="{FF2B5EF4-FFF2-40B4-BE49-F238E27FC236}">
                  <a16:creationId xmlns:a16="http://schemas.microsoft.com/office/drawing/2014/main" id="{FD4DDB98-4C05-4FCE-8D12-089E99D815F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783637" y="2202173"/>
              <a:ext cx="1898" cy="34210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860" name="Straight Connector 859">
              <a:extLst>
                <a:ext uri="{FF2B5EF4-FFF2-40B4-BE49-F238E27FC236}">
                  <a16:creationId xmlns:a16="http://schemas.microsoft.com/office/drawing/2014/main" id="{F8C9D2CF-2081-456F-B513-5F5682E887D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79306" y="2201429"/>
              <a:ext cx="1898" cy="34210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861" name="Straight Connector 860">
              <a:extLst>
                <a:ext uri="{FF2B5EF4-FFF2-40B4-BE49-F238E27FC236}">
                  <a16:creationId xmlns:a16="http://schemas.microsoft.com/office/drawing/2014/main" id="{063547B7-5D1D-4B67-8ADD-9B1F309D6E9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43175" y="2202173"/>
              <a:ext cx="1898" cy="34210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862" name="Straight Connector 861">
              <a:extLst>
                <a:ext uri="{FF2B5EF4-FFF2-40B4-BE49-F238E27FC236}">
                  <a16:creationId xmlns:a16="http://schemas.microsoft.com/office/drawing/2014/main" id="{D0E6B660-8421-4FEB-9210-86849B87317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8621" y="2200163"/>
              <a:ext cx="1898" cy="34210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863" name="Straight Connector 862">
              <a:extLst>
                <a:ext uri="{FF2B5EF4-FFF2-40B4-BE49-F238E27FC236}">
                  <a16:creationId xmlns:a16="http://schemas.microsoft.com/office/drawing/2014/main" id="{DE8FDFBE-F317-457F-A7EF-BD73532A298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07402" y="2200908"/>
              <a:ext cx="1898" cy="34210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864" name="Straight Connector 863">
              <a:extLst>
                <a:ext uri="{FF2B5EF4-FFF2-40B4-BE49-F238E27FC236}">
                  <a16:creationId xmlns:a16="http://schemas.microsoft.com/office/drawing/2014/main" id="{F3A742BF-BBD6-4FEF-A5E6-77B4A454EA5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2053" y="2198772"/>
              <a:ext cx="1898" cy="34210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sp>
        <p:nvSpPr>
          <p:cNvPr id="222" name="Oval 221">
            <a:extLst>
              <a:ext uri="{FF2B5EF4-FFF2-40B4-BE49-F238E27FC236}">
                <a16:creationId xmlns:a16="http://schemas.microsoft.com/office/drawing/2014/main" id="{99625C2D-0A0F-4799-8252-B348A496AB02}"/>
              </a:ext>
            </a:extLst>
          </p:cNvPr>
          <p:cNvSpPr/>
          <p:nvPr/>
        </p:nvSpPr>
        <p:spPr bwMode="auto">
          <a:xfrm rot="20724784">
            <a:off x="8664779" y="3806638"/>
            <a:ext cx="3058068" cy="78946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886" name="Oval 885">
            <a:extLst>
              <a:ext uri="{FF2B5EF4-FFF2-40B4-BE49-F238E27FC236}">
                <a16:creationId xmlns:a16="http://schemas.microsoft.com/office/drawing/2014/main" id="{4609DA99-179E-49B7-96F8-75D7F477241A}"/>
              </a:ext>
            </a:extLst>
          </p:cNvPr>
          <p:cNvSpPr/>
          <p:nvPr/>
        </p:nvSpPr>
        <p:spPr bwMode="auto">
          <a:xfrm>
            <a:off x="9045431" y="4232140"/>
            <a:ext cx="991616" cy="529348"/>
          </a:xfrm>
          <a:prstGeom prst="ellipse">
            <a:avLst/>
          </a:prstGeom>
          <a:solidFill>
            <a:srgbClr val="92D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881" name="Oval 880">
            <a:extLst>
              <a:ext uri="{FF2B5EF4-FFF2-40B4-BE49-F238E27FC236}">
                <a16:creationId xmlns:a16="http://schemas.microsoft.com/office/drawing/2014/main" id="{E7140B04-85DA-4129-829B-BACA195D5726}"/>
              </a:ext>
            </a:extLst>
          </p:cNvPr>
          <p:cNvSpPr/>
          <p:nvPr/>
        </p:nvSpPr>
        <p:spPr bwMode="auto">
          <a:xfrm>
            <a:off x="10450220" y="3859712"/>
            <a:ext cx="870182" cy="502991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897" name="Straight Arrow Connector 896">
            <a:extLst>
              <a:ext uri="{FF2B5EF4-FFF2-40B4-BE49-F238E27FC236}">
                <a16:creationId xmlns:a16="http://schemas.microsoft.com/office/drawing/2014/main" id="{B4E08FB2-E9BC-48CB-BE9B-4DD3C1D7B305}"/>
              </a:ext>
            </a:extLst>
          </p:cNvPr>
          <p:cNvCxnSpPr/>
          <p:nvPr/>
        </p:nvCxnSpPr>
        <p:spPr bwMode="auto">
          <a:xfrm flipV="1">
            <a:off x="10329439" y="2380831"/>
            <a:ext cx="415851" cy="1089771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98" name="Straight Arrow Connector 897">
            <a:extLst>
              <a:ext uri="{FF2B5EF4-FFF2-40B4-BE49-F238E27FC236}">
                <a16:creationId xmlns:a16="http://schemas.microsoft.com/office/drawing/2014/main" id="{63159161-E2C3-4C2C-8E3D-FC9B6ABCFA51}"/>
              </a:ext>
            </a:extLst>
          </p:cNvPr>
          <p:cNvCxnSpPr>
            <a:cxnSpLocks/>
          </p:cNvCxnSpPr>
          <p:nvPr/>
        </p:nvCxnSpPr>
        <p:spPr bwMode="auto">
          <a:xfrm flipV="1">
            <a:off x="9194414" y="2396241"/>
            <a:ext cx="1367982" cy="1252066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00" name="TextBox 899">
            <a:extLst>
              <a:ext uri="{FF2B5EF4-FFF2-40B4-BE49-F238E27FC236}">
                <a16:creationId xmlns:a16="http://schemas.microsoft.com/office/drawing/2014/main" id="{4C437323-E4B3-4E06-BF38-2B4212970551}"/>
              </a:ext>
            </a:extLst>
          </p:cNvPr>
          <p:cNvSpPr txBox="1"/>
          <p:nvPr/>
        </p:nvSpPr>
        <p:spPr bwMode="auto">
          <a:xfrm>
            <a:off x="9973513" y="2113668"/>
            <a:ext cx="1249307" cy="28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traffic beams</a:t>
            </a:r>
          </a:p>
        </p:txBody>
      </p:sp>
      <p:sp>
        <p:nvSpPr>
          <p:cNvPr id="901" name="TextBox 900">
            <a:extLst>
              <a:ext uri="{FF2B5EF4-FFF2-40B4-BE49-F238E27FC236}">
                <a16:creationId xmlns:a16="http://schemas.microsoft.com/office/drawing/2014/main" id="{2D109CA8-65A2-451B-A403-1112E3EF57CE}"/>
              </a:ext>
            </a:extLst>
          </p:cNvPr>
          <p:cNvSpPr txBox="1"/>
          <p:nvPr/>
        </p:nvSpPr>
        <p:spPr bwMode="auto">
          <a:xfrm>
            <a:off x="8224390" y="5459019"/>
            <a:ext cx="3789461" cy="102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1" dirty="0">
                <a:latin typeface="+mj-lt"/>
              </a:rPr>
              <a:t>S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ingle user (SU) MIMO 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:4 </a:t>
            </a:r>
            <a:r>
              <a:rPr lang="en-US" sz="1600" dirty="0">
                <a:latin typeface="+mj-lt"/>
              </a:rPr>
              <a:t>layers</a:t>
            </a:r>
            <a:endParaRPr kumimoji="0" lang="en-US" sz="16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Multi-user (MU) MIMO: </a:t>
            </a:r>
            <a:r>
              <a:rPr kumimoji="0" lang="en-US" sz="16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1–4 users scheduled on different beams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2" name="TextBox 901">
            <a:extLst>
              <a:ext uri="{FF2B5EF4-FFF2-40B4-BE49-F238E27FC236}">
                <a16:creationId xmlns:a16="http://schemas.microsoft.com/office/drawing/2014/main" id="{6345037A-EE53-4968-A14A-A8A87EFCC46A}"/>
              </a:ext>
            </a:extLst>
          </p:cNvPr>
          <p:cNvSpPr txBox="1"/>
          <p:nvPr/>
        </p:nvSpPr>
        <p:spPr bwMode="auto">
          <a:xfrm>
            <a:off x="8599745" y="761595"/>
            <a:ext cx="1587541" cy="344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Beamforming</a:t>
            </a:r>
          </a:p>
        </p:txBody>
      </p:sp>
      <p:sp>
        <p:nvSpPr>
          <p:cNvPr id="893" name="Freeform: Shape 892">
            <a:extLst>
              <a:ext uri="{FF2B5EF4-FFF2-40B4-BE49-F238E27FC236}">
                <a16:creationId xmlns:a16="http://schemas.microsoft.com/office/drawing/2014/main" id="{E3C3C8FC-4FBE-4DCA-B728-D7F19B0056BC}"/>
              </a:ext>
            </a:extLst>
          </p:cNvPr>
          <p:cNvSpPr/>
          <p:nvPr/>
        </p:nvSpPr>
        <p:spPr bwMode="auto">
          <a:xfrm>
            <a:off x="8066613" y="1171977"/>
            <a:ext cx="3058694" cy="2989414"/>
          </a:xfrm>
          <a:custGeom>
            <a:avLst/>
            <a:gdLst>
              <a:gd name="connsiteX0" fmla="*/ 0 w 2760133"/>
              <a:gd name="connsiteY0" fmla="*/ 0 h 2540000"/>
              <a:gd name="connsiteX1" fmla="*/ 2319866 w 2760133"/>
              <a:gd name="connsiteY1" fmla="*/ 2540000 h 2540000"/>
              <a:gd name="connsiteX2" fmla="*/ 2760133 w 2760133"/>
              <a:gd name="connsiteY2" fmla="*/ 2455334 h 2540000"/>
              <a:gd name="connsiteX3" fmla="*/ 0 w 2760133"/>
              <a:gd name="connsiteY3" fmla="*/ 0 h 2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0133" h="2540000">
                <a:moveTo>
                  <a:pt x="0" y="0"/>
                </a:moveTo>
                <a:lnTo>
                  <a:pt x="2319866" y="2540000"/>
                </a:lnTo>
                <a:lnTo>
                  <a:pt x="2760133" y="2455334"/>
                </a:lnTo>
                <a:lnTo>
                  <a:pt x="0" y="0"/>
                </a:lnTo>
                <a:close/>
              </a:path>
            </a:pathLst>
          </a:custGeom>
          <a:solidFill>
            <a:srgbClr val="FF3232">
              <a:alpha val="3098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894" name="Freeform: Shape 893">
            <a:extLst>
              <a:ext uri="{FF2B5EF4-FFF2-40B4-BE49-F238E27FC236}">
                <a16:creationId xmlns:a16="http://schemas.microsoft.com/office/drawing/2014/main" id="{F8C728CC-3E90-4C6C-A739-95868FC650BE}"/>
              </a:ext>
            </a:extLst>
          </p:cNvPr>
          <p:cNvSpPr/>
          <p:nvPr/>
        </p:nvSpPr>
        <p:spPr bwMode="auto">
          <a:xfrm>
            <a:off x="8139766" y="1262073"/>
            <a:ext cx="1730014" cy="3307735"/>
          </a:xfrm>
          <a:custGeom>
            <a:avLst/>
            <a:gdLst>
              <a:gd name="connsiteX0" fmla="*/ 0 w 2760133"/>
              <a:gd name="connsiteY0" fmla="*/ 0 h 2540000"/>
              <a:gd name="connsiteX1" fmla="*/ 2319866 w 2760133"/>
              <a:gd name="connsiteY1" fmla="*/ 2540000 h 2540000"/>
              <a:gd name="connsiteX2" fmla="*/ 2760133 w 2760133"/>
              <a:gd name="connsiteY2" fmla="*/ 2455334 h 2540000"/>
              <a:gd name="connsiteX3" fmla="*/ 0 w 2760133"/>
              <a:gd name="connsiteY3" fmla="*/ 0 h 2540000"/>
              <a:gd name="connsiteX0" fmla="*/ 0 w 1857007"/>
              <a:gd name="connsiteY0" fmla="*/ 0 h 2533246"/>
              <a:gd name="connsiteX1" fmla="*/ 1416740 w 1857007"/>
              <a:gd name="connsiteY1" fmla="*/ 2533246 h 2533246"/>
              <a:gd name="connsiteX2" fmla="*/ 1857007 w 1857007"/>
              <a:gd name="connsiteY2" fmla="*/ 2448580 h 2533246"/>
              <a:gd name="connsiteX3" fmla="*/ 0 w 1857007"/>
              <a:gd name="connsiteY3" fmla="*/ 0 h 2533246"/>
              <a:gd name="connsiteX0" fmla="*/ 0 w 1857007"/>
              <a:gd name="connsiteY0" fmla="*/ 0 h 2448580"/>
              <a:gd name="connsiteX1" fmla="*/ 1236115 w 1857007"/>
              <a:gd name="connsiteY1" fmla="*/ 2398167 h 2448580"/>
              <a:gd name="connsiteX2" fmla="*/ 1857007 w 1857007"/>
              <a:gd name="connsiteY2" fmla="*/ 2448580 h 2448580"/>
              <a:gd name="connsiteX3" fmla="*/ 0 w 1857007"/>
              <a:gd name="connsiteY3" fmla="*/ 0 h 2448580"/>
              <a:gd name="connsiteX0" fmla="*/ 0 w 1836937"/>
              <a:gd name="connsiteY0" fmla="*/ 0 h 2398167"/>
              <a:gd name="connsiteX1" fmla="*/ 1236115 w 1836937"/>
              <a:gd name="connsiteY1" fmla="*/ 2398167 h 2398167"/>
              <a:gd name="connsiteX2" fmla="*/ 1836937 w 1836937"/>
              <a:gd name="connsiteY2" fmla="*/ 2327009 h 2398167"/>
              <a:gd name="connsiteX3" fmla="*/ 0 w 1836937"/>
              <a:gd name="connsiteY3" fmla="*/ 0 h 239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6937" h="2398167">
                <a:moveTo>
                  <a:pt x="0" y="0"/>
                </a:moveTo>
                <a:lnTo>
                  <a:pt x="1236115" y="2398167"/>
                </a:lnTo>
                <a:lnTo>
                  <a:pt x="1836937" y="2327009"/>
                </a:lnTo>
                <a:lnTo>
                  <a:pt x="0" y="0"/>
                </a:lnTo>
                <a:close/>
              </a:path>
            </a:pathLst>
          </a:custGeom>
          <a:solidFill>
            <a:srgbClr val="DDD80E">
              <a:alpha val="3098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34F8FE-ADE6-4E8D-88F9-78F316B6E79E}"/>
              </a:ext>
            </a:extLst>
          </p:cNvPr>
          <p:cNvSpPr txBox="1"/>
          <p:nvPr/>
        </p:nvSpPr>
        <p:spPr>
          <a:xfrm>
            <a:off x="6925224" y="3072626"/>
            <a:ext cx="436929" cy="290680"/>
          </a:xfrm>
          <a:prstGeom prst="rect">
            <a:avLst/>
          </a:prstGeom>
        </p:spPr>
        <p:txBody>
          <a:bodyPr wrap="none" rtlCol="0">
            <a:normAutofit/>
          </a:bodyPr>
          <a:lstStyle/>
          <a:p>
            <a:pPr marL="0" marR="0" lvl="0" indent="0" algn="l" defTabSz="1828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dBi</a:t>
            </a:r>
            <a:endParaRPr kumimoji="0" lang="en-US" sz="1100" b="1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DDA5F0B-B86D-3442-6EBE-0954D18757BB}"/>
              </a:ext>
            </a:extLst>
          </p:cNvPr>
          <p:cNvSpPr/>
          <p:nvPr/>
        </p:nvSpPr>
        <p:spPr bwMode="auto">
          <a:xfrm>
            <a:off x="4622454" y="4027398"/>
            <a:ext cx="1561184" cy="552446"/>
          </a:xfrm>
          <a:prstGeom prst="ellipse">
            <a:avLst/>
          </a:prstGeom>
          <a:noFill/>
          <a:ln w="2857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CC99E7D-5FAF-5A75-3314-F6FFC6F7FBE0}"/>
              </a:ext>
            </a:extLst>
          </p:cNvPr>
          <p:cNvCxnSpPr>
            <a:cxnSpLocks/>
          </p:cNvCxnSpPr>
          <p:nvPr/>
        </p:nvCxnSpPr>
        <p:spPr bwMode="auto">
          <a:xfrm flipH="1">
            <a:off x="5368506" y="4502315"/>
            <a:ext cx="3866" cy="1236320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37BF3C6-10C2-BE69-A306-581577AD5B28}"/>
              </a:ext>
            </a:extLst>
          </p:cNvPr>
          <p:cNvSpPr txBox="1"/>
          <p:nvPr/>
        </p:nvSpPr>
        <p:spPr bwMode="auto">
          <a:xfrm>
            <a:off x="4809576" y="5813741"/>
            <a:ext cx="1117861" cy="28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High energy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E79285-0A0E-77E2-A7FB-E626C4BB1436}"/>
              </a:ext>
            </a:extLst>
          </p:cNvPr>
          <p:cNvSpPr txBox="1"/>
          <p:nvPr/>
        </p:nvSpPr>
        <p:spPr bwMode="auto">
          <a:xfrm>
            <a:off x="6307858" y="5813094"/>
            <a:ext cx="1085801" cy="28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Low energy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5C27375-2766-9DF5-36CE-CCCA84DAF50C}"/>
              </a:ext>
            </a:extLst>
          </p:cNvPr>
          <p:cNvCxnSpPr>
            <a:cxnSpLocks/>
          </p:cNvCxnSpPr>
          <p:nvPr/>
        </p:nvCxnSpPr>
        <p:spPr bwMode="auto">
          <a:xfrm>
            <a:off x="6855894" y="4232140"/>
            <a:ext cx="7372" cy="1580954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3B5E3DDD-A714-DE7A-5432-584A21E92BE3}"/>
              </a:ext>
            </a:extLst>
          </p:cNvPr>
          <p:cNvSpPr txBox="1"/>
          <p:nvPr/>
        </p:nvSpPr>
        <p:spPr bwMode="auto">
          <a:xfrm>
            <a:off x="4622454" y="2191079"/>
            <a:ext cx="1561893" cy="344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Beamforming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5B5DD9E-6BED-7B4A-7691-134323AF76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51007" y="3641726"/>
            <a:ext cx="1101802" cy="1102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896" name="Straight Connector 895">
            <a:extLst>
              <a:ext uri="{FF2B5EF4-FFF2-40B4-BE49-F238E27FC236}">
                <a16:creationId xmlns:a16="http://schemas.microsoft.com/office/drawing/2014/main" id="{F21FF913-479F-5C3C-5B8F-038899F8673E}"/>
              </a:ext>
            </a:extLst>
          </p:cNvPr>
          <p:cNvCxnSpPr>
            <a:cxnSpLocks/>
          </p:cNvCxnSpPr>
          <p:nvPr/>
        </p:nvCxnSpPr>
        <p:spPr bwMode="auto">
          <a:xfrm flipV="1">
            <a:off x="233777" y="3184122"/>
            <a:ext cx="589243" cy="87772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899" name="Straight Connector 898">
            <a:extLst>
              <a:ext uri="{FF2B5EF4-FFF2-40B4-BE49-F238E27FC236}">
                <a16:creationId xmlns:a16="http://schemas.microsoft.com/office/drawing/2014/main" id="{4F08910B-97AB-96DA-9A81-2F1BACDBEA78}"/>
              </a:ext>
            </a:extLst>
          </p:cNvPr>
          <p:cNvCxnSpPr>
            <a:cxnSpLocks/>
            <a:stCxn id="33" idx="0"/>
          </p:cNvCxnSpPr>
          <p:nvPr/>
        </p:nvCxnSpPr>
        <p:spPr bwMode="auto">
          <a:xfrm>
            <a:off x="299894" y="4744198"/>
            <a:ext cx="481694" cy="12103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908" name="TextBox 907">
            <a:extLst>
              <a:ext uri="{FF2B5EF4-FFF2-40B4-BE49-F238E27FC236}">
                <a16:creationId xmlns:a16="http://schemas.microsoft.com/office/drawing/2014/main" id="{922FE42A-0B34-2876-8AA4-C410180B5732}"/>
              </a:ext>
            </a:extLst>
          </p:cNvPr>
          <p:cNvSpPr txBox="1"/>
          <p:nvPr/>
        </p:nvSpPr>
        <p:spPr bwMode="auto">
          <a:xfrm>
            <a:off x="27489" y="3168948"/>
            <a:ext cx="631536" cy="374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M-MIMO radio</a:t>
            </a:r>
          </a:p>
        </p:txBody>
      </p:sp>
    </p:spTree>
    <p:extLst>
      <p:ext uri="{BB962C8B-B14F-4D97-AF65-F5344CB8AC3E}">
        <p14:creationId xmlns:p14="http://schemas.microsoft.com/office/powerpoint/2010/main" val="2049931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A2AC7-91E8-C5D0-42C8-AD2869B9F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Massive MIMO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2576E-54F8-5155-448E-5C222D9E0A26}"/>
              </a:ext>
            </a:extLst>
          </p:cNvPr>
          <p:cNvSpPr txBox="1">
            <a:spLocks/>
          </p:cNvSpPr>
          <p:nvPr/>
        </p:nvSpPr>
        <p:spPr>
          <a:xfrm>
            <a:off x="479424" y="1844675"/>
            <a:ext cx="12331054" cy="241356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71500" indent="-571500">
              <a:buClr>
                <a:schemeClr val="bg1"/>
              </a:buClr>
              <a:buFont typeface="+mj-lt"/>
              <a:buAutoNum type="romanLcPeriod"/>
            </a:pPr>
            <a:r>
              <a:rPr lang="en-US" sz="4000" dirty="0">
                <a:solidFill>
                  <a:schemeClr val="bg1"/>
                </a:solidFill>
              </a:rPr>
              <a:t>Higher capacity       </a:t>
            </a:r>
            <a:r>
              <a:rPr lang="en-US" sz="2400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en-US" sz="2400" dirty="0">
                <a:solidFill>
                  <a:schemeClr val="bg1"/>
                </a:solidFill>
              </a:rPr>
              <a:t>up to </a:t>
            </a:r>
            <a:r>
              <a:rPr lang="en-US" sz="3200" dirty="0">
                <a:solidFill>
                  <a:schemeClr val="bg1"/>
                </a:solidFill>
              </a:rPr>
              <a:t>7 times </a:t>
            </a:r>
            <a:r>
              <a:rPr lang="en-US" sz="2400" dirty="0">
                <a:solidFill>
                  <a:schemeClr val="bg1"/>
                </a:solidFill>
              </a:rPr>
              <a:t>vs traditional solutions   </a:t>
            </a:r>
            <a:endParaRPr lang="en-US" sz="4000" dirty="0">
              <a:solidFill>
                <a:schemeClr val="bg1"/>
              </a:solidFill>
            </a:endParaRPr>
          </a:p>
          <a:p>
            <a:pPr marL="571500" indent="-571500">
              <a:buClr>
                <a:schemeClr val="bg1"/>
              </a:buClr>
              <a:buFont typeface="+mj-lt"/>
              <a:buAutoNum type="romanLcPeriod"/>
            </a:pPr>
            <a:r>
              <a:rPr lang="en-US" sz="4000" dirty="0">
                <a:solidFill>
                  <a:schemeClr val="bg1"/>
                </a:solidFill>
              </a:rPr>
              <a:t>Ease of installation</a:t>
            </a:r>
          </a:p>
          <a:p>
            <a:pPr marL="571500" indent="-571500">
              <a:buClr>
                <a:schemeClr val="bg1"/>
              </a:buClr>
              <a:buFont typeface="+mj-lt"/>
              <a:buAutoNum type="romanLcPeriod"/>
            </a:pPr>
            <a:r>
              <a:rPr lang="en-US" sz="4000" dirty="0">
                <a:solidFill>
                  <a:schemeClr val="bg1"/>
                </a:solidFill>
              </a:rPr>
              <a:t>Less space requirement </a:t>
            </a:r>
          </a:p>
        </p:txBody>
      </p:sp>
    </p:spTree>
    <p:extLst>
      <p:ext uri="{BB962C8B-B14F-4D97-AF65-F5344CB8AC3E}">
        <p14:creationId xmlns:p14="http://schemas.microsoft.com/office/powerpoint/2010/main" val="20852409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D6D0056-B7EF-4C24-AAB9-7BD83BADE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/>
              <a:t>M-MIMO Down Link (DL) Capacity </a:t>
            </a:r>
            <a:br>
              <a:rPr lang="en-US" dirty="0"/>
            </a:br>
            <a:r>
              <a:rPr lang="en-US" sz="2800" dirty="0"/>
              <a:t>Up to </a:t>
            </a:r>
            <a:r>
              <a:rPr lang="en-US" sz="2800" b="1" dirty="0"/>
              <a:t>7 times higher capacity </a:t>
            </a:r>
            <a:r>
              <a:rPr lang="en-US" sz="2800" dirty="0"/>
              <a:t>wit same number of sectors</a:t>
            </a:r>
            <a:endParaRPr lang="en-US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3343E93E-AFB6-4C00-82A7-6F0068C41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242753"/>
              </p:ext>
            </p:extLst>
          </p:nvPr>
        </p:nvGraphicFramePr>
        <p:xfrm>
          <a:off x="824189" y="3429000"/>
          <a:ext cx="10469121" cy="96841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10052">
                  <a:extLst>
                    <a:ext uri="{9D8B030D-6E8A-4147-A177-3AD203B41FA5}">
                      <a16:colId xmlns:a16="http://schemas.microsoft.com/office/drawing/2014/main" val="1531039874"/>
                    </a:ext>
                  </a:extLst>
                </a:gridCol>
                <a:gridCol w="2448170">
                  <a:extLst>
                    <a:ext uri="{9D8B030D-6E8A-4147-A177-3AD203B41FA5}">
                      <a16:colId xmlns:a16="http://schemas.microsoft.com/office/drawing/2014/main" val="1953409830"/>
                    </a:ext>
                  </a:extLst>
                </a:gridCol>
                <a:gridCol w="2569737">
                  <a:extLst>
                    <a:ext uri="{9D8B030D-6E8A-4147-A177-3AD203B41FA5}">
                      <a16:colId xmlns:a16="http://schemas.microsoft.com/office/drawing/2014/main" val="3127732491"/>
                    </a:ext>
                  </a:extLst>
                </a:gridCol>
                <a:gridCol w="2941162">
                  <a:extLst>
                    <a:ext uri="{9D8B030D-6E8A-4147-A177-3AD203B41FA5}">
                      <a16:colId xmlns:a16="http://schemas.microsoft.com/office/drawing/2014/main" val="779310324"/>
                    </a:ext>
                  </a:extLst>
                </a:gridCol>
              </a:tblGrid>
              <a:tr h="326287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Product</a:t>
                      </a:r>
                    </a:p>
                  </a:txBody>
                  <a:tcPr marL="72000" marR="144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Active DAS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 AAS 32TR 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4922534"/>
                  </a:ext>
                </a:extLst>
              </a:tr>
              <a:tr h="326287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chemeClr val="bg1"/>
                          </a:solidFill>
                        </a:rPr>
                        <a:t>Deployment</a:t>
                      </a:r>
                    </a:p>
                  </a:txBody>
                  <a:tcPr marL="72000" marR="144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4x4 SU-MIMO 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4x4 SU-MIMO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MU-MIMO</a:t>
                      </a:r>
                      <a:endParaRPr lang="en-US"/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844410"/>
                  </a:ext>
                </a:extLst>
              </a:tr>
              <a:tr h="277894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# Sectors</a:t>
                      </a:r>
                    </a:p>
                  </a:txBody>
                  <a:tcPr marL="72000" marR="144000" marT="36000" marB="36000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39430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5F301F9-246A-4C68-9CE3-630963E14FA5}"/>
              </a:ext>
            </a:extLst>
          </p:cNvPr>
          <p:cNvSpPr txBox="1"/>
          <p:nvPr/>
        </p:nvSpPr>
        <p:spPr>
          <a:xfrm>
            <a:off x="1196759" y="4820664"/>
            <a:ext cx="1500184" cy="49554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Downlink</a:t>
            </a:r>
          </a:p>
        </p:txBody>
      </p:sp>
      <p:graphicFrame>
        <p:nvGraphicFramePr>
          <p:cNvPr id="16" name="Table 3">
            <a:extLst>
              <a:ext uri="{FF2B5EF4-FFF2-40B4-BE49-F238E27FC236}">
                <a16:creationId xmlns:a16="http://schemas.microsoft.com/office/drawing/2014/main" id="{A6F58A57-43E3-44FF-8A79-17A0D3DE65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358927"/>
              </p:ext>
            </p:extLst>
          </p:nvPr>
        </p:nvGraphicFramePr>
        <p:xfrm>
          <a:off x="861439" y="4484663"/>
          <a:ext cx="10469122" cy="36040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35565">
                  <a:extLst>
                    <a:ext uri="{9D8B030D-6E8A-4147-A177-3AD203B41FA5}">
                      <a16:colId xmlns:a16="http://schemas.microsoft.com/office/drawing/2014/main" val="1531039874"/>
                    </a:ext>
                  </a:extLst>
                </a:gridCol>
                <a:gridCol w="2458694">
                  <a:extLst>
                    <a:ext uri="{9D8B030D-6E8A-4147-A177-3AD203B41FA5}">
                      <a16:colId xmlns:a16="http://schemas.microsoft.com/office/drawing/2014/main" val="1405582675"/>
                    </a:ext>
                  </a:extLst>
                </a:gridCol>
                <a:gridCol w="2514329">
                  <a:extLst>
                    <a:ext uri="{9D8B030D-6E8A-4147-A177-3AD203B41FA5}">
                      <a16:colId xmlns:a16="http://schemas.microsoft.com/office/drawing/2014/main" val="1429058514"/>
                    </a:ext>
                  </a:extLst>
                </a:gridCol>
                <a:gridCol w="2960534">
                  <a:extLst>
                    <a:ext uri="{9D8B030D-6E8A-4147-A177-3AD203B41FA5}">
                      <a16:colId xmlns:a16="http://schemas.microsoft.com/office/drawing/2014/main" val="389922223"/>
                    </a:ext>
                  </a:extLst>
                </a:gridCol>
              </a:tblGrid>
              <a:tr h="36040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Served traffic [GB/h]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72000" marR="144000" marT="36000" marB="3600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631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2007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4798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844410"/>
                  </a:ext>
                </a:extLst>
              </a:tr>
            </a:tbl>
          </a:graphicData>
        </a:graphic>
      </p:graphicFrame>
      <p:sp>
        <p:nvSpPr>
          <p:cNvPr id="41" name="Oval 40">
            <a:extLst>
              <a:ext uri="{FF2B5EF4-FFF2-40B4-BE49-F238E27FC236}">
                <a16:creationId xmlns:a16="http://schemas.microsoft.com/office/drawing/2014/main" id="{0F0753AE-6DE8-4AF9-9D3F-182B521B3A50}"/>
              </a:ext>
            </a:extLst>
          </p:cNvPr>
          <p:cNvSpPr/>
          <p:nvPr/>
        </p:nvSpPr>
        <p:spPr bwMode="auto">
          <a:xfrm>
            <a:off x="4329760" y="4444924"/>
            <a:ext cx="585627" cy="454115"/>
          </a:xfrm>
          <a:prstGeom prst="ellipse">
            <a:avLst/>
          </a:prstGeom>
          <a:noFill/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2" name="Arrow: Left 41">
            <a:extLst>
              <a:ext uri="{FF2B5EF4-FFF2-40B4-BE49-F238E27FC236}">
                <a16:creationId xmlns:a16="http://schemas.microsoft.com/office/drawing/2014/main" id="{D2BABA7A-94E5-4B0B-839D-F81A76C13FBF}"/>
              </a:ext>
            </a:extLst>
          </p:cNvPr>
          <p:cNvSpPr/>
          <p:nvPr/>
        </p:nvSpPr>
        <p:spPr bwMode="auto">
          <a:xfrm flipH="1">
            <a:off x="5763959" y="5908588"/>
            <a:ext cx="4191571" cy="617742"/>
          </a:xfrm>
          <a:prstGeom prst="leftArrow">
            <a:avLst/>
          </a:prstGeom>
          <a:solidFill>
            <a:schemeClr val="accent2"/>
          </a:solidFill>
          <a:ln w="38100"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&gt;7 times increase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C2B030F-3B2A-45CE-8B9A-CF48201CC178}"/>
              </a:ext>
            </a:extLst>
          </p:cNvPr>
          <p:cNvSpPr/>
          <p:nvPr/>
        </p:nvSpPr>
        <p:spPr bwMode="auto">
          <a:xfrm>
            <a:off x="6792817" y="4457575"/>
            <a:ext cx="585627" cy="454115"/>
          </a:xfrm>
          <a:prstGeom prst="ellipse">
            <a:avLst/>
          </a:prstGeom>
          <a:noFill/>
          <a:ln w="3810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6475DF0-3618-4FE2-8F68-E0826522FFB1}"/>
              </a:ext>
            </a:extLst>
          </p:cNvPr>
          <p:cNvSpPr/>
          <p:nvPr/>
        </p:nvSpPr>
        <p:spPr bwMode="auto">
          <a:xfrm>
            <a:off x="9548687" y="4479450"/>
            <a:ext cx="585627" cy="454115"/>
          </a:xfrm>
          <a:prstGeom prst="ellipse">
            <a:avLst/>
          </a:prstGeom>
          <a:noFill/>
          <a:ln w="3810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5" name="Arrow: Left 44">
            <a:extLst>
              <a:ext uri="{FF2B5EF4-FFF2-40B4-BE49-F238E27FC236}">
                <a16:creationId xmlns:a16="http://schemas.microsoft.com/office/drawing/2014/main" id="{F8F03D08-FB53-4D4F-85CA-B057E7E9CFF7}"/>
              </a:ext>
            </a:extLst>
          </p:cNvPr>
          <p:cNvSpPr/>
          <p:nvPr/>
        </p:nvSpPr>
        <p:spPr bwMode="auto">
          <a:xfrm flipH="1">
            <a:off x="5746013" y="5364226"/>
            <a:ext cx="1374877" cy="642943"/>
          </a:xfrm>
          <a:prstGeom prst="leftArrow">
            <a:avLst/>
          </a:prstGeom>
          <a:solidFill>
            <a:schemeClr val="accent2"/>
          </a:solidFill>
          <a:ln w="38100"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&gt;3 times increased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C0104A-C281-E438-1B0F-CD5FA5A33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618" y="1978911"/>
            <a:ext cx="2008738" cy="14839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A5EA0A-2367-FBDD-F20B-7532A29CDF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0330" y="1946379"/>
            <a:ext cx="2083676" cy="15627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7263F1-CBB6-7F22-7124-55A6E81B5742}"/>
              </a:ext>
            </a:extLst>
          </p:cNvPr>
          <p:cNvSpPr txBox="1"/>
          <p:nvPr/>
        </p:nvSpPr>
        <p:spPr>
          <a:xfrm>
            <a:off x="3186669" y="1694554"/>
            <a:ext cx="2762131" cy="5826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11 sectors A-DAS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AEF41-CA87-2CCB-2752-184CB27AE9CF}"/>
              </a:ext>
            </a:extLst>
          </p:cNvPr>
          <p:cNvSpPr txBox="1"/>
          <p:nvPr/>
        </p:nvSpPr>
        <p:spPr>
          <a:xfrm>
            <a:off x="6871655" y="1591949"/>
            <a:ext cx="3478610" cy="5826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11 sectors Massive MIMO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00251C-05AE-6C59-FED6-DFC4DBC4B315}"/>
              </a:ext>
            </a:extLst>
          </p:cNvPr>
          <p:cNvSpPr txBox="1"/>
          <p:nvPr/>
        </p:nvSpPr>
        <p:spPr>
          <a:xfrm>
            <a:off x="5108074" y="2772819"/>
            <a:ext cx="667315" cy="5826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SINR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24D054-917E-669F-CD8A-079CA902C35B}"/>
              </a:ext>
            </a:extLst>
          </p:cNvPr>
          <p:cNvSpPr txBox="1"/>
          <p:nvPr/>
        </p:nvSpPr>
        <p:spPr>
          <a:xfrm>
            <a:off x="9507842" y="2454476"/>
            <a:ext cx="667315" cy="5826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SINR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7BC85F4-167F-8AA5-9868-6E437ED58417}"/>
              </a:ext>
            </a:extLst>
          </p:cNvPr>
          <p:cNvSpPr/>
          <p:nvPr/>
        </p:nvSpPr>
        <p:spPr bwMode="auto">
          <a:xfrm>
            <a:off x="3321728" y="1603087"/>
            <a:ext cx="2424285" cy="477866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ED4167-2703-3A7F-6880-E0ECE0E815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1433" flipH="1" flipV="1">
            <a:off x="7011689" y="2077194"/>
            <a:ext cx="662357" cy="662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6F19609-8037-83D9-5DB4-49833DCD1888}"/>
              </a:ext>
            </a:extLst>
          </p:cNvPr>
          <p:cNvSpPr txBox="1"/>
          <p:nvPr/>
        </p:nvSpPr>
        <p:spPr>
          <a:xfrm>
            <a:off x="2761408" y="5715868"/>
            <a:ext cx="3478610" cy="5826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Baseline</a:t>
            </a:r>
            <a:endParaRPr kumimoji="0" lang="en-US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2523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D6D0056-B7EF-4C24-AAB9-7BD83BADE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1256946" cy="1081088"/>
          </a:xfrm>
        </p:spPr>
        <p:txBody>
          <a:bodyPr/>
          <a:lstStyle/>
          <a:p>
            <a:r>
              <a:rPr lang="en-US" dirty="0"/>
              <a:t>M-MIMO </a:t>
            </a:r>
            <a:r>
              <a:rPr lang="en-US" sz="4000" dirty="0"/>
              <a:t>Up Link (UL)  </a:t>
            </a:r>
            <a:r>
              <a:rPr lang="en-US" dirty="0"/>
              <a:t>Capacity</a:t>
            </a:r>
            <a:br>
              <a:rPr lang="en-US" dirty="0"/>
            </a:br>
            <a:r>
              <a:rPr lang="en-US" sz="2800" dirty="0"/>
              <a:t>Up to </a:t>
            </a:r>
            <a:r>
              <a:rPr lang="en-US" sz="2800" b="1" dirty="0"/>
              <a:t>5times higher capacity </a:t>
            </a:r>
            <a:r>
              <a:rPr lang="en-US" sz="2800" dirty="0"/>
              <a:t>wit same number of sectors</a:t>
            </a:r>
            <a:endParaRPr lang="en-US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3343E93E-AFB6-4C00-82A7-6F0068C41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62135"/>
              </p:ext>
            </p:extLst>
          </p:nvPr>
        </p:nvGraphicFramePr>
        <p:xfrm>
          <a:off x="819529" y="3292764"/>
          <a:ext cx="10684916" cy="97861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18040">
                  <a:extLst>
                    <a:ext uri="{9D8B030D-6E8A-4147-A177-3AD203B41FA5}">
                      <a16:colId xmlns:a16="http://schemas.microsoft.com/office/drawing/2014/main" val="1531039874"/>
                    </a:ext>
                  </a:extLst>
                </a:gridCol>
                <a:gridCol w="2477431">
                  <a:extLst>
                    <a:ext uri="{9D8B030D-6E8A-4147-A177-3AD203B41FA5}">
                      <a16:colId xmlns:a16="http://schemas.microsoft.com/office/drawing/2014/main" val="2616192715"/>
                    </a:ext>
                  </a:extLst>
                </a:gridCol>
                <a:gridCol w="1451610">
                  <a:extLst>
                    <a:ext uri="{9D8B030D-6E8A-4147-A177-3AD203B41FA5}">
                      <a16:colId xmlns:a16="http://schemas.microsoft.com/office/drawing/2014/main" val="3127732491"/>
                    </a:ext>
                  </a:extLst>
                </a:gridCol>
                <a:gridCol w="2137410">
                  <a:extLst>
                    <a:ext uri="{9D8B030D-6E8A-4147-A177-3AD203B41FA5}">
                      <a16:colId xmlns:a16="http://schemas.microsoft.com/office/drawing/2014/main" val="2534617725"/>
                    </a:ext>
                  </a:extLst>
                </a:gridCol>
                <a:gridCol w="2200425">
                  <a:extLst>
                    <a:ext uri="{9D8B030D-6E8A-4147-A177-3AD203B41FA5}">
                      <a16:colId xmlns:a16="http://schemas.microsoft.com/office/drawing/2014/main" val="779310324"/>
                    </a:ext>
                  </a:extLst>
                </a:gridCol>
              </a:tblGrid>
              <a:tr h="226980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Product</a:t>
                      </a:r>
                    </a:p>
                  </a:txBody>
                  <a:tcPr marL="72000" marR="144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Active DAS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 AAS 32TR 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4922534"/>
                  </a:ext>
                </a:extLst>
              </a:tr>
              <a:tr h="346932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chemeClr val="bg1"/>
                          </a:solidFill>
                        </a:rPr>
                        <a:t>Deployment</a:t>
                      </a:r>
                    </a:p>
                  </a:txBody>
                  <a:tcPr marL="72000" marR="144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SU-MIMO 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1x4 Rx diversity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UL 2x4 SU-MIMO</a:t>
                      </a:r>
                      <a:endParaRPr lang="en-US" sz="1400"/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MU-MIMO</a:t>
                      </a:r>
                      <a:endParaRPr lang="en-US"/>
                    </a:p>
                  </a:txBody>
                  <a:tcPr marL="72000" marR="72000" marT="36000" marB="36000"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844410"/>
                  </a:ext>
                </a:extLst>
              </a:tr>
              <a:tr h="219713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# Sectors</a:t>
                      </a:r>
                    </a:p>
                  </a:txBody>
                  <a:tcPr marL="72000" marR="144000" marT="36000" marB="36000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394302"/>
                  </a:ext>
                </a:extLst>
              </a:tr>
            </a:tbl>
          </a:graphicData>
        </a:graphic>
      </p:graphicFrame>
      <p:graphicFrame>
        <p:nvGraphicFramePr>
          <p:cNvPr id="17" name="Table 3">
            <a:extLst>
              <a:ext uri="{FF2B5EF4-FFF2-40B4-BE49-F238E27FC236}">
                <a16:creationId xmlns:a16="http://schemas.microsoft.com/office/drawing/2014/main" id="{47FB3300-1D3D-4D90-83E4-14C01881D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060631"/>
              </p:ext>
            </p:extLst>
          </p:nvPr>
        </p:nvGraphicFramePr>
        <p:xfrm>
          <a:off x="819529" y="4498659"/>
          <a:ext cx="10684917" cy="32628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27467">
                  <a:extLst>
                    <a:ext uri="{9D8B030D-6E8A-4147-A177-3AD203B41FA5}">
                      <a16:colId xmlns:a16="http://schemas.microsoft.com/office/drawing/2014/main" val="1531039874"/>
                    </a:ext>
                  </a:extLst>
                </a:gridCol>
                <a:gridCol w="2479434">
                  <a:extLst>
                    <a:ext uri="{9D8B030D-6E8A-4147-A177-3AD203B41FA5}">
                      <a16:colId xmlns:a16="http://schemas.microsoft.com/office/drawing/2014/main" val="2402636819"/>
                    </a:ext>
                  </a:extLst>
                </a:gridCol>
                <a:gridCol w="1383030">
                  <a:extLst>
                    <a:ext uri="{9D8B030D-6E8A-4147-A177-3AD203B41FA5}">
                      <a16:colId xmlns:a16="http://schemas.microsoft.com/office/drawing/2014/main" val="3127732491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2534617725"/>
                    </a:ext>
                  </a:extLst>
                </a:gridCol>
                <a:gridCol w="2166136">
                  <a:extLst>
                    <a:ext uri="{9D8B030D-6E8A-4147-A177-3AD203B41FA5}">
                      <a16:colId xmlns:a16="http://schemas.microsoft.com/office/drawing/2014/main" val="779310324"/>
                    </a:ext>
                  </a:extLst>
                </a:gridCol>
              </a:tblGrid>
              <a:tr h="32628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Served traffic [GB/h]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aseline="30000" dirty="0">
                          <a:solidFill>
                            <a:schemeClr val="tx1"/>
                          </a:solidFill>
                        </a:rPr>
                        <a:t>(1)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144000" marT="36000" marB="36000"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187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299.3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532.7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939.5</a:t>
                      </a:r>
                    </a:p>
                  </a:txBody>
                  <a:tcPr marL="72000" marR="72000" marT="36000" marB="36000" anchor="ctr"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844410"/>
                  </a:ext>
                </a:extLst>
              </a:tr>
            </a:tbl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508C4DE1-8C31-4514-B448-0DA9F6C12CFE}"/>
              </a:ext>
            </a:extLst>
          </p:cNvPr>
          <p:cNvSpPr/>
          <p:nvPr/>
        </p:nvSpPr>
        <p:spPr bwMode="auto">
          <a:xfrm>
            <a:off x="3882448" y="4388221"/>
            <a:ext cx="1115243" cy="613668"/>
          </a:xfrm>
          <a:prstGeom prst="ellipse">
            <a:avLst/>
          </a:prstGeom>
          <a:noFill/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144863C-ADDA-4140-BEAA-2707974EE7BC}"/>
              </a:ext>
            </a:extLst>
          </p:cNvPr>
          <p:cNvSpPr/>
          <p:nvPr/>
        </p:nvSpPr>
        <p:spPr bwMode="auto">
          <a:xfrm>
            <a:off x="9725027" y="4329892"/>
            <a:ext cx="1115243" cy="667735"/>
          </a:xfrm>
          <a:prstGeom prst="ellipse">
            <a:avLst/>
          </a:prstGeom>
          <a:noFill/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8" name="Arrow: Left 17">
            <a:extLst>
              <a:ext uri="{FF2B5EF4-FFF2-40B4-BE49-F238E27FC236}">
                <a16:creationId xmlns:a16="http://schemas.microsoft.com/office/drawing/2014/main" id="{5DA68E85-83C9-4B04-96CF-CFDEC49F3CCF}"/>
              </a:ext>
            </a:extLst>
          </p:cNvPr>
          <p:cNvSpPr/>
          <p:nvPr/>
        </p:nvSpPr>
        <p:spPr bwMode="auto">
          <a:xfrm flipH="1">
            <a:off x="5788604" y="5956680"/>
            <a:ext cx="4620885" cy="533671"/>
          </a:xfrm>
          <a:prstGeom prst="leftArrow">
            <a:avLst/>
          </a:prstGeom>
          <a:solidFill>
            <a:schemeClr val="accent2"/>
          </a:solidFill>
          <a:ln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~ 5 times increase</a:t>
            </a:r>
          </a:p>
          <a:p>
            <a:pPr marL="180000" marR="0" lvl="0" indent="-180000" algn="ctr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9" name="Arrow: Left 18">
            <a:extLst>
              <a:ext uri="{FF2B5EF4-FFF2-40B4-BE49-F238E27FC236}">
                <a16:creationId xmlns:a16="http://schemas.microsoft.com/office/drawing/2014/main" id="{F856FA94-8231-45A2-B463-0FEEBCE66A9A}"/>
              </a:ext>
            </a:extLst>
          </p:cNvPr>
          <p:cNvSpPr/>
          <p:nvPr/>
        </p:nvSpPr>
        <p:spPr bwMode="auto">
          <a:xfrm flipH="1">
            <a:off x="5775389" y="5513886"/>
            <a:ext cx="2424285" cy="533671"/>
          </a:xfrm>
          <a:prstGeom prst="leftArrow">
            <a:avLst/>
          </a:prstGeom>
          <a:solidFill>
            <a:schemeClr val="accent2"/>
          </a:solidFill>
          <a:ln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~ 3 times increase</a:t>
            </a:r>
          </a:p>
        </p:txBody>
      </p:sp>
      <p:sp>
        <p:nvSpPr>
          <p:cNvPr id="20" name="Arrow: Left 19">
            <a:extLst>
              <a:ext uri="{FF2B5EF4-FFF2-40B4-BE49-F238E27FC236}">
                <a16:creationId xmlns:a16="http://schemas.microsoft.com/office/drawing/2014/main" id="{37E9F1BF-FD74-45B1-B53C-0313F64D4C9E}"/>
              </a:ext>
            </a:extLst>
          </p:cNvPr>
          <p:cNvSpPr/>
          <p:nvPr/>
        </p:nvSpPr>
        <p:spPr bwMode="auto">
          <a:xfrm flipH="1">
            <a:off x="5788605" y="5087056"/>
            <a:ext cx="829365" cy="457079"/>
          </a:xfrm>
          <a:prstGeom prst="leftArrow">
            <a:avLst/>
          </a:prstGeom>
          <a:solidFill>
            <a:schemeClr val="accent2"/>
          </a:solidFill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~ 1.5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AFB2592-6089-4C41-AECE-757F4A5FF1F6}"/>
              </a:ext>
            </a:extLst>
          </p:cNvPr>
          <p:cNvSpPr txBox="1"/>
          <p:nvPr/>
        </p:nvSpPr>
        <p:spPr bwMode="auto">
          <a:xfrm>
            <a:off x="5974991" y="6429210"/>
            <a:ext cx="7192019" cy="19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1818"/>
              </a:buClr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30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(1)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max served traffic in the entire arena while satisfying a UL throughput of 2 Mbps for 95% of the subscribers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EDC5D79-F027-4D44-9B82-C83DECF9C695}"/>
              </a:ext>
            </a:extLst>
          </p:cNvPr>
          <p:cNvSpPr/>
          <p:nvPr/>
        </p:nvSpPr>
        <p:spPr bwMode="auto">
          <a:xfrm>
            <a:off x="7694939" y="4343053"/>
            <a:ext cx="1115244" cy="667735"/>
          </a:xfrm>
          <a:prstGeom prst="ellipse">
            <a:avLst/>
          </a:prstGeom>
          <a:noFill/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669369A-8A1C-459D-9680-D5F83DDBE0F6}"/>
              </a:ext>
            </a:extLst>
          </p:cNvPr>
          <p:cNvSpPr/>
          <p:nvPr/>
        </p:nvSpPr>
        <p:spPr bwMode="auto">
          <a:xfrm>
            <a:off x="5944059" y="4390474"/>
            <a:ext cx="973387" cy="604026"/>
          </a:xfrm>
          <a:prstGeom prst="ellipse">
            <a:avLst/>
          </a:prstGeom>
          <a:noFill/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55E998-E10D-A3F6-7616-BB1AE0605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2777" y="1690968"/>
            <a:ext cx="2434280" cy="18257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32C74A4-2B74-F4DA-B592-633FBD60A621}"/>
              </a:ext>
            </a:extLst>
          </p:cNvPr>
          <p:cNvSpPr txBox="1"/>
          <p:nvPr/>
        </p:nvSpPr>
        <p:spPr>
          <a:xfrm>
            <a:off x="6804038" y="1461941"/>
            <a:ext cx="3478610" cy="5826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11 sectors Massive MIMO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D4E8FC-EAE6-4349-16DC-B06769F06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6618" y="1978911"/>
            <a:ext cx="2008738" cy="14839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A665A8-7F4B-3F6A-BA28-942DA85ED2CD}"/>
              </a:ext>
            </a:extLst>
          </p:cNvPr>
          <p:cNvSpPr txBox="1"/>
          <p:nvPr/>
        </p:nvSpPr>
        <p:spPr>
          <a:xfrm>
            <a:off x="3186669" y="1694554"/>
            <a:ext cx="2762131" cy="5826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11 sectors A-DAS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4459CA-0454-8054-F897-C671783FC314}"/>
              </a:ext>
            </a:extLst>
          </p:cNvPr>
          <p:cNvSpPr txBox="1"/>
          <p:nvPr/>
        </p:nvSpPr>
        <p:spPr>
          <a:xfrm>
            <a:off x="5108074" y="2772819"/>
            <a:ext cx="667315" cy="5826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SINR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A3D701-231C-5247-7A86-FF7A58DA082E}"/>
              </a:ext>
            </a:extLst>
          </p:cNvPr>
          <p:cNvSpPr/>
          <p:nvPr/>
        </p:nvSpPr>
        <p:spPr bwMode="auto">
          <a:xfrm>
            <a:off x="3321728" y="1603087"/>
            <a:ext cx="2424285" cy="482612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ABAF3CB-A8C8-795C-3712-EA661A311F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1433" flipH="1" flipV="1">
            <a:off x="7011689" y="2077194"/>
            <a:ext cx="662357" cy="662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FA65F0-320A-D322-0257-4C1D74000367}"/>
              </a:ext>
            </a:extLst>
          </p:cNvPr>
          <p:cNvSpPr txBox="1"/>
          <p:nvPr/>
        </p:nvSpPr>
        <p:spPr>
          <a:xfrm>
            <a:off x="2761408" y="5715868"/>
            <a:ext cx="3478610" cy="58260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kern="1000" spc="-30" dirty="0">
                <a:solidFill>
                  <a:srgbClr val="181818"/>
                </a:solidFill>
                <a:latin typeface="Ericsson Hilda"/>
                <a:ea typeface="+mn-ea"/>
                <a:cs typeface="+mn-cs"/>
              </a:rPr>
              <a:t>Baseline</a:t>
            </a:r>
            <a:endParaRPr kumimoji="0" lang="en-US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CABD5C-863A-18B2-792D-A888711581DD}"/>
              </a:ext>
            </a:extLst>
          </p:cNvPr>
          <p:cNvSpPr txBox="1"/>
          <p:nvPr/>
        </p:nvSpPr>
        <p:spPr>
          <a:xfrm>
            <a:off x="1196759" y="4820664"/>
            <a:ext cx="1500184" cy="49554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Up link</a:t>
            </a:r>
          </a:p>
        </p:txBody>
      </p:sp>
    </p:spTree>
    <p:extLst>
      <p:ext uri="{BB962C8B-B14F-4D97-AF65-F5344CB8AC3E}">
        <p14:creationId xmlns:p14="http://schemas.microsoft.com/office/powerpoint/2010/main" val="3717436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tadium Municipal de Toulouse - France 3D model – Genius&amp;amp;Gerry">
            <a:extLst>
              <a:ext uri="{FF2B5EF4-FFF2-40B4-BE49-F238E27FC236}">
                <a16:creationId xmlns:a16="http://schemas.microsoft.com/office/drawing/2014/main" id="{C544473F-0F6A-4C1D-8720-38C84EC852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9" t="386" r="9944" b="-386"/>
          <a:stretch/>
        </p:blipFill>
        <p:spPr bwMode="auto">
          <a:xfrm>
            <a:off x="388054" y="4361898"/>
            <a:ext cx="3350228" cy="186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045" y="202087"/>
            <a:ext cx="5857081" cy="714769"/>
          </a:xfrm>
        </p:spPr>
        <p:txBody>
          <a:bodyPr/>
          <a:lstStyle/>
          <a:p>
            <a:r>
              <a:rPr lang="en-US" sz="4000" dirty="0"/>
              <a:t>M-MIMO mounting options </a:t>
            </a:r>
            <a:r>
              <a:rPr lang="en-US" sz="2800" dirty="0"/>
              <a:t>Performance impact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4AF76C4-954D-485F-8E7E-039DBEEF12C0}"/>
              </a:ext>
            </a:extLst>
          </p:cNvPr>
          <p:cNvSpPr txBox="1"/>
          <p:nvPr/>
        </p:nvSpPr>
        <p:spPr>
          <a:xfrm>
            <a:off x="764755" y="1416188"/>
            <a:ext cx="2957142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1828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Upper tier on the main stand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61F175F-B8AF-998C-DC4F-2CE1643A9D04}"/>
              </a:ext>
            </a:extLst>
          </p:cNvPr>
          <p:cNvGrpSpPr/>
          <p:nvPr/>
        </p:nvGrpSpPr>
        <p:grpSpPr>
          <a:xfrm>
            <a:off x="4791986" y="1800319"/>
            <a:ext cx="3116280" cy="2136872"/>
            <a:chOff x="8237911" y="754630"/>
            <a:chExt cx="2193351" cy="181118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138BB43-F3A9-15DD-86C3-F29CF962F8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690" t="11171" r="15012"/>
            <a:stretch/>
          </p:blipFill>
          <p:spPr>
            <a:xfrm>
              <a:off x="8269671" y="754630"/>
              <a:ext cx="2161591" cy="1811182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59D0F88-9698-03B3-E298-4EBE70C6CB48}"/>
                </a:ext>
              </a:extLst>
            </p:cNvPr>
            <p:cNvSpPr/>
            <p:nvPr/>
          </p:nvSpPr>
          <p:spPr bwMode="auto">
            <a:xfrm rot="4122698">
              <a:off x="8331680" y="779267"/>
              <a:ext cx="45719" cy="23325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642DB9F-0247-065B-CD35-EBEECD95F752}"/>
                </a:ext>
              </a:extLst>
            </p:cNvPr>
            <p:cNvSpPr/>
            <p:nvPr/>
          </p:nvSpPr>
          <p:spPr bwMode="auto">
            <a:xfrm>
              <a:off x="9080925" y="974386"/>
              <a:ext cx="1329518" cy="100456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2B18865-2B9F-8C96-322A-8FA7435549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7311" t="27727" r="15012" b="38859"/>
            <a:stretch/>
          </p:blipFill>
          <p:spPr>
            <a:xfrm>
              <a:off x="9293508" y="1470557"/>
              <a:ext cx="1137754" cy="681296"/>
            </a:xfrm>
            <a:prstGeom prst="rect">
              <a:avLst/>
            </a:prstGeom>
          </p:spPr>
        </p:pic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3CC7669-A68B-CE6D-5CBD-520036785743}"/>
                </a:ext>
              </a:extLst>
            </p:cNvPr>
            <p:cNvCxnSpPr>
              <a:cxnSpLocks/>
              <a:endCxn id="9" idx="3"/>
            </p:cNvCxnSpPr>
            <p:nvPr/>
          </p:nvCxnSpPr>
          <p:spPr bwMode="auto">
            <a:xfrm flipH="1" flipV="1">
              <a:off x="8362541" y="917195"/>
              <a:ext cx="400977" cy="1289048"/>
            </a:xfrm>
            <a:prstGeom prst="straightConnector1">
              <a:avLst/>
            </a:prstGeom>
            <a:ln w="28575">
              <a:solidFill>
                <a:schemeClr val="accent2"/>
              </a:solidFill>
              <a:headEnd type="arrow" w="med" len="med"/>
              <a:tailEnd type="none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7EE7E73-ED84-0160-26C6-9B21F13940A1}"/>
              </a:ext>
            </a:extLst>
          </p:cNvPr>
          <p:cNvSpPr/>
          <p:nvPr/>
        </p:nvSpPr>
        <p:spPr bwMode="auto">
          <a:xfrm rot="3521553">
            <a:off x="6440269" y="1920236"/>
            <a:ext cx="49098" cy="259816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F8585DA-DC9B-21EE-B77B-00FC51D6E21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532765" y="2058125"/>
            <a:ext cx="763009" cy="916390"/>
          </a:xfrm>
          <a:prstGeom prst="straightConnector1">
            <a:avLst/>
          </a:prstGeom>
          <a:ln w="28575">
            <a:solidFill>
              <a:schemeClr val="accent2"/>
            </a:solidFill>
            <a:headEnd type="arrow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A456155-C30D-F180-FF97-0952B8446C3E}"/>
              </a:ext>
            </a:extLst>
          </p:cNvPr>
          <p:cNvSpPr/>
          <p:nvPr/>
        </p:nvSpPr>
        <p:spPr bwMode="auto">
          <a:xfrm>
            <a:off x="4161711" y="1401189"/>
            <a:ext cx="4214977" cy="265620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4D55236-B269-AF72-4593-03F1D0759680}"/>
              </a:ext>
            </a:extLst>
          </p:cNvPr>
          <p:cNvGrpSpPr/>
          <p:nvPr/>
        </p:nvGrpSpPr>
        <p:grpSpPr>
          <a:xfrm>
            <a:off x="4506157" y="4092077"/>
            <a:ext cx="3488047" cy="2548976"/>
            <a:chOff x="8269671" y="924937"/>
            <a:chExt cx="2161591" cy="1640874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2FBFECE-5F06-005A-2614-DB60AF7A61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690" t="29490" r="15012"/>
            <a:stretch/>
          </p:blipFill>
          <p:spPr>
            <a:xfrm>
              <a:off x="8269671" y="1128146"/>
              <a:ext cx="2161591" cy="1437665"/>
            </a:xfrm>
            <a:prstGeom prst="rect">
              <a:avLst/>
            </a:prstGeom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A405F81-ADF1-7B68-98CB-3DBAA7DCC22B}"/>
                </a:ext>
              </a:extLst>
            </p:cNvPr>
            <p:cNvSpPr/>
            <p:nvPr/>
          </p:nvSpPr>
          <p:spPr bwMode="auto">
            <a:xfrm>
              <a:off x="9097253" y="974386"/>
              <a:ext cx="1329518" cy="100456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503F9A48-9D70-2DB0-A040-DE9C835F27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7311" t="27727" r="15012" b="38859"/>
            <a:stretch/>
          </p:blipFill>
          <p:spPr>
            <a:xfrm>
              <a:off x="9293508" y="1470557"/>
              <a:ext cx="1137754" cy="681296"/>
            </a:xfrm>
            <a:prstGeom prst="rect">
              <a:avLst/>
            </a:prstGeom>
          </p:spPr>
        </p:pic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75AE217-863B-86A5-BC12-FFA92096D091}"/>
                </a:ext>
              </a:extLst>
            </p:cNvPr>
            <p:cNvCxnSpPr>
              <a:cxnSpLocks/>
              <a:endCxn id="35" idx="1"/>
            </p:cNvCxnSpPr>
            <p:nvPr/>
          </p:nvCxnSpPr>
          <p:spPr bwMode="auto">
            <a:xfrm flipV="1">
              <a:off x="9412404" y="1056370"/>
              <a:ext cx="891789" cy="819204"/>
            </a:xfrm>
            <a:prstGeom prst="straightConnector1">
              <a:avLst/>
            </a:prstGeom>
            <a:ln w="28575">
              <a:solidFill>
                <a:schemeClr val="accent2"/>
              </a:solidFill>
              <a:headEnd type="arrow" w="med" len="med"/>
              <a:tailEnd type="none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157EADE-BBCA-5F8F-A2A4-7299498AC7D9}"/>
                </a:ext>
              </a:extLst>
            </p:cNvPr>
            <p:cNvSpPr/>
            <p:nvPr/>
          </p:nvSpPr>
          <p:spPr bwMode="auto">
            <a:xfrm rot="19285884">
              <a:off x="10299206" y="924937"/>
              <a:ext cx="45719" cy="23325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937232AA-6906-D5E7-0B23-931081E94761}"/>
              </a:ext>
            </a:extLst>
          </p:cNvPr>
          <p:cNvSpPr/>
          <p:nvPr/>
        </p:nvSpPr>
        <p:spPr bwMode="auto">
          <a:xfrm>
            <a:off x="4155176" y="4057391"/>
            <a:ext cx="4221511" cy="258366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37" name="Image 5">
            <a:extLst>
              <a:ext uri="{FF2B5EF4-FFF2-40B4-BE49-F238E27FC236}">
                <a16:creationId xmlns:a16="http://schemas.microsoft.com/office/drawing/2014/main" id="{81E2402A-A535-8873-3E8C-3E5C16AA340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31"/>
          <a:stretch/>
        </p:blipFill>
        <p:spPr>
          <a:xfrm>
            <a:off x="455886" y="1782761"/>
            <a:ext cx="3256708" cy="2259796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EC13F1BD-11DB-A67D-5123-EE175A58DF11}"/>
              </a:ext>
            </a:extLst>
          </p:cNvPr>
          <p:cNvSpPr/>
          <p:nvPr/>
        </p:nvSpPr>
        <p:spPr bwMode="auto">
          <a:xfrm rot="20695723">
            <a:off x="1765464" y="1997706"/>
            <a:ext cx="1078476" cy="83081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690D7C4-EB18-65EB-D1F5-D74FE0C2122B}"/>
              </a:ext>
            </a:extLst>
          </p:cNvPr>
          <p:cNvCxnSpPr>
            <a:cxnSpLocks/>
            <a:stCxn id="9" idx="2"/>
            <a:endCxn id="38" idx="6"/>
          </p:cNvCxnSpPr>
          <p:nvPr/>
        </p:nvCxnSpPr>
        <p:spPr bwMode="auto">
          <a:xfrm flipH="1">
            <a:off x="2825392" y="2027148"/>
            <a:ext cx="1977901" cy="245754"/>
          </a:xfrm>
          <a:prstGeom prst="straightConnector1">
            <a:avLst/>
          </a:prstGeom>
          <a:ln w="28575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ED4B14A-25B7-5165-0895-7F9CF887B2CA}"/>
              </a:ext>
            </a:extLst>
          </p:cNvPr>
          <p:cNvSpPr txBox="1"/>
          <p:nvPr/>
        </p:nvSpPr>
        <p:spPr>
          <a:xfrm>
            <a:off x="4957690" y="958780"/>
            <a:ext cx="2957142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1828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Radio mounting options </a:t>
            </a:r>
            <a:endParaRPr kumimoji="0" lang="en-US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4C331E-FCD5-6944-8BCC-A77FF4ADD1E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121" t="148" r="49347" b="-148"/>
          <a:stretch/>
        </p:blipFill>
        <p:spPr>
          <a:xfrm>
            <a:off x="8924325" y="2231082"/>
            <a:ext cx="3114289" cy="286837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78A8AFE-1AC0-A71D-CED6-273E92E83DF2}"/>
              </a:ext>
            </a:extLst>
          </p:cNvPr>
          <p:cNvGrpSpPr/>
          <p:nvPr/>
        </p:nvGrpSpPr>
        <p:grpSpPr>
          <a:xfrm>
            <a:off x="9806319" y="5248737"/>
            <a:ext cx="1894596" cy="531320"/>
            <a:chOff x="758299" y="1568389"/>
            <a:chExt cx="2277589" cy="68512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CB563B2-B9C1-1540-AF25-F9F98408AD7F}"/>
                </a:ext>
              </a:extLst>
            </p:cNvPr>
            <p:cNvSpPr/>
            <p:nvPr/>
          </p:nvSpPr>
          <p:spPr bwMode="auto">
            <a:xfrm>
              <a:off x="758299" y="1568389"/>
              <a:ext cx="1717852" cy="62724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A42BA02-460A-8580-7D2B-3922D1E3AD87}"/>
                </a:ext>
              </a:extLst>
            </p:cNvPr>
            <p:cNvGrpSpPr/>
            <p:nvPr/>
          </p:nvGrpSpPr>
          <p:grpSpPr>
            <a:xfrm>
              <a:off x="766162" y="1626272"/>
              <a:ext cx="2269726" cy="627243"/>
              <a:chOff x="437933" y="1296894"/>
              <a:chExt cx="3863836" cy="499298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D3F5885-E8CE-A0DA-4B91-91A864D90578}"/>
                  </a:ext>
                </a:extLst>
              </p:cNvPr>
              <p:cNvSpPr/>
              <p:nvPr/>
            </p:nvSpPr>
            <p:spPr bwMode="auto">
              <a:xfrm>
                <a:off x="437933" y="1579367"/>
                <a:ext cx="347299" cy="134368"/>
              </a:xfrm>
              <a:prstGeom prst="rect">
                <a:avLst/>
              </a:prstGeom>
              <a:solidFill>
                <a:schemeClr val="accent4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E69FB91-B7EF-D5BB-BD71-35EF9DEE1046}"/>
                  </a:ext>
                </a:extLst>
              </p:cNvPr>
              <p:cNvSpPr txBox="1"/>
              <p:nvPr/>
            </p:nvSpPr>
            <p:spPr>
              <a:xfrm>
                <a:off x="798603" y="1296894"/>
                <a:ext cx="3503166" cy="499298"/>
              </a:xfrm>
              <a:prstGeom prst="rect">
                <a:avLst/>
              </a:prstGeom>
            </p:spPr>
            <p:txBody>
              <a:bodyPr vert="horz" wrap="square" lIns="72000" tIns="36000" rIns="72000" bIns="36000" rtlCol="0" anchor="t">
                <a:noAutofit/>
              </a:bodyPr>
              <a:lstStyle/>
              <a:p>
                <a:pPr marL="0" marR="0" lvl="0" indent="0" algn="l" defTabSz="18288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00" b="0" i="0" u="none" strike="noStrike" kern="1000" cap="none" spc="-30" normalizeH="0" baseline="0" noProof="0" dirty="0">
                    <a:ln>
                      <a:noFill/>
                    </a:ln>
                    <a:solidFill>
                      <a:srgbClr val="181818"/>
                    </a:solidFill>
                    <a:effectLst/>
                    <a:uLnTx/>
                    <a:uFillTx/>
                    <a:latin typeface="Ericsson Hilda"/>
                    <a:ea typeface="+mn-ea"/>
                    <a:cs typeface="+mn-cs"/>
                  </a:rPr>
                  <a:t>4x4 DL SU-MIMO  					</a:t>
                </a:r>
              </a:p>
              <a:p>
                <a:pPr marL="0" marR="0" lvl="0" indent="0" algn="l" defTabSz="18288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00" b="0" i="0" u="none" strike="noStrike" kern="1000" cap="none" spc="-30" normalizeH="0" baseline="0" noProof="0" dirty="0">
                    <a:ln>
                      <a:noFill/>
                    </a:ln>
                    <a:solidFill>
                      <a:srgbClr val="181818"/>
                    </a:solidFill>
                    <a:effectLst/>
                    <a:uLnTx/>
                    <a:uFillTx/>
                    <a:latin typeface="Ericsson Hilda"/>
                    <a:ea typeface="+mn-ea"/>
                    <a:cs typeface="+mn-cs"/>
                  </a:rPr>
                  <a:t>4x4 DL SU-MIMO + MU-MIMO </a:t>
                </a:r>
              </a:p>
              <a:p>
                <a:pPr marL="0" marR="0" lvl="0" indent="0" algn="l" defTabSz="182880" rtl="0" eaLnBrk="1" fontAlgn="base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00" b="0" i="0" u="none" strike="noStrike" kern="1000" cap="none" spc="-30" normalizeH="0" baseline="0" noProof="0" dirty="0">
                    <a:ln>
                      <a:noFill/>
                    </a:ln>
                    <a:solidFill>
                      <a:srgbClr val="181818"/>
                    </a:solidFill>
                    <a:effectLst/>
                    <a:uLnTx/>
                    <a:uFillTx/>
                    <a:latin typeface="Ericsson Hilda"/>
                    <a:ea typeface="+mn-ea"/>
                    <a:cs typeface="+mn-cs"/>
                  </a:rPr>
                  <a:t>              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DAB9A58-5118-39B1-37CA-CD6B1E54EE96}"/>
                  </a:ext>
                </a:extLst>
              </p:cNvPr>
              <p:cNvSpPr/>
              <p:nvPr/>
            </p:nvSpPr>
            <p:spPr bwMode="auto">
              <a:xfrm>
                <a:off x="437933" y="1312076"/>
                <a:ext cx="347299" cy="140796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80000" marR="0" lvl="0" indent="-180000" algn="l" defTabSz="91440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Ericsson Hilda" panose="00000500000000000000" pitchFamily="2" charset="0"/>
                  <a:buChar char="●"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endParaRPr>
              </a:p>
            </p:txBody>
          </p: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6EB600D9-00E3-9F37-6EF8-C0E627F1F0B7}"/>
              </a:ext>
            </a:extLst>
          </p:cNvPr>
          <p:cNvSpPr txBox="1"/>
          <p:nvPr/>
        </p:nvSpPr>
        <p:spPr>
          <a:xfrm>
            <a:off x="5253909" y="1389063"/>
            <a:ext cx="2957142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1828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A) Below roof</a:t>
            </a:r>
            <a:endParaRPr kumimoji="0" lang="en-US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F1DC0B3-CA26-69FF-7B1F-A04EE16FC291}"/>
              </a:ext>
            </a:extLst>
          </p:cNvPr>
          <p:cNvSpPr txBox="1"/>
          <p:nvPr/>
        </p:nvSpPr>
        <p:spPr>
          <a:xfrm>
            <a:off x="4986247" y="4153851"/>
            <a:ext cx="2957142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1828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B) Behind seating area</a:t>
            </a:r>
            <a:endParaRPr kumimoji="0" lang="en-US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E571FF4-B8F5-69FB-8C51-573785CFFF39}"/>
              </a:ext>
            </a:extLst>
          </p:cNvPr>
          <p:cNvSpPr txBox="1"/>
          <p:nvPr/>
        </p:nvSpPr>
        <p:spPr>
          <a:xfrm>
            <a:off x="991747" y="4089700"/>
            <a:ext cx="26157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Stadium de Toulouse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71810EE-C843-E6C8-172A-648CA8148B44}"/>
              </a:ext>
            </a:extLst>
          </p:cNvPr>
          <p:cNvSpPr txBox="1"/>
          <p:nvPr/>
        </p:nvSpPr>
        <p:spPr>
          <a:xfrm>
            <a:off x="9166278" y="1025903"/>
            <a:ext cx="2957142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1828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Performance impact</a:t>
            </a:r>
            <a:endParaRPr kumimoji="0" lang="en-US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D8ADBD7-C2D5-EFD5-6895-19C48A258CF0}"/>
              </a:ext>
            </a:extLst>
          </p:cNvPr>
          <p:cNvSpPr/>
          <p:nvPr/>
        </p:nvSpPr>
        <p:spPr bwMode="auto">
          <a:xfrm>
            <a:off x="8981872" y="1827742"/>
            <a:ext cx="2746080" cy="1068611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D106CF-3AB4-B79F-E92F-E8C20F11A694}"/>
              </a:ext>
            </a:extLst>
          </p:cNvPr>
          <p:cNvSpPr txBox="1"/>
          <p:nvPr/>
        </p:nvSpPr>
        <p:spPr>
          <a:xfrm>
            <a:off x="10731890" y="2254710"/>
            <a:ext cx="136427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1828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B) Behind seating area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E7AF80F-2894-28A8-A903-50C1860A43B0}"/>
              </a:ext>
            </a:extLst>
          </p:cNvPr>
          <p:cNvSpPr txBox="1"/>
          <p:nvPr/>
        </p:nvSpPr>
        <p:spPr>
          <a:xfrm>
            <a:off x="9218479" y="2314773"/>
            <a:ext cx="136427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18288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A) Behind seating area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E12078E-3F26-2E83-26E1-0B0C147FCCCC}"/>
              </a:ext>
            </a:extLst>
          </p:cNvPr>
          <p:cNvCxnSpPr>
            <a:cxnSpLocks/>
          </p:cNvCxnSpPr>
          <p:nvPr/>
        </p:nvCxnSpPr>
        <p:spPr bwMode="auto">
          <a:xfrm>
            <a:off x="11007090" y="3207855"/>
            <a:ext cx="75959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52" name="Arrow: Down 51">
            <a:extLst>
              <a:ext uri="{FF2B5EF4-FFF2-40B4-BE49-F238E27FC236}">
                <a16:creationId xmlns:a16="http://schemas.microsoft.com/office/drawing/2014/main" id="{41823658-0DCF-D59A-3E1A-07C0DB917C32}"/>
              </a:ext>
            </a:extLst>
          </p:cNvPr>
          <p:cNvSpPr/>
          <p:nvPr/>
        </p:nvSpPr>
        <p:spPr bwMode="auto">
          <a:xfrm>
            <a:off x="11290207" y="2904302"/>
            <a:ext cx="416315" cy="303553"/>
          </a:xfrm>
          <a:prstGeom prst="downArrow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57C2AFE-18D8-0126-EB1A-B6AB2DC3FB99}"/>
              </a:ext>
            </a:extLst>
          </p:cNvPr>
          <p:cNvSpPr/>
          <p:nvPr/>
        </p:nvSpPr>
        <p:spPr bwMode="auto">
          <a:xfrm>
            <a:off x="8469825" y="1417679"/>
            <a:ext cx="3427892" cy="522337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839329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D54C8-8B38-7031-41D6-2AB61485B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832473" cy="1081088"/>
          </a:xfrm>
        </p:spPr>
        <p:txBody>
          <a:bodyPr/>
          <a:lstStyle/>
          <a:p>
            <a:r>
              <a:rPr lang="en-US" sz="4400" dirty="0"/>
              <a:t>3 key 5G use case (monetization) enablers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743A5E-E251-FE32-1127-51F24106B682}"/>
              </a:ext>
            </a:extLst>
          </p:cNvPr>
          <p:cNvSpPr txBox="1">
            <a:spLocks/>
          </p:cNvSpPr>
          <p:nvPr/>
        </p:nvSpPr>
        <p:spPr>
          <a:xfrm>
            <a:off x="360423" y="1959670"/>
            <a:ext cx="5616577" cy="241356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Clr>
                <a:schemeClr val="bg1"/>
              </a:buClr>
              <a:buNone/>
            </a:pPr>
            <a:r>
              <a:rPr lang="en-US" sz="3600" dirty="0">
                <a:solidFill>
                  <a:schemeClr val="bg1"/>
                </a:solidFill>
              </a:rPr>
              <a:t>5G enablers </a:t>
            </a:r>
          </a:p>
          <a:p>
            <a:pPr marL="571500" indent="-571500">
              <a:buClr>
                <a:schemeClr val="bg1"/>
              </a:buClr>
              <a:buFont typeface="+mj-lt"/>
              <a:buAutoNum type="romanLcPeriod"/>
            </a:pPr>
            <a:r>
              <a:rPr lang="en-US" sz="2800" dirty="0">
                <a:solidFill>
                  <a:schemeClr val="bg1"/>
                </a:solidFill>
              </a:rPr>
              <a:t>Midband (3.5GHz)* </a:t>
            </a:r>
          </a:p>
          <a:p>
            <a:pPr marL="571500" indent="-571500">
              <a:buClr>
                <a:schemeClr val="bg1"/>
              </a:buClr>
              <a:buFont typeface="+mj-lt"/>
              <a:buAutoNum type="romanLcPeriod"/>
            </a:pPr>
            <a:r>
              <a:rPr lang="en-US" sz="2800" dirty="0">
                <a:solidFill>
                  <a:schemeClr val="bg1"/>
                </a:solidFill>
              </a:rPr>
              <a:t>Stand Alone (SA)</a:t>
            </a:r>
            <a:r>
              <a:rPr lang="en-US" sz="1600" dirty="0">
                <a:solidFill>
                  <a:schemeClr val="bg1"/>
                </a:solidFill>
              </a:rPr>
              <a:t>  </a:t>
            </a:r>
            <a:endParaRPr lang="en-US" sz="2800" dirty="0">
              <a:solidFill>
                <a:schemeClr val="bg1"/>
              </a:solidFill>
            </a:endParaRPr>
          </a:p>
          <a:p>
            <a:pPr marL="571500" indent="-571500">
              <a:buClr>
                <a:schemeClr val="bg1"/>
              </a:buClr>
              <a:buFont typeface="+mj-lt"/>
              <a:buAutoNum type="romanLcPeriod"/>
            </a:pPr>
            <a:r>
              <a:rPr lang="en-US" sz="2800" dirty="0">
                <a:solidFill>
                  <a:schemeClr val="bg1"/>
                </a:solidFill>
              </a:rPr>
              <a:t>Differentiated connectivity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(network slicing </a:t>
            </a:r>
            <a:r>
              <a:rPr lang="en-US" sz="2800" dirty="0" err="1">
                <a:solidFill>
                  <a:schemeClr val="bg1"/>
                </a:solidFill>
              </a:rPr>
              <a:t>ect</a:t>
            </a:r>
            <a:r>
              <a:rPr lang="en-US" sz="2800" dirty="0">
                <a:solidFill>
                  <a:schemeClr val="bg1"/>
                </a:solidFill>
              </a:rPr>
              <a:t>)  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6D8494-493E-9700-0431-EC2CD1C9D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6757" y="1941456"/>
            <a:ext cx="5443115" cy="2733119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4DB3D039-C7E0-083B-4EE5-00C0899DFF53}"/>
              </a:ext>
            </a:extLst>
          </p:cNvPr>
          <p:cNvSpPr/>
          <p:nvPr/>
        </p:nvSpPr>
        <p:spPr bwMode="auto">
          <a:xfrm>
            <a:off x="5438782" y="2622215"/>
            <a:ext cx="879613" cy="1371600"/>
          </a:xfrm>
          <a:prstGeom prst="rightArrow">
            <a:avLst>
              <a:gd name="adj1" fmla="val 74638"/>
              <a:gd name="adj2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60021D-A3BE-37FA-DB70-830BB295BF22}"/>
              </a:ext>
            </a:extLst>
          </p:cNvPr>
          <p:cNvSpPr txBox="1"/>
          <p:nvPr/>
        </p:nvSpPr>
        <p:spPr>
          <a:xfrm>
            <a:off x="1213163" y="5957180"/>
            <a:ext cx="1955549" cy="606582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1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* mmW in 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50194C-B124-B16B-D8E2-6CAD00A3FBBC}"/>
              </a:ext>
            </a:extLst>
          </p:cNvPr>
          <p:cNvSpPr txBox="1"/>
          <p:nvPr/>
        </p:nvSpPr>
        <p:spPr>
          <a:xfrm>
            <a:off x="8601731" y="1416551"/>
            <a:ext cx="1955549" cy="606582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Use cases</a:t>
            </a:r>
          </a:p>
        </p:txBody>
      </p:sp>
    </p:spTree>
    <p:extLst>
      <p:ext uri="{BB962C8B-B14F-4D97-AF65-F5344CB8AC3E}">
        <p14:creationId xmlns:p14="http://schemas.microsoft.com/office/powerpoint/2010/main" val="2783303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>
            <a:extLst>
              <a:ext uri="{FF2B5EF4-FFF2-40B4-BE49-F238E27FC236}">
                <a16:creationId xmlns:a16="http://schemas.microsoft.com/office/drawing/2014/main" id="{67F73347-3B6B-983A-5295-23F912610E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76250"/>
            <a:ext cx="10521950" cy="1081088"/>
          </a:xfrm>
        </p:spPr>
        <p:txBody>
          <a:bodyPr/>
          <a:lstStyle/>
          <a:p>
            <a:r>
              <a:rPr lang="en-US" sz="4000" dirty="0"/>
              <a:t>Energy Efficiency </a:t>
            </a:r>
            <a:br>
              <a:rPr lang="en-US" sz="4000" dirty="0"/>
            </a:br>
            <a:r>
              <a:rPr lang="en-US" sz="2400" dirty="0"/>
              <a:t>Massive MIMO 5G vs Traditional Radio </a:t>
            </a:r>
            <a:br>
              <a:rPr lang="en-US" sz="3600" dirty="0"/>
            </a:br>
            <a:br>
              <a:rPr lang="en-US" sz="2000" dirty="0"/>
            </a:br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5E7E0A-DC21-664C-02D9-493A7F944EB2}"/>
              </a:ext>
            </a:extLst>
          </p:cNvPr>
          <p:cNvSpPr/>
          <p:nvPr/>
        </p:nvSpPr>
        <p:spPr bwMode="auto">
          <a:xfrm>
            <a:off x="479425" y="5676326"/>
            <a:ext cx="11233150" cy="60300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9388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NR TDD + M-MIMO is highly energy efficient with higher gains at higher traffic</a:t>
            </a:r>
          </a:p>
          <a:p>
            <a:pPr marL="179388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Incentivize 5G market adoption to improve performance - by offloading LTE -  and energy efficiency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99BEC7-DB33-7967-0C4E-486ADA3B3A97}"/>
              </a:ext>
            </a:extLst>
          </p:cNvPr>
          <p:cNvSpPr txBox="1"/>
          <p:nvPr/>
        </p:nvSpPr>
        <p:spPr>
          <a:xfrm>
            <a:off x="6761835" y="6331801"/>
            <a:ext cx="5305672" cy="364990"/>
          </a:xfrm>
          <a:prstGeom prst="rect">
            <a:avLst/>
          </a:prstGeom>
        </p:spPr>
        <p:txBody>
          <a:bodyPr vert="horz" wrap="square" lIns="72000" tIns="36000" rIns="72000" bIns="36000" rtlCol="0" anchor="ctr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Source: Ericsson Network Benchmarking – European CSP data CW20’2024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320F49-62D2-ED80-C6D4-47163FF8B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53" y="1872256"/>
            <a:ext cx="6502122" cy="37117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79F004-CE65-2291-83D0-3D36FC8BC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014" y="2742980"/>
            <a:ext cx="916864" cy="323253"/>
          </a:xfrm>
          <a:prstGeom prst="rect">
            <a:avLst/>
          </a:prstGeom>
        </p:spPr>
      </p:pic>
      <p:sp>
        <p:nvSpPr>
          <p:cNvPr id="10" name="Cylinder 27">
            <a:extLst>
              <a:ext uri="{FF2B5EF4-FFF2-40B4-BE49-F238E27FC236}">
                <a16:creationId xmlns:a16="http://schemas.microsoft.com/office/drawing/2014/main" id="{721EB1D0-BF6B-44F6-EC89-99F5D9D25FE4}"/>
              </a:ext>
            </a:extLst>
          </p:cNvPr>
          <p:cNvSpPr/>
          <p:nvPr/>
        </p:nvSpPr>
        <p:spPr bwMode="auto">
          <a:xfrm>
            <a:off x="7991702" y="2949838"/>
            <a:ext cx="1116449" cy="249574"/>
          </a:xfrm>
          <a:prstGeom prst="can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LTE 1.8GHz</a:t>
            </a:r>
          </a:p>
        </p:txBody>
      </p:sp>
      <p:sp>
        <p:nvSpPr>
          <p:cNvPr id="11" name="Cylinder 28">
            <a:extLst>
              <a:ext uri="{FF2B5EF4-FFF2-40B4-BE49-F238E27FC236}">
                <a16:creationId xmlns:a16="http://schemas.microsoft.com/office/drawing/2014/main" id="{C46CCA68-945B-3686-3989-34C97E8DD70F}"/>
              </a:ext>
            </a:extLst>
          </p:cNvPr>
          <p:cNvSpPr/>
          <p:nvPr/>
        </p:nvSpPr>
        <p:spPr bwMode="auto">
          <a:xfrm>
            <a:off x="7991702" y="2691108"/>
            <a:ext cx="1116449" cy="249574"/>
          </a:xfrm>
          <a:prstGeom prst="can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LTE 2.1GHz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061312-2BBB-2CF0-EC16-A48825CD8CB7}"/>
              </a:ext>
            </a:extLst>
          </p:cNvPr>
          <p:cNvSpPr txBox="1"/>
          <p:nvPr/>
        </p:nvSpPr>
        <p:spPr>
          <a:xfrm>
            <a:off x="7366850" y="2736374"/>
            <a:ext cx="654399" cy="30279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20MHz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7796D1-66A0-B8AA-6B63-61CEFCFA41D3}"/>
              </a:ext>
            </a:extLst>
          </p:cNvPr>
          <p:cNvSpPr txBox="1"/>
          <p:nvPr/>
        </p:nvSpPr>
        <p:spPr>
          <a:xfrm>
            <a:off x="7354150" y="2964974"/>
            <a:ext cx="654399" cy="30279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20MHz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24216D9-7FA6-279D-D839-2FC6596854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0773" y="3385081"/>
            <a:ext cx="580268" cy="77216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DC25F4B-EE72-BEA5-6DB5-77F4534289A5}"/>
              </a:ext>
            </a:extLst>
          </p:cNvPr>
          <p:cNvSpPr txBox="1"/>
          <p:nvPr/>
        </p:nvSpPr>
        <p:spPr>
          <a:xfrm>
            <a:off x="7415437" y="4246923"/>
            <a:ext cx="1867078" cy="30279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4T4R Dual Band Radio 4499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0FC373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Samples in green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0FC373"/>
              </a:solidFill>
              <a:effectLst/>
              <a:uLnTx/>
              <a:uFillTx/>
              <a:latin typeface="Ericsson Hilda" panose="00000500000000000000" pitchFamily="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000" cap="none" spc="-30" normalizeH="0" baseline="0" noProof="0" dirty="0">
              <a:ln>
                <a:noFill/>
              </a:ln>
              <a:solidFill>
                <a:srgbClr val="0082F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B300943-7F1F-CC94-3E86-035CFABF688F}"/>
              </a:ext>
            </a:extLst>
          </p:cNvPr>
          <p:cNvSpPr/>
          <p:nvPr/>
        </p:nvSpPr>
        <p:spPr bwMode="auto">
          <a:xfrm>
            <a:off x="7377699" y="2369275"/>
            <a:ext cx="1915824" cy="2258848"/>
          </a:xfrm>
          <a:prstGeom prst="rect">
            <a:avLst/>
          </a:prstGeom>
          <a:noFill/>
          <a:ln w="12700" cap="flat" cmpd="sng" algn="ctr">
            <a:solidFill>
              <a:schemeClr val="bg2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F3BA34F-DDFD-3865-D861-7EE7B341FBE0}"/>
              </a:ext>
            </a:extLst>
          </p:cNvPr>
          <p:cNvSpPr/>
          <p:nvPr/>
        </p:nvSpPr>
        <p:spPr bwMode="auto">
          <a:xfrm>
            <a:off x="9648633" y="2369275"/>
            <a:ext cx="1915824" cy="2258847"/>
          </a:xfrm>
          <a:prstGeom prst="rect">
            <a:avLst/>
          </a:prstGeom>
          <a:noFill/>
          <a:ln w="12700" cap="flat" cmpd="sng" algn="ctr">
            <a:solidFill>
              <a:schemeClr val="bg2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5C759AB-83F1-9093-63E4-08BCCEA2EC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79832" y="3378370"/>
            <a:ext cx="558668" cy="785155"/>
          </a:xfrm>
          <a:prstGeom prst="rect">
            <a:avLst/>
          </a:prstGeom>
        </p:spPr>
      </p:pic>
      <p:sp>
        <p:nvSpPr>
          <p:cNvPr id="19" name="Cylinder 37">
            <a:extLst>
              <a:ext uri="{FF2B5EF4-FFF2-40B4-BE49-F238E27FC236}">
                <a16:creationId xmlns:a16="http://schemas.microsoft.com/office/drawing/2014/main" id="{2218C83E-2A2A-0DA3-7151-5196A361326C}"/>
              </a:ext>
            </a:extLst>
          </p:cNvPr>
          <p:cNvSpPr/>
          <p:nvPr/>
        </p:nvSpPr>
        <p:spPr bwMode="auto">
          <a:xfrm>
            <a:off x="10308723" y="2512974"/>
            <a:ext cx="1116449" cy="783267"/>
          </a:xfrm>
          <a:prstGeom prst="can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5G 3.5GHz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1B889E-0A84-D209-1D8F-8F331A1EE054}"/>
              </a:ext>
            </a:extLst>
          </p:cNvPr>
          <p:cNvSpPr txBox="1"/>
          <p:nvPr/>
        </p:nvSpPr>
        <p:spPr>
          <a:xfrm>
            <a:off x="9523881" y="2792424"/>
            <a:ext cx="791823" cy="30279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100MHz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024BA9-D618-3C87-E5B5-FAD83A31B43B}"/>
              </a:ext>
            </a:extLst>
          </p:cNvPr>
          <p:cNvSpPr txBox="1"/>
          <p:nvPr/>
        </p:nvSpPr>
        <p:spPr>
          <a:xfrm>
            <a:off x="8979748" y="3761775"/>
            <a:ext cx="654399" cy="30279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VS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65F866-E193-8D93-3008-FB6B05B84F84}"/>
              </a:ext>
            </a:extLst>
          </p:cNvPr>
          <p:cNvSpPr txBox="1"/>
          <p:nvPr/>
        </p:nvSpPr>
        <p:spPr>
          <a:xfrm>
            <a:off x="9865825" y="4246923"/>
            <a:ext cx="1402764" cy="30279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Massive MIMO 3239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8C0A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Samples in orange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1396BC-5200-E9E7-C19D-83F1127BDE37}"/>
              </a:ext>
            </a:extLst>
          </p:cNvPr>
          <p:cNvSpPr txBox="1"/>
          <p:nvPr/>
        </p:nvSpPr>
        <p:spPr>
          <a:xfrm>
            <a:off x="784189" y="1474620"/>
            <a:ext cx="80735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Energy Consumption vs Traffic – Live network measurement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5F2E125-6E3C-18CD-21F1-7BA825E26B5C}"/>
              </a:ext>
            </a:extLst>
          </p:cNvPr>
          <p:cNvSpPr txBox="1"/>
          <p:nvPr/>
        </p:nvSpPr>
        <p:spPr>
          <a:xfrm>
            <a:off x="41532" y="1949197"/>
            <a:ext cx="14853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+mj-lt"/>
              </a:rPr>
              <a:t>Energy Consumption (W)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8FF167-C7FC-8C74-7101-45E31F15D89C}"/>
              </a:ext>
            </a:extLst>
          </p:cNvPr>
          <p:cNvSpPr txBox="1"/>
          <p:nvPr/>
        </p:nvSpPr>
        <p:spPr>
          <a:xfrm>
            <a:off x="6938692" y="5181991"/>
            <a:ext cx="14853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+mj-lt"/>
              </a:rPr>
              <a:t>Traffic(GB)</a:t>
            </a:r>
          </a:p>
        </p:txBody>
      </p:sp>
    </p:spTree>
    <p:extLst>
      <p:ext uri="{BB962C8B-B14F-4D97-AF65-F5344CB8AC3E}">
        <p14:creationId xmlns:p14="http://schemas.microsoft.com/office/powerpoint/2010/main" val="34843073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l Wakrah Stadium">
            <a:extLst>
              <a:ext uri="{FF2B5EF4-FFF2-40B4-BE49-F238E27FC236}">
                <a16:creationId xmlns:a16="http://schemas.microsoft.com/office/drawing/2014/main" id="{4B7CA7B0-2C7E-81F7-EA7F-7632614C9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0464" y="1479897"/>
            <a:ext cx="5601764" cy="3739177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1972B9E-AB04-C44C-5475-533DB3550DE8}"/>
              </a:ext>
            </a:extLst>
          </p:cNvPr>
          <p:cNvSpPr txBox="1">
            <a:spLocks/>
          </p:cNvSpPr>
          <p:nvPr/>
        </p:nvSpPr>
        <p:spPr>
          <a:xfrm>
            <a:off x="479424" y="476250"/>
            <a:ext cx="9777095" cy="1081088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Qatar World Cup ’22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5E38BC1-52BB-FD33-D8F4-23F2EE2F4A90}"/>
              </a:ext>
            </a:extLst>
          </p:cNvPr>
          <p:cNvSpPr txBox="1">
            <a:spLocks/>
          </p:cNvSpPr>
          <p:nvPr/>
        </p:nvSpPr>
        <p:spPr>
          <a:xfrm>
            <a:off x="171189" y="1296505"/>
            <a:ext cx="5780349" cy="5227125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dirty="0"/>
              <a:t>Massive MIMO radios &amp; Dots</a:t>
            </a:r>
          </a:p>
          <a:p>
            <a:pPr lvl="1"/>
            <a:r>
              <a:rPr lang="en-US" sz="1600" dirty="0"/>
              <a:t>5G Mid Band in with M-MIMO radio </a:t>
            </a:r>
            <a:r>
              <a:rPr lang="en-US" sz="1600" b="1" dirty="0"/>
              <a:t>AIR3227</a:t>
            </a:r>
          </a:p>
          <a:p>
            <a:pPr lvl="1"/>
            <a:r>
              <a:rPr lang="en-US" sz="1600" dirty="0"/>
              <a:t>5G High Band (mmW) in M-MIMO radio </a:t>
            </a:r>
            <a:r>
              <a:rPr lang="en-US" sz="1600" b="1" dirty="0"/>
              <a:t>AIR5322 </a:t>
            </a:r>
          </a:p>
          <a:p>
            <a:pPr lvl="1"/>
            <a:r>
              <a:rPr lang="en-US" sz="1600" dirty="0"/>
              <a:t>5G Mid Band in indoor locations using </a:t>
            </a:r>
            <a:r>
              <a:rPr lang="en-US" sz="1600" b="1" dirty="0"/>
              <a:t>5G DOT 4474 with Indoor Connect 8855 </a:t>
            </a:r>
          </a:p>
          <a:p>
            <a:pPr lvl="1"/>
            <a:endParaRPr lang="en-US" sz="1400" dirty="0"/>
          </a:p>
          <a:p>
            <a:r>
              <a:rPr lang="en-US" sz="1800" dirty="0"/>
              <a:t>Centralized basebands in stadiums telecom rooms with Elastic RAN </a:t>
            </a:r>
          </a:p>
          <a:p>
            <a:r>
              <a:rPr lang="en-US" sz="1800" dirty="0"/>
              <a:t>8 stadiums for hosted World Cup ’22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9984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3C1E0-F78D-4C1C-ABE2-BE2EC0402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 Super Bowl 2024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4A1A7F-8A7D-E04F-737B-1CBE0EEA39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70" y="4070421"/>
            <a:ext cx="11854149" cy="26313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1A5C08-CF5B-4839-24F6-625BD280AC27}"/>
              </a:ext>
            </a:extLst>
          </p:cNvPr>
          <p:cNvSpPr txBox="1"/>
          <p:nvPr/>
        </p:nvSpPr>
        <p:spPr>
          <a:xfrm>
            <a:off x="479424" y="3481174"/>
            <a:ext cx="6400800" cy="117849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Verizon utilizing a high number of 5G </a:t>
            </a:r>
            <a:r>
              <a:rPr kumimoji="0" lang="en-US" sz="2000" b="0" i="0" u="none" strike="noStrike" kern="1000" cap="none" spc="-3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mmWave</a:t>
            </a: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radios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2125922-99E0-619F-0C86-FA86AE7259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6903" y="859316"/>
            <a:ext cx="5548368" cy="24648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Ericsson MCG 5G at AFL Grand Final 2019 with Telstra">
            <a:extLst>
              <a:ext uri="{FF2B5EF4-FFF2-40B4-BE49-F238E27FC236}">
                <a16:creationId xmlns:a16="http://schemas.microsoft.com/office/drawing/2014/main" id="{A1C14E5C-BBBC-38E1-B6E9-01750F24B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091" y="3558531"/>
            <a:ext cx="5032540" cy="28315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MCG to offer Australian first with 5G deployment at 2019 AFL Grand Final -  Australasian Leisure Management">
            <a:extLst>
              <a:ext uri="{FF2B5EF4-FFF2-40B4-BE49-F238E27FC236}">
                <a16:creationId xmlns:a16="http://schemas.microsoft.com/office/drawing/2014/main" id="{C0AE91EB-F2B8-161C-406F-F740DB32A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67928"/>
            <a:ext cx="4851565" cy="287500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68D47D52-22A7-3726-A5B1-DA1A01895742}"/>
              </a:ext>
            </a:extLst>
          </p:cNvPr>
          <p:cNvSpPr txBox="1">
            <a:spLocks/>
          </p:cNvSpPr>
          <p:nvPr/>
        </p:nvSpPr>
        <p:spPr>
          <a:xfrm>
            <a:off x="479424" y="476250"/>
            <a:ext cx="8353425" cy="108108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Australia</a:t>
            </a:r>
          </a:p>
          <a:p>
            <a:r>
              <a:rPr lang="en-US" sz="3200" dirty="0"/>
              <a:t>Melbourne Cricket Ground (MCG)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E8F18A-ED27-0426-390C-36ECDDC088AA}"/>
              </a:ext>
            </a:extLst>
          </p:cNvPr>
          <p:cNvSpPr txBox="1">
            <a:spLocks/>
          </p:cNvSpPr>
          <p:nvPr/>
        </p:nvSpPr>
        <p:spPr>
          <a:xfrm>
            <a:off x="536245" y="1905429"/>
            <a:ext cx="5351117" cy="1686576"/>
          </a:xfrm>
          <a:prstGeom prst="rect">
            <a:avLst/>
          </a:prstGeom>
        </p:spPr>
        <p:txBody>
          <a:bodyPr>
            <a:norm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/>
              <a:t>Known as the MCG, or simply the “G”</a:t>
            </a:r>
          </a:p>
          <a:p>
            <a:r>
              <a:rPr lang="en-US" sz="1600" dirty="0"/>
              <a:t>100,000+ seating Capacity</a:t>
            </a:r>
          </a:p>
          <a:p>
            <a:r>
              <a:rPr lang="en-US" sz="1600" dirty="0"/>
              <a:t>Massive MIMO Radio both on Mid-band NR and </a:t>
            </a:r>
            <a:r>
              <a:rPr lang="en-US" sz="1600" dirty="0" err="1"/>
              <a:t>mmWave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B92BED-6261-3E2E-09FD-E3151E910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3290" y="1994240"/>
            <a:ext cx="1828549" cy="23361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BE86B1-2AF4-70AE-98E5-AAFFC751F8FB}"/>
              </a:ext>
            </a:extLst>
          </p:cNvPr>
          <p:cNvSpPr txBox="1"/>
          <p:nvPr/>
        </p:nvSpPr>
        <p:spPr>
          <a:xfrm>
            <a:off x="11008025" y="2631655"/>
            <a:ext cx="11026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  <a:latin typeface="+mj-lt"/>
              </a:rPr>
              <a:t>NR3500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7BABC2-F64F-8B6E-D282-BABACAF2B3A2}"/>
              </a:ext>
            </a:extLst>
          </p:cNvPr>
          <p:cNvSpPr txBox="1"/>
          <p:nvPr/>
        </p:nvSpPr>
        <p:spPr>
          <a:xfrm>
            <a:off x="10947564" y="3654174"/>
            <a:ext cx="14074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  <a:latin typeface="+mj-lt"/>
              </a:rPr>
              <a:t>mmWave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85F2A19-0615-5351-FE7C-F56D50C9D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110" y="3603879"/>
            <a:ext cx="4410091" cy="277787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59E01B-963E-346C-F741-68480D09A346}"/>
              </a:ext>
            </a:extLst>
          </p:cNvPr>
          <p:cNvSpPr txBox="1"/>
          <p:nvPr/>
        </p:nvSpPr>
        <p:spPr>
          <a:xfrm>
            <a:off x="10143061" y="2074110"/>
            <a:ext cx="23310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+mj-lt"/>
              </a:rPr>
              <a:t>Massive MIMO radios</a:t>
            </a:r>
          </a:p>
        </p:txBody>
      </p:sp>
    </p:spTree>
    <p:extLst>
      <p:ext uri="{BB962C8B-B14F-4D97-AF65-F5344CB8AC3E}">
        <p14:creationId xmlns:p14="http://schemas.microsoft.com/office/powerpoint/2010/main" val="12612777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Rektangel 78">
            <a:extLst>
              <a:ext uri="{FF2B5EF4-FFF2-40B4-BE49-F238E27FC236}">
                <a16:creationId xmlns:a16="http://schemas.microsoft.com/office/drawing/2014/main" id="{CA9A4124-3611-42DE-8A1C-0893B006E2A1}"/>
              </a:ext>
            </a:extLst>
          </p:cNvPr>
          <p:cNvSpPr/>
          <p:nvPr/>
        </p:nvSpPr>
        <p:spPr bwMode="auto">
          <a:xfrm>
            <a:off x="2996848" y="3210027"/>
            <a:ext cx="777151" cy="26115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  <a:lumOff val="10000"/>
                </a:schemeClr>
              </a:gs>
              <a:gs pos="64000">
                <a:schemeClr val="bg2">
                  <a:lumMod val="10000"/>
                </a:scheme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55" name="Rektangel 75">
            <a:extLst>
              <a:ext uri="{FF2B5EF4-FFF2-40B4-BE49-F238E27FC236}">
                <a16:creationId xmlns:a16="http://schemas.microsoft.com/office/drawing/2014/main" id="{1FFEE3CC-5B4F-C801-D929-DC46B38E9E40}"/>
              </a:ext>
            </a:extLst>
          </p:cNvPr>
          <p:cNvSpPr/>
          <p:nvPr/>
        </p:nvSpPr>
        <p:spPr bwMode="auto">
          <a:xfrm>
            <a:off x="170468" y="3207812"/>
            <a:ext cx="753899" cy="26115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  <a:lumOff val="10000"/>
                </a:schemeClr>
              </a:gs>
              <a:gs pos="64000">
                <a:schemeClr val="bg2">
                  <a:lumMod val="10000"/>
                </a:scheme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A2B821-08BC-7342-80C8-C78B03621E8E}"/>
              </a:ext>
            </a:extLst>
          </p:cNvPr>
          <p:cNvSpPr txBox="1"/>
          <p:nvPr/>
        </p:nvSpPr>
        <p:spPr>
          <a:xfrm>
            <a:off x="7383099" y="-411480"/>
            <a:ext cx="0" cy="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6E09682F-423C-EB46-A7AB-43BA0C2468C2}"/>
              </a:ext>
            </a:extLst>
          </p:cNvPr>
          <p:cNvSpPr/>
          <p:nvPr/>
        </p:nvSpPr>
        <p:spPr bwMode="auto">
          <a:xfrm>
            <a:off x="1470999" y="3163333"/>
            <a:ext cx="731919" cy="26115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  <a:lumOff val="10000"/>
                </a:schemeClr>
              </a:gs>
              <a:gs pos="64000">
                <a:schemeClr val="bg2">
                  <a:lumMod val="10000"/>
                </a:scheme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6" name="Rektangel 75">
            <a:extLst>
              <a:ext uri="{FF2B5EF4-FFF2-40B4-BE49-F238E27FC236}">
                <a16:creationId xmlns:a16="http://schemas.microsoft.com/office/drawing/2014/main" id="{F63F4E3D-5F1A-6742-A259-040780FBC20E}"/>
              </a:ext>
            </a:extLst>
          </p:cNvPr>
          <p:cNvSpPr/>
          <p:nvPr/>
        </p:nvSpPr>
        <p:spPr bwMode="auto">
          <a:xfrm>
            <a:off x="6185141" y="2505489"/>
            <a:ext cx="1581995" cy="335661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  <a:lumOff val="10000"/>
                </a:schemeClr>
              </a:gs>
              <a:gs pos="64000">
                <a:schemeClr val="bg2">
                  <a:lumMod val="10000"/>
                </a:scheme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BEAA8EA4-53D5-FC48-9006-2A490ED39D47}"/>
              </a:ext>
            </a:extLst>
          </p:cNvPr>
          <p:cNvSpPr/>
          <p:nvPr/>
        </p:nvSpPr>
        <p:spPr bwMode="auto">
          <a:xfrm>
            <a:off x="7747494" y="2426018"/>
            <a:ext cx="1013486" cy="335661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  <a:lumOff val="10000"/>
                </a:schemeClr>
              </a:gs>
              <a:gs pos="64000">
                <a:schemeClr val="bg2">
                  <a:lumMod val="10000"/>
                </a:scheme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54" name="Straight Connector 25">
            <a:extLst>
              <a:ext uri="{FF2B5EF4-FFF2-40B4-BE49-F238E27FC236}">
                <a16:creationId xmlns:a16="http://schemas.microsoft.com/office/drawing/2014/main" id="{FCDEE240-AE8C-7348-89DB-CDFF9F218261}"/>
              </a:ext>
            </a:extLst>
          </p:cNvPr>
          <p:cNvCxnSpPr>
            <a:cxnSpLocks/>
          </p:cNvCxnSpPr>
          <p:nvPr/>
        </p:nvCxnSpPr>
        <p:spPr bwMode="auto">
          <a:xfrm>
            <a:off x="169175" y="5773705"/>
            <a:ext cx="489003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bg1">
                <a:alpha val="40000"/>
              </a:schemeClr>
            </a:solidFill>
            <a:prstDash val="solid"/>
            <a:round/>
            <a:headEnd type="none" w="med" len="med"/>
            <a:tailEnd type="none" w="lg" len="med"/>
          </a:ln>
          <a:effectLst/>
        </p:spPr>
      </p:cxnSp>
      <p:grpSp>
        <p:nvGrpSpPr>
          <p:cNvPr id="81" name="Grupp 80">
            <a:extLst>
              <a:ext uri="{FF2B5EF4-FFF2-40B4-BE49-F238E27FC236}">
                <a16:creationId xmlns:a16="http://schemas.microsoft.com/office/drawing/2014/main" id="{61DB950E-D0DF-6440-A2A6-C6047D4CDB27}"/>
              </a:ext>
            </a:extLst>
          </p:cNvPr>
          <p:cNvGrpSpPr/>
          <p:nvPr/>
        </p:nvGrpSpPr>
        <p:grpSpPr>
          <a:xfrm>
            <a:off x="7718176" y="2627939"/>
            <a:ext cx="1053270" cy="3588406"/>
            <a:chOff x="7085412" y="2444124"/>
            <a:chExt cx="1044250" cy="3588406"/>
          </a:xfrm>
        </p:grpSpPr>
        <p:sp>
          <p:nvSpPr>
            <p:cNvPr id="52" name="TextBox 38">
              <a:extLst>
                <a:ext uri="{FF2B5EF4-FFF2-40B4-BE49-F238E27FC236}">
                  <a16:creationId xmlns:a16="http://schemas.microsoft.com/office/drawing/2014/main" id="{F8A66698-81A2-B448-8EDA-7D91B9054AC7}"/>
                </a:ext>
              </a:extLst>
            </p:cNvPr>
            <p:cNvSpPr txBox="1"/>
            <p:nvPr/>
          </p:nvSpPr>
          <p:spPr>
            <a:xfrm>
              <a:off x="7556428" y="5724753"/>
              <a:ext cx="573234" cy="30777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2023</a:t>
              </a:r>
            </a:p>
          </p:txBody>
        </p:sp>
        <p:cxnSp>
          <p:nvCxnSpPr>
            <p:cNvPr id="60" name="Straight Connector 25">
              <a:extLst>
                <a:ext uri="{FF2B5EF4-FFF2-40B4-BE49-F238E27FC236}">
                  <a16:creationId xmlns:a16="http://schemas.microsoft.com/office/drawing/2014/main" id="{E54BB7A1-41AC-2040-AF0C-0F0E294A2E05}"/>
                </a:ext>
              </a:extLst>
            </p:cNvPr>
            <p:cNvCxnSpPr>
              <a:cxnSpLocks/>
              <a:stCxn id="177" idx="0"/>
            </p:cNvCxnSpPr>
            <p:nvPr/>
          </p:nvCxnSpPr>
          <p:spPr bwMode="auto">
            <a:xfrm>
              <a:off x="7085412" y="2444124"/>
              <a:ext cx="9598" cy="351293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</p:cxnSp>
      </p:grpSp>
      <p:grpSp>
        <p:nvGrpSpPr>
          <p:cNvPr id="82" name="Grupp 81">
            <a:extLst>
              <a:ext uri="{FF2B5EF4-FFF2-40B4-BE49-F238E27FC236}">
                <a16:creationId xmlns:a16="http://schemas.microsoft.com/office/drawing/2014/main" id="{23FBC7C8-07B2-FC48-9F0F-A7FF864437DC}"/>
              </a:ext>
            </a:extLst>
          </p:cNvPr>
          <p:cNvGrpSpPr/>
          <p:nvPr/>
        </p:nvGrpSpPr>
        <p:grpSpPr>
          <a:xfrm>
            <a:off x="6179912" y="2856302"/>
            <a:ext cx="1082036" cy="3329774"/>
            <a:chOff x="5176522" y="2405169"/>
            <a:chExt cx="1082036" cy="3692967"/>
          </a:xfrm>
        </p:grpSpPr>
        <p:sp>
          <p:nvSpPr>
            <p:cNvPr id="51" name="TextBox 37">
              <a:extLst>
                <a:ext uri="{FF2B5EF4-FFF2-40B4-BE49-F238E27FC236}">
                  <a16:creationId xmlns:a16="http://schemas.microsoft.com/office/drawing/2014/main" id="{F1EB801D-13DD-5A4E-9668-0BBCB11E8CEE}"/>
                </a:ext>
              </a:extLst>
            </p:cNvPr>
            <p:cNvSpPr txBox="1"/>
            <p:nvPr/>
          </p:nvSpPr>
          <p:spPr>
            <a:xfrm>
              <a:off x="5685324" y="5790359"/>
              <a:ext cx="573234" cy="30777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2022</a:t>
              </a:r>
            </a:p>
          </p:txBody>
        </p:sp>
        <p:cxnSp>
          <p:nvCxnSpPr>
            <p:cNvPr id="61" name="Straight Connector 25">
              <a:extLst>
                <a:ext uri="{FF2B5EF4-FFF2-40B4-BE49-F238E27FC236}">
                  <a16:creationId xmlns:a16="http://schemas.microsoft.com/office/drawing/2014/main" id="{C8F145B2-F214-034E-8F1E-02E00060E2B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176522" y="2405169"/>
              <a:ext cx="0" cy="356855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</p:cxnSp>
      </p:grpSp>
      <p:grpSp>
        <p:nvGrpSpPr>
          <p:cNvPr id="83" name="Grupp 82">
            <a:extLst>
              <a:ext uri="{FF2B5EF4-FFF2-40B4-BE49-F238E27FC236}">
                <a16:creationId xmlns:a16="http://schemas.microsoft.com/office/drawing/2014/main" id="{32F384CF-B0DD-9946-B416-6321C283B367}"/>
              </a:ext>
            </a:extLst>
          </p:cNvPr>
          <p:cNvGrpSpPr/>
          <p:nvPr/>
        </p:nvGrpSpPr>
        <p:grpSpPr>
          <a:xfrm>
            <a:off x="4788625" y="3889754"/>
            <a:ext cx="926774" cy="2311456"/>
            <a:chOff x="3431704" y="4066162"/>
            <a:chExt cx="926774" cy="2311456"/>
          </a:xfrm>
        </p:grpSpPr>
        <p:sp>
          <p:nvSpPr>
            <p:cNvPr id="53" name="TextBox 36">
              <a:extLst>
                <a:ext uri="{FF2B5EF4-FFF2-40B4-BE49-F238E27FC236}">
                  <a16:creationId xmlns:a16="http://schemas.microsoft.com/office/drawing/2014/main" id="{C424671A-D3DF-B746-BDE2-BE04BD84E3A6}"/>
                </a:ext>
              </a:extLst>
            </p:cNvPr>
            <p:cNvSpPr txBox="1"/>
            <p:nvPr/>
          </p:nvSpPr>
          <p:spPr>
            <a:xfrm>
              <a:off x="3785244" y="6069841"/>
              <a:ext cx="573234" cy="30777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2021</a:t>
              </a:r>
            </a:p>
          </p:txBody>
        </p:sp>
        <p:cxnSp>
          <p:nvCxnSpPr>
            <p:cNvPr id="62" name="Straight Connector 25">
              <a:extLst>
                <a:ext uri="{FF2B5EF4-FFF2-40B4-BE49-F238E27FC236}">
                  <a16:creationId xmlns:a16="http://schemas.microsoft.com/office/drawing/2014/main" id="{EF2A135D-8885-B845-9BC1-8861F7213DB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31704" y="4066162"/>
              <a:ext cx="0" cy="1907557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</p:cxnSp>
      </p:grpSp>
      <p:grpSp>
        <p:nvGrpSpPr>
          <p:cNvPr id="84" name="Grupp 83">
            <a:extLst>
              <a:ext uri="{FF2B5EF4-FFF2-40B4-BE49-F238E27FC236}">
                <a16:creationId xmlns:a16="http://schemas.microsoft.com/office/drawing/2014/main" id="{2966B9F7-5134-F144-8DC4-D287E75BB0F5}"/>
              </a:ext>
            </a:extLst>
          </p:cNvPr>
          <p:cNvGrpSpPr/>
          <p:nvPr/>
        </p:nvGrpSpPr>
        <p:grpSpPr>
          <a:xfrm>
            <a:off x="183234" y="4543960"/>
            <a:ext cx="662970" cy="1633523"/>
            <a:chOff x="347763" y="3761913"/>
            <a:chExt cx="662970" cy="2248025"/>
          </a:xfrm>
        </p:grpSpPr>
        <p:sp>
          <p:nvSpPr>
            <p:cNvPr id="50" name="TextBox 35">
              <a:extLst>
                <a:ext uri="{FF2B5EF4-FFF2-40B4-BE49-F238E27FC236}">
                  <a16:creationId xmlns:a16="http://schemas.microsoft.com/office/drawing/2014/main" id="{96023A0E-142C-2D46-8A5F-FB93797014F2}"/>
                </a:ext>
              </a:extLst>
            </p:cNvPr>
            <p:cNvSpPr txBox="1"/>
            <p:nvPr/>
          </p:nvSpPr>
          <p:spPr>
            <a:xfrm>
              <a:off x="437499" y="5586379"/>
              <a:ext cx="573234" cy="42355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2014</a:t>
              </a:r>
            </a:p>
          </p:txBody>
        </p:sp>
        <p:cxnSp>
          <p:nvCxnSpPr>
            <p:cNvPr id="63" name="Straight Connector 25">
              <a:extLst>
                <a:ext uri="{FF2B5EF4-FFF2-40B4-BE49-F238E27FC236}">
                  <a16:creationId xmlns:a16="http://schemas.microsoft.com/office/drawing/2014/main" id="{11A2C1C4-35AB-F644-9EF2-B126CA5BA88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7763" y="3761913"/>
              <a:ext cx="0" cy="2248025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</p:cxnSp>
      </p:grpSp>
      <p:grpSp>
        <p:nvGrpSpPr>
          <p:cNvPr id="70" name="Grupp 80">
            <a:extLst>
              <a:ext uri="{FF2B5EF4-FFF2-40B4-BE49-F238E27FC236}">
                <a16:creationId xmlns:a16="http://schemas.microsoft.com/office/drawing/2014/main" id="{E22BD753-2783-4980-B420-5F904FEEEC7C}"/>
              </a:ext>
            </a:extLst>
          </p:cNvPr>
          <p:cNvGrpSpPr/>
          <p:nvPr/>
        </p:nvGrpSpPr>
        <p:grpSpPr>
          <a:xfrm>
            <a:off x="9493737" y="2316314"/>
            <a:ext cx="925756" cy="3861168"/>
            <a:chOff x="7079364" y="2257995"/>
            <a:chExt cx="925756" cy="3715724"/>
          </a:xfrm>
        </p:grpSpPr>
        <p:sp>
          <p:nvSpPr>
            <p:cNvPr id="71" name="TextBox 38">
              <a:extLst>
                <a:ext uri="{FF2B5EF4-FFF2-40B4-BE49-F238E27FC236}">
                  <a16:creationId xmlns:a16="http://schemas.microsoft.com/office/drawing/2014/main" id="{8E71A997-CC94-4D47-AE9B-0E5116268B58}"/>
                </a:ext>
              </a:extLst>
            </p:cNvPr>
            <p:cNvSpPr txBox="1"/>
            <p:nvPr/>
          </p:nvSpPr>
          <p:spPr>
            <a:xfrm>
              <a:off x="7334744" y="5688924"/>
              <a:ext cx="670376" cy="275466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2024+</a:t>
              </a:r>
            </a:p>
          </p:txBody>
        </p:sp>
        <p:cxnSp>
          <p:nvCxnSpPr>
            <p:cNvPr id="72" name="Straight Connector 25">
              <a:extLst>
                <a:ext uri="{FF2B5EF4-FFF2-40B4-BE49-F238E27FC236}">
                  <a16:creationId xmlns:a16="http://schemas.microsoft.com/office/drawing/2014/main" id="{48E627D4-128D-4F6B-B480-6D7F846C19E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079364" y="2257995"/>
              <a:ext cx="0" cy="3715724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</p:cxnSp>
      </p:grpSp>
      <p:sp>
        <p:nvSpPr>
          <p:cNvPr id="7" name="Rektangel 78">
            <a:extLst>
              <a:ext uri="{FF2B5EF4-FFF2-40B4-BE49-F238E27FC236}">
                <a16:creationId xmlns:a16="http://schemas.microsoft.com/office/drawing/2014/main" id="{8BE9C362-4745-40BF-554C-AD73888200FE}"/>
              </a:ext>
            </a:extLst>
          </p:cNvPr>
          <p:cNvSpPr/>
          <p:nvPr/>
        </p:nvSpPr>
        <p:spPr bwMode="auto">
          <a:xfrm>
            <a:off x="9522470" y="2344238"/>
            <a:ext cx="2355998" cy="343205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  <a:lumOff val="10000"/>
                </a:schemeClr>
              </a:gs>
              <a:gs pos="64000">
                <a:schemeClr val="bg2">
                  <a:lumMod val="10000"/>
                </a:scheme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7" name="TextBox 38">
            <a:extLst>
              <a:ext uri="{FF2B5EF4-FFF2-40B4-BE49-F238E27FC236}">
                <a16:creationId xmlns:a16="http://schemas.microsoft.com/office/drawing/2014/main" id="{3E2229D7-649A-4EA2-B545-F471E7EF067C}"/>
              </a:ext>
            </a:extLst>
          </p:cNvPr>
          <p:cNvSpPr txBox="1"/>
          <p:nvPr/>
        </p:nvSpPr>
        <p:spPr>
          <a:xfrm>
            <a:off x="11049026" y="5056729"/>
            <a:ext cx="1956972" cy="523220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Platform </a:t>
            </a:r>
            <a:b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introduction</a:t>
            </a:r>
          </a:p>
        </p:txBody>
      </p:sp>
      <p:sp>
        <p:nvSpPr>
          <p:cNvPr id="57" name="Rektangel 78">
            <a:extLst>
              <a:ext uri="{FF2B5EF4-FFF2-40B4-BE49-F238E27FC236}">
                <a16:creationId xmlns:a16="http://schemas.microsoft.com/office/drawing/2014/main" id="{80E91CFC-F14C-4399-7FBD-88ACC1EC006F}"/>
              </a:ext>
            </a:extLst>
          </p:cNvPr>
          <p:cNvSpPr/>
          <p:nvPr/>
        </p:nvSpPr>
        <p:spPr bwMode="auto">
          <a:xfrm>
            <a:off x="2207727" y="3155992"/>
            <a:ext cx="803666" cy="26115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  <a:lumOff val="10000"/>
                </a:schemeClr>
              </a:gs>
              <a:gs pos="64000">
                <a:schemeClr val="bg2">
                  <a:lumMod val="10000"/>
                </a:scheme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grpSp>
        <p:nvGrpSpPr>
          <p:cNvPr id="59" name="Grupp 80">
            <a:extLst>
              <a:ext uri="{FF2B5EF4-FFF2-40B4-BE49-F238E27FC236}">
                <a16:creationId xmlns:a16="http://schemas.microsoft.com/office/drawing/2014/main" id="{B46B5FD6-B682-41F8-2AF6-1D882B3EF053}"/>
              </a:ext>
            </a:extLst>
          </p:cNvPr>
          <p:cNvGrpSpPr/>
          <p:nvPr/>
        </p:nvGrpSpPr>
        <p:grpSpPr>
          <a:xfrm>
            <a:off x="2199799" y="3710935"/>
            <a:ext cx="718106" cy="2457691"/>
            <a:chOff x="7095010" y="3218444"/>
            <a:chExt cx="718106" cy="2738612"/>
          </a:xfrm>
        </p:grpSpPr>
        <p:sp>
          <p:nvSpPr>
            <p:cNvPr id="64" name="TextBox 38">
              <a:extLst>
                <a:ext uri="{FF2B5EF4-FFF2-40B4-BE49-F238E27FC236}">
                  <a16:creationId xmlns:a16="http://schemas.microsoft.com/office/drawing/2014/main" id="{3B488D97-A2C4-E052-21BC-F7517D5AF9EB}"/>
                </a:ext>
              </a:extLst>
            </p:cNvPr>
            <p:cNvSpPr txBox="1"/>
            <p:nvPr/>
          </p:nvSpPr>
          <p:spPr>
            <a:xfrm>
              <a:off x="7239882" y="5623530"/>
              <a:ext cx="573234" cy="30777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2018</a:t>
              </a:r>
            </a:p>
          </p:txBody>
        </p:sp>
        <p:cxnSp>
          <p:nvCxnSpPr>
            <p:cNvPr id="80" name="Straight Connector 25">
              <a:extLst>
                <a:ext uri="{FF2B5EF4-FFF2-40B4-BE49-F238E27FC236}">
                  <a16:creationId xmlns:a16="http://schemas.microsoft.com/office/drawing/2014/main" id="{3EBC0548-7FCF-A0C4-AB28-49A9C0E4A80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095010" y="3218444"/>
              <a:ext cx="7928" cy="2738612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</p:cxnSp>
      </p:grpSp>
      <p:grpSp>
        <p:nvGrpSpPr>
          <p:cNvPr id="85" name="Grupp 81">
            <a:extLst>
              <a:ext uri="{FF2B5EF4-FFF2-40B4-BE49-F238E27FC236}">
                <a16:creationId xmlns:a16="http://schemas.microsoft.com/office/drawing/2014/main" id="{FFF51C85-50F2-A3D2-5E62-8AEB7BAF84CC}"/>
              </a:ext>
            </a:extLst>
          </p:cNvPr>
          <p:cNvGrpSpPr/>
          <p:nvPr/>
        </p:nvGrpSpPr>
        <p:grpSpPr>
          <a:xfrm>
            <a:off x="1506207" y="3607663"/>
            <a:ext cx="749768" cy="2569820"/>
            <a:chOff x="5176522" y="3492230"/>
            <a:chExt cx="691917" cy="2569820"/>
          </a:xfrm>
        </p:grpSpPr>
        <p:sp>
          <p:nvSpPr>
            <p:cNvPr id="86" name="TextBox 37">
              <a:extLst>
                <a:ext uri="{FF2B5EF4-FFF2-40B4-BE49-F238E27FC236}">
                  <a16:creationId xmlns:a16="http://schemas.microsoft.com/office/drawing/2014/main" id="{1D5848D4-73C8-E116-F41C-2110E5E71013}"/>
                </a:ext>
              </a:extLst>
            </p:cNvPr>
            <p:cNvSpPr txBox="1"/>
            <p:nvPr/>
          </p:nvSpPr>
          <p:spPr>
            <a:xfrm>
              <a:off x="5295205" y="5754273"/>
              <a:ext cx="573234" cy="30777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2017</a:t>
              </a:r>
            </a:p>
          </p:txBody>
        </p:sp>
        <p:cxnSp>
          <p:nvCxnSpPr>
            <p:cNvPr id="98" name="Straight Connector 25">
              <a:extLst>
                <a:ext uri="{FF2B5EF4-FFF2-40B4-BE49-F238E27FC236}">
                  <a16:creationId xmlns:a16="http://schemas.microsoft.com/office/drawing/2014/main" id="{E89774A6-BF62-78CA-D745-2A040112BCE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176522" y="3492230"/>
              <a:ext cx="0" cy="2481489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</p:cxnSp>
      </p:grpSp>
      <p:grpSp>
        <p:nvGrpSpPr>
          <p:cNvPr id="104" name="Grupp 82">
            <a:extLst>
              <a:ext uri="{FF2B5EF4-FFF2-40B4-BE49-F238E27FC236}">
                <a16:creationId xmlns:a16="http://schemas.microsoft.com/office/drawing/2014/main" id="{B21DDB7B-21F1-EFD7-2921-EBC1B3E78345}"/>
              </a:ext>
            </a:extLst>
          </p:cNvPr>
          <p:cNvGrpSpPr/>
          <p:nvPr/>
        </p:nvGrpSpPr>
        <p:grpSpPr>
          <a:xfrm>
            <a:off x="937343" y="4181595"/>
            <a:ext cx="613270" cy="1995888"/>
            <a:chOff x="3431704" y="4066162"/>
            <a:chExt cx="613270" cy="1995888"/>
          </a:xfrm>
        </p:grpSpPr>
        <p:sp>
          <p:nvSpPr>
            <p:cNvPr id="105" name="TextBox 36">
              <a:extLst>
                <a:ext uri="{FF2B5EF4-FFF2-40B4-BE49-F238E27FC236}">
                  <a16:creationId xmlns:a16="http://schemas.microsoft.com/office/drawing/2014/main" id="{0BA7F8E2-66CC-BDA5-BE27-5D792D5A4603}"/>
                </a:ext>
              </a:extLst>
            </p:cNvPr>
            <p:cNvSpPr txBox="1"/>
            <p:nvPr/>
          </p:nvSpPr>
          <p:spPr>
            <a:xfrm>
              <a:off x="3471740" y="5754273"/>
              <a:ext cx="573234" cy="30777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2016</a:t>
              </a:r>
            </a:p>
          </p:txBody>
        </p:sp>
        <p:cxnSp>
          <p:nvCxnSpPr>
            <p:cNvPr id="108" name="Straight Connector 25">
              <a:extLst>
                <a:ext uri="{FF2B5EF4-FFF2-40B4-BE49-F238E27FC236}">
                  <a16:creationId xmlns:a16="http://schemas.microsoft.com/office/drawing/2014/main" id="{8D119B9E-2C92-9B26-3A80-3C7EEEA9D14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31704" y="4066162"/>
              <a:ext cx="0" cy="1907557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</p:cxnSp>
      </p:grpSp>
      <p:sp>
        <p:nvSpPr>
          <p:cNvPr id="111" name="Rektangel 78">
            <a:extLst>
              <a:ext uri="{FF2B5EF4-FFF2-40B4-BE49-F238E27FC236}">
                <a16:creationId xmlns:a16="http://schemas.microsoft.com/office/drawing/2014/main" id="{28D2E0FB-A36D-F4C4-D8F1-19B6E6470700}"/>
              </a:ext>
            </a:extLst>
          </p:cNvPr>
          <p:cNvSpPr/>
          <p:nvPr/>
        </p:nvSpPr>
        <p:spPr bwMode="auto">
          <a:xfrm>
            <a:off x="3791966" y="2579077"/>
            <a:ext cx="1677669" cy="317770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  <a:lumOff val="10000"/>
                </a:schemeClr>
              </a:gs>
              <a:gs pos="64000">
                <a:schemeClr val="bg2">
                  <a:lumMod val="10000"/>
                </a:scheme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grpSp>
        <p:nvGrpSpPr>
          <p:cNvPr id="112" name="Grupp 80">
            <a:extLst>
              <a:ext uri="{FF2B5EF4-FFF2-40B4-BE49-F238E27FC236}">
                <a16:creationId xmlns:a16="http://schemas.microsoft.com/office/drawing/2014/main" id="{D7D58FF7-3B80-F7D9-24F3-F0774546C1B8}"/>
              </a:ext>
            </a:extLst>
          </p:cNvPr>
          <p:cNvGrpSpPr/>
          <p:nvPr/>
        </p:nvGrpSpPr>
        <p:grpSpPr>
          <a:xfrm>
            <a:off x="2990083" y="3092735"/>
            <a:ext cx="709337" cy="3107269"/>
            <a:chOff x="7079364" y="3212814"/>
            <a:chExt cx="709337" cy="2781062"/>
          </a:xfrm>
        </p:grpSpPr>
        <p:sp>
          <p:nvSpPr>
            <p:cNvPr id="114" name="TextBox 38">
              <a:extLst>
                <a:ext uri="{FF2B5EF4-FFF2-40B4-BE49-F238E27FC236}">
                  <a16:creationId xmlns:a16="http://schemas.microsoft.com/office/drawing/2014/main" id="{91F3BF8E-F20C-7430-C3D5-889B754984A1}"/>
                </a:ext>
              </a:extLst>
            </p:cNvPr>
            <p:cNvSpPr txBox="1"/>
            <p:nvPr/>
          </p:nvSpPr>
          <p:spPr>
            <a:xfrm>
              <a:off x="7215467" y="5718410"/>
              <a:ext cx="573234" cy="275466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2019</a:t>
              </a:r>
            </a:p>
          </p:txBody>
        </p:sp>
        <p:cxnSp>
          <p:nvCxnSpPr>
            <p:cNvPr id="115" name="Straight Connector 25">
              <a:extLst>
                <a:ext uri="{FF2B5EF4-FFF2-40B4-BE49-F238E27FC236}">
                  <a16:creationId xmlns:a16="http://schemas.microsoft.com/office/drawing/2014/main" id="{2A94CF6C-F548-3BAB-AD8D-6BE5E71AD30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079364" y="3212814"/>
              <a:ext cx="0" cy="2760904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</p:cxnSp>
      </p:grpSp>
      <p:grpSp>
        <p:nvGrpSpPr>
          <p:cNvPr id="119" name="Grupp 80">
            <a:extLst>
              <a:ext uri="{FF2B5EF4-FFF2-40B4-BE49-F238E27FC236}">
                <a16:creationId xmlns:a16="http://schemas.microsoft.com/office/drawing/2014/main" id="{0BA33BAD-2F19-9438-3A49-D428E684947A}"/>
              </a:ext>
            </a:extLst>
          </p:cNvPr>
          <p:cNvGrpSpPr/>
          <p:nvPr/>
        </p:nvGrpSpPr>
        <p:grpSpPr>
          <a:xfrm>
            <a:off x="3789155" y="3403601"/>
            <a:ext cx="1130210" cy="2744385"/>
            <a:chOff x="7079364" y="2898843"/>
            <a:chExt cx="730575" cy="3074876"/>
          </a:xfrm>
        </p:grpSpPr>
        <p:sp>
          <p:nvSpPr>
            <p:cNvPr id="123" name="TextBox 38">
              <a:extLst>
                <a:ext uri="{FF2B5EF4-FFF2-40B4-BE49-F238E27FC236}">
                  <a16:creationId xmlns:a16="http://schemas.microsoft.com/office/drawing/2014/main" id="{3C5487A7-3B4F-4DD9-9D6A-5BE656316E79}"/>
                </a:ext>
              </a:extLst>
            </p:cNvPr>
            <p:cNvSpPr txBox="1"/>
            <p:nvPr/>
          </p:nvSpPr>
          <p:spPr>
            <a:xfrm>
              <a:off x="7236705" y="5690627"/>
              <a:ext cx="573234" cy="275466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2020</a:t>
              </a:r>
            </a:p>
          </p:txBody>
        </p:sp>
        <p:cxnSp>
          <p:nvCxnSpPr>
            <p:cNvPr id="124" name="Straight Connector 25">
              <a:extLst>
                <a:ext uri="{FF2B5EF4-FFF2-40B4-BE49-F238E27FC236}">
                  <a16:creationId xmlns:a16="http://schemas.microsoft.com/office/drawing/2014/main" id="{CBFD5567-C898-0A09-2692-1EB61271087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079364" y="2898843"/>
              <a:ext cx="0" cy="307487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</p:cxn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670963F7-605C-8E4B-8B5C-AA3FA11B1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3" y="476250"/>
            <a:ext cx="10217151" cy="1081088"/>
          </a:xfrm>
        </p:spPr>
        <p:txBody>
          <a:bodyPr/>
          <a:lstStyle/>
          <a:p>
            <a:r>
              <a:rPr lang="en-US" sz="4400" dirty="0"/>
              <a:t>Rapid Indoor portfolio evolution</a:t>
            </a:r>
            <a:br>
              <a:rPr lang="en-US" sz="4400" dirty="0"/>
            </a:br>
            <a:r>
              <a:rPr lang="en-US" sz="2400" dirty="0"/>
              <a:t>Seamless indoor &amp; outdoor  experience</a:t>
            </a:r>
            <a:endParaRPr lang="en-US" sz="4400" dirty="0">
              <a:latin typeface="+mn-lt"/>
            </a:endParaRPr>
          </a:p>
        </p:txBody>
      </p:sp>
      <p:sp>
        <p:nvSpPr>
          <p:cNvPr id="99" name="TextBox 1">
            <a:extLst>
              <a:ext uri="{FF2B5EF4-FFF2-40B4-BE49-F238E27FC236}">
                <a16:creationId xmlns:a16="http://schemas.microsoft.com/office/drawing/2014/main" id="{20947C70-C45C-9745-BC2C-0112C804A136}"/>
              </a:ext>
            </a:extLst>
          </p:cNvPr>
          <p:cNvSpPr txBox="1"/>
          <p:nvPr/>
        </p:nvSpPr>
        <p:spPr>
          <a:xfrm>
            <a:off x="53571" y="3281142"/>
            <a:ext cx="977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2242</a:t>
            </a:r>
          </a:p>
        </p:txBody>
      </p:sp>
      <p:sp>
        <p:nvSpPr>
          <p:cNvPr id="88" name="Rektangel med rundade hörn 10">
            <a:extLst>
              <a:ext uri="{FF2B5EF4-FFF2-40B4-BE49-F238E27FC236}">
                <a16:creationId xmlns:a16="http://schemas.microsoft.com/office/drawing/2014/main" id="{C57C41BC-6082-4338-9F03-5D8B719455AB}"/>
              </a:ext>
            </a:extLst>
          </p:cNvPr>
          <p:cNvSpPr/>
          <p:nvPr/>
        </p:nvSpPr>
        <p:spPr bwMode="auto">
          <a:xfrm>
            <a:off x="318228" y="3806675"/>
            <a:ext cx="498624" cy="583928"/>
          </a:xfrm>
          <a:prstGeom prst="roundRect">
            <a:avLst>
              <a:gd name="adj" fmla="val 9356"/>
            </a:avLst>
          </a:prstGeom>
          <a:solidFill>
            <a:schemeClr val="bg1"/>
          </a:solidFill>
          <a:ln w="50800" cap="flat" cmpd="sng" algn="ctr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87" name="Grupp 86">
            <a:extLst>
              <a:ext uri="{FF2B5EF4-FFF2-40B4-BE49-F238E27FC236}">
                <a16:creationId xmlns:a16="http://schemas.microsoft.com/office/drawing/2014/main" id="{CB2CFD8F-CB11-4C4D-AC24-BAA0BFFBEAE4}"/>
              </a:ext>
            </a:extLst>
          </p:cNvPr>
          <p:cNvGrpSpPr/>
          <p:nvPr/>
        </p:nvGrpSpPr>
        <p:grpSpPr>
          <a:xfrm>
            <a:off x="27155" y="4539997"/>
            <a:ext cx="991536" cy="647605"/>
            <a:chOff x="5645658" y="2555192"/>
            <a:chExt cx="991536" cy="647605"/>
          </a:xfrm>
        </p:grpSpPr>
        <p:sp>
          <p:nvSpPr>
            <p:cNvPr id="89" name="Ellips 88">
              <a:extLst>
                <a:ext uri="{FF2B5EF4-FFF2-40B4-BE49-F238E27FC236}">
                  <a16:creationId xmlns:a16="http://schemas.microsoft.com/office/drawing/2014/main" id="{B53B54DB-72B1-A547-92A4-53CF903E7722}"/>
                </a:ext>
              </a:extLst>
            </p:cNvPr>
            <p:cNvSpPr/>
            <p:nvPr/>
          </p:nvSpPr>
          <p:spPr bwMode="auto">
            <a:xfrm>
              <a:off x="5807021" y="2555192"/>
              <a:ext cx="662068" cy="64760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90" name="TextBox 1">
              <a:extLst>
                <a:ext uri="{FF2B5EF4-FFF2-40B4-BE49-F238E27FC236}">
                  <a16:creationId xmlns:a16="http://schemas.microsoft.com/office/drawing/2014/main" id="{81E03EC1-474A-964C-9997-94ED42852965}"/>
                </a:ext>
              </a:extLst>
            </p:cNvPr>
            <p:cNvSpPr txBox="1"/>
            <p:nvPr/>
          </p:nvSpPr>
          <p:spPr>
            <a:xfrm>
              <a:off x="5645658" y="2673337"/>
              <a:ext cx="9915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0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Single band </a:t>
              </a:r>
              <a:endParaRPr kumimoji="0" lang="LID4096" sz="135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</p:grpSp>
      <p:sp>
        <p:nvSpPr>
          <p:cNvPr id="12" name="TextBox 1">
            <a:extLst>
              <a:ext uri="{FF2B5EF4-FFF2-40B4-BE49-F238E27FC236}">
                <a16:creationId xmlns:a16="http://schemas.microsoft.com/office/drawing/2014/main" id="{F37A0E2E-7B91-CC60-F88C-FD134CF253FA}"/>
              </a:ext>
            </a:extLst>
          </p:cNvPr>
          <p:cNvSpPr txBox="1"/>
          <p:nvPr/>
        </p:nvSpPr>
        <p:spPr>
          <a:xfrm>
            <a:off x="9978599" y="976321"/>
            <a:ext cx="1677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IRU 8850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4454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lang="en-US" sz="1600" kern="1000" spc="-30" dirty="0">
                <a:solidFill>
                  <a:srgbClr val="FFFFFF"/>
                </a:solidFill>
                <a:latin typeface="Ericsson Hilda"/>
                <a:ea typeface="+mn-ea"/>
                <a:cs typeface="+mn-cs"/>
              </a:rPr>
              <a:t>Cloud RAN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grpSp>
        <p:nvGrpSpPr>
          <p:cNvPr id="113" name="Grupp 112">
            <a:extLst>
              <a:ext uri="{FF2B5EF4-FFF2-40B4-BE49-F238E27FC236}">
                <a16:creationId xmlns:a16="http://schemas.microsoft.com/office/drawing/2014/main" id="{55380011-32BD-E64D-A8F2-0E09120F72D6}"/>
              </a:ext>
            </a:extLst>
          </p:cNvPr>
          <p:cNvGrpSpPr/>
          <p:nvPr/>
        </p:nvGrpSpPr>
        <p:grpSpPr>
          <a:xfrm>
            <a:off x="4857396" y="3689906"/>
            <a:ext cx="772317" cy="655716"/>
            <a:chOff x="3378043" y="2642449"/>
            <a:chExt cx="714804" cy="606886"/>
          </a:xfrm>
        </p:grpSpPr>
        <p:sp>
          <p:nvSpPr>
            <p:cNvPr id="106" name="Ellips 105">
              <a:extLst>
                <a:ext uri="{FF2B5EF4-FFF2-40B4-BE49-F238E27FC236}">
                  <a16:creationId xmlns:a16="http://schemas.microsoft.com/office/drawing/2014/main" id="{B5361CB6-8E4C-3B4B-9C01-29A958E0733F}"/>
                </a:ext>
              </a:extLst>
            </p:cNvPr>
            <p:cNvSpPr/>
            <p:nvPr/>
          </p:nvSpPr>
          <p:spPr bwMode="auto">
            <a:xfrm>
              <a:off x="3378043" y="2642449"/>
              <a:ext cx="714804" cy="57563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107" name="TextBox 1">
              <a:extLst>
                <a:ext uri="{FF2B5EF4-FFF2-40B4-BE49-F238E27FC236}">
                  <a16:creationId xmlns:a16="http://schemas.microsoft.com/office/drawing/2014/main" id="{C14E50C2-0975-A64E-BBAC-1535F4FBC6B5}"/>
                </a:ext>
              </a:extLst>
            </p:cNvPr>
            <p:cNvSpPr txBox="1"/>
            <p:nvPr/>
          </p:nvSpPr>
          <p:spPr>
            <a:xfrm>
              <a:off x="3439130" y="2879021"/>
              <a:ext cx="589595" cy="370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2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5G</a:t>
              </a:r>
              <a:endParaRPr kumimoji="0" lang="LID4096" sz="12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2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 launch</a:t>
              </a:r>
              <a:endParaRPr kumimoji="0" lang="en-US" sz="11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</p:grpSp>
      <p:pic>
        <p:nvPicPr>
          <p:cNvPr id="122" name="Picture Placeholder 27">
            <a:extLst>
              <a:ext uri="{FF2B5EF4-FFF2-40B4-BE49-F238E27FC236}">
                <a16:creationId xmlns:a16="http://schemas.microsoft.com/office/drawing/2014/main" id="{4478B47F-EE3C-4AF8-AF76-05E095B60B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089146" y="3716428"/>
            <a:ext cx="267703" cy="267703"/>
          </a:xfrm>
          <a:prstGeom prst="rect">
            <a:avLst/>
          </a:prstGeom>
        </p:spPr>
      </p:pic>
      <p:sp>
        <p:nvSpPr>
          <p:cNvPr id="101" name="Rektangel 100">
            <a:extLst>
              <a:ext uri="{FF2B5EF4-FFF2-40B4-BE49-F238E27FC236}">
                <a16:creationId xmlns:a16="http://schemas.microsoft.com/office/drawing/2014/main" id="{F6616BF0-CDE4-0E44-8C1C-6376E91E9A9B}"/>
              </a:ext>
            </a:extLst>
          </p:cNvPr>
          <p:cNvSpPr/>
          <p:nvPr/>
        </p:nvSpPr>
        <p:spPr>
          <a:xfrm>
            <a:off x="269038" y="4851113"/>
            <a:ext cx="5758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2T2R</a:t>
            </a:r>
          </a:p>
        </p:txBody>
      </p:sp>
      <p:cxnSp>
        <p:nvCxnSpPr>
          <p:cNvPr id="137" name="Straight Connector 25">
            <a:extLst>
              <a:ext uri="{FF2B5EF4-FFF2-40B4-BE49-F238E27FC236}">
                <a16:creationId xmlns:a16="http://schemas.microsoft.com/office/drawing/2014/main" id="{163CE46E-50C6-C4F6-E497-F5429343D5B9}"/>
              </a:ext>
            </a:extLst>
          </p:cNvPr>
          <p:cNvCxnSpPr>
            <a:cxnSpLocks/>
            <a:stCxn id="155" idx="0"/>
          </p:cNvCxnSpPr>
          <p:nvPr/>
        </p:nvCxnSpPr>
        <p:spPr bwMode="auto">
          <a:xfrm>
            <a:off x="4802756" y="3019505"/>
            <a:ext cx="4635" cy="3062524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alpha val="40000"/>
              </a:schemeClr>
            </a:solidFill>
            <a:prstDash val="solid"/>
            <a:round/>
            <a:headEnd type="none" w="med" len="med"/>
            <a:tailEnd type="none" w="lg" len="med"/>
          </a:ln>
          <a:effectLst/>
        </p:spPr>
      </p:cxnSp>
      <p:sp>
        <p:nvSpPr>
          <p:cNvPr id="56" name="Rektangel 55">
            <a:extLst>
              <a:ext uri="{FF2B5EF4-FFF2-40B4-BE49-F238E27FC236}">
                <a16:creationId xmlns:a16="http://schemas.microsoft.com/office/drawing/2014/main" id="{567CECCC-DEF1-F54E-8C59-1044C20A2475}"/>
              </a:ext>
            </a:extLst>
          </p:cNvPr>
          <p:cNvSpPr/>
          <p:nvPr/>
        </p:nvSpPr>
        <p:spPr bwMode="auto">
          <a:xfrm>
            <a:off x="4812620" y="3132964"/>
            <a:ext cx="1368621" cy="264716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  <a:lumOff val="10000"/>
                </a:schemeClr>
              </a:gs>
              <a:gs pos="64000">
                <a:schemeClr val="bg2">
                  <a:lumMod val="10000"/>
                </a:scheme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23" name="Straight Connector 25">
            <a:extLst>
              <a:ext uri="{FF2B5EF4-FFF2-40B4-BE49-F238E27FC236}">
                <a16:creationId xmlns:a16="http://schemas.microsoft.com/office/drawing/2014/main" id="{F5C2E39D-14C0-AF68-CE94-5EF920C10FAB}"/>
              </a:ext>
            </a:extLst>
          </p:cNvPr>
          <p:cNvCxnSpPr>
            <a:cxnSpLocks/>
          </p:cNvCxnSpPr>
          <p:nvPr/>
        </p:nvCxnSpPr>
        <p:spPr bwMode="auto">
          <a:xfrm flipV="1">
            <a:off x="138047" y="3271503"/>
            <a:ext cx="11889465" cy="249128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lg" len="med"/>
          </a:ln>
          <a:effectLst/>
        </p:spPr>
      </p:cxnSp>
      <p:sp>
        <p:nvSpPr>
          <p:cNvPr id="146" name="TextBox 1">
            <a:extLst>
              <a:ext uri="{FF2B5EF4-FFF2-40B4-BE49-F238E27FC236}">
                <a16:creationId xmlns:a16="http://schemas.microsoft.com/office/drawing/2014/main" id="{59A758A9-2969-CE53-397E-D64A38CC2127}"/>
              </a:ext>
            </a:extLst>
          </p:cNvPr>
          <p:cNvSpPr txBox="1"/>
          <p:nvPr/>
        </p:nvSpPr>
        <p:spPr>
          <a:xfrm>
            <a:off x="2614716" y="2220278"/>
            <a:ext cx="9778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sng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4479</a:t>
            </a:r>
          </a:p>
        </p:txBody>
      </p:sp>
      <p:sp>
        <p:nvSpPr>
          <p:cNvPr id="147" name="Rektangel 100">
            <a:extLst>
              <a:ext uri="{FF2B5EF4-FFF2-40B4-BE49-F238E27FC236}">
                <a16:creationId xmlns:a16="http://schemas.microsoft.com/office/drawing/2014/main" id="{83BA9A85-042D-7916-4E93-D827523168AE}"/>
              </a:ext>
            </a:extLst>
          </p:cNvPr>
          <p:cNvSpPr/>
          <p:nvPr/>
        </p:nvSpPr>
        <p:spPr>
          <a:xfrm>
            <a:off x="1009274" y="5148909"/>
            <a:ext cx="17995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Single Operator </a:t>
            </a:r>
          </a:p>
        </p:txBody>
      </p:sp>
      <p:sp>
        <p:nvSpPr>
          <p:cNvPr id="148" name="Rektangel med rundade hörn 10">
            <a:extLst>
              <a:ext uri="{FF2B5EF4-FFF2-40B4-BE49-F238E27FC236}">
                <a16:creationId xmlns:a16="http://schemas.microsoft.com/office/drawing/2014/main" id="{E8EB090F-8B6C-E6AD-B202-DFC434BAB24C}"/>
              </a:ext>
            </a:extLst>
          </p:cNvPr>
          <p:cNvSpPr/>
          <p:nvPr/>
        </p:nvSpPr>
        <p:spPr bwMode="auto">
          <a:xfrm>
            <a:off x="2753424" y="2604213"/>
            <a:ext cx="694811" cy="752407"/>
          </a:xfrm>
          <a:prstGeom prst="roundRect">
            <a:avLst>
              <a:gd name="adj" fmla="val 9356"/>
            </a:avLst>
          </a:prstGeom>
          <a:solidFill>
            <a:schemeClr val="bg1"/>
          </a:solidFill>
          <a:ln w="50800" cap="flat" cmpd="sng" algn="ctr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49" name="Picture 148" descr="A close up of a bowl&#10;&#10;Description automatically generated">
            <a:extLst>
              <a:ext uri="{FF2B5EF4-FFF2-40B4-BE49-F238E27FC236}">
                <a16:creationId xmlns:a16="http://schemas.microsoft.com/office/drawing/2014/main" id="{45832099-1363-185A-BBC2-5B024F84FE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8541" y="2747320"/>
            <a:ext cx="1003468" cy="466192"/>
          </a:xfrm>
          <a:prstGeom prst="rect">
            <a:avLst/>
          </a:prstGeom>
        </p:spPr>
      </p:pic>
      <p:grpSp>
        <p:nvGrpSpPr>
          <p:cNvPr id="150" name="Grupp 112">
            <a:extLst>
              <a:ext uri="{FF2B5EF4-FFF2-40B4-BE49-F238E27FC236}">
                <a16:creationId xmlns:a16="http://schemas.microsoft.com/office/drawing/2014/main" id="{70191C10-A9CE-5724-103A-68FC4B3506A0}"/>
              </a:ext>
            </a:extLst>
          </p:cNvPr>
          <p:cNvGrpSpPr/>
          <p:nvPr/>
        </p:nvGrpSpPr>
        <p:grpSpPr>
          <a:xfrm>
            <a:off x="2187170" y="3254134"/>
            <a:ext cx="1102944" cy="1013576"/>
            <a:chOff x="3378043" y="2642449"/>
            <a:chExt cx="846306" cy="846306"/>
          </a:xfrm>
        </p:grpSpPr>
        <p:sp>
          <p:nvSpPr>
            <p:cNvPr id="151" name="Ellips 105">
              <a:extLst>
                <a:ext uri="{FF2B5EF4-FFF2-40B4-BE49-F238E27FC236}">
                  <a16:creationId xmlns:a16="http://schemas.microsoft.com/office/drawing/2014/main" id="{4354CA7C-4F9E-5CBE-B747-31AA610171AC}"/>
                </a:ext>
              </a:extLst>
            </p:cNvPr>
            <p:cNvSpPr/>
            <p:nvPr/>
          </p:nvSpPr>
          <p:spPr bwMode="auto">
            <a:xfrm>
              <a:off x="3378043" y="2642449"/>
              <a:ext cx="846306" cy="84630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152" name="TextBox 1">
              <a:extLst>
                <a:ext uri="{FF2B5EF4-FFF2-40B4-BE49-F238E27FC236}">
                  <a16:creationId xmlns:a16="http://schemas.microsoft.com/office/drawing/2014/main" id="{10CBEA72-76BE-687D-6B3A-9B5A79D152F5}"/>
                </a:ext>
              </a:extLst>
            </p:cNvPr>
            <p:cNvSpPr txBox="1"/>
            <p:nvPr/>
          </p:nvSpPr>
          <p:spPr>
            <a:xfrm>
              <a:off x="3466284" y="3036626"/>
              <a:ext cx="670847" cy="3501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8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5G</a:t>
              </a:r>
              <a:endParaRPr kumimoji="0" lang="LID4096" sz="18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8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 launch</a:t>
              </a:r>
              <a:endPara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</p:grpSp>
      <p:pic>
        <p:nvPicPr>
          <p:cNvPr id="153" name="Picture Placeholder 27">
            <a:extLst>
              <a:ext uri="{FF2B5EF4-FFF2-40B4-BE49-F238E27FC236}">
                <a16:creationId xmlns:a16="http://schemas.microsoft.com/office/drawing/2014/main" id="{ED7B7E41-87FA-7046-EA70-EBDCAEF909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589823" y="3351993"/>
            <a:ext cx="267703" cy="267703"/>
          </a:xfrm>
          <a:prstGeom prst="rect">
            <a:avLst/>
          </a:prstGeom>
        </p:spPr>
      </p:pic>
      <p:sp>
        <p:nvSpPr>
          <p:cNvPr id="154" name="TextBox 1">
            <a:extLst>
              <a:ext uri="{FF2B5EF4-FFF2-40B4-BE49-F238E27FC236}">
                <a16:creationId xmlns:a16="http://schemas.microsoft.com/office/drawing/2014/main" id="{2FADEEAB-E9D5-A6B1-7FB5-ED9BB8621C5E}"/>
              </a:ext>
            </a:extLst>
          </p:cNvPr>
          <p:cNvSpPr txBox="1"/>
          <p:nvPr/>
        </p:nvSpPr>
        <p:spPr>
          <a:xfrm>
            <a:off x="4181618" y="2348525"/>
            <a:ext cx="977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4475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sng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4474</a:t>
            </a:r>
          </a:p>
        </p:txBody>
      </p:sp>
      <p:sp>
        <p:nvSpPr>
          <p:cNvPr id="155" name="Rektangel med rundade hörn 10">
            <a:extLst>
              <a:ext uri="{FF2B5EF4-FFF2-40B4-BE49-F238E27FC236}">
                <a16:creationId xmlns:a16="http://schemas.microsoft.com/office/drawing/2014/main" id="{6E4F2756-EC9D-F5AE-9B55-A54A248CC6DB}"/>
              </a:ext>
            </a:extLst>
          </p:cNvPr>
          <p:cNvSpPr/>
          <p:nvPr/>
        </p:nvSpPr>
        <p:spPr bwMode="auto">
          <a:xfrm>
            <a:off x="4455350" y="3019505"/>
            <a:ext cx="694811" cy="869700"/>
          </a:xfrm>
          <a:prstGeom prst="roundRect">
            <a:avLst>
              <a:gd name="adj" fmla="val 9356"/>
            </a:avLst>
          </a:prstGeom>
          <a:solidFill>
            <a:schemeClr val="bg1"/>
          </a:solidFill>
          <a:ln w="50800" cap="flat" cmpd="sng" algn="ctr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56" name="Picture 155" descr="A close up of a bowl&#10;&#10;Description automatically generated">
            <a:extLst>
              <a:ext uri="{FF2B5EF4-FFF2-40B4-BE49-F238E27FC236}">
                <a16:creationId xmlns:a16="http://schemas.microsoft.com/office/drawing/2014/main" id="{CCB82D8C-771F-55B4-82C2-63309F657B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3854" y="3180009"/>
            <a:ext cx="1003468" cy="466192"/>
          </a:xfrm>
          <a:prstGeom prst="rect">
            <a:avLst/>
          </a:prstGeom>
        </p:spPr>
      </p:pic>
      <p:grpSp>
        <p:nvGrpSpPr>
          <p:cNvPr id="157" name="Grupp 86">
            <a:extLst>
              <a:ext uri="{FF2B5EF4-FFF2-40B4-BE49-F238E27FC236}">
                <a16:creationId xmlns:a16="http://schemas.microsoft.com/office/drawing/2014/main" id="{8DDC7E53-BF86-2933-C8E9-4158D4570DA3}"/>
              </a:ext>
            </a:extLst>
          </p:cNvPr>
          <p:cNvGrpSpPr/>
          <p:nvPr/>
        </p:nvGrpSpPr>
        <p:grpSpPr>
          <a:xfrm>
            <a:off x="3608234" y="3175442"/>
            <a:ext cx="991536" cy="914400"/>
            <a:chOff x="5663000" y="2372030"/>
            <a:chExt cx="991536" cy="914400"/>
          </a:xfrm>
        </p:grpSpPr>
        <p:sp>
          <p:nvSpPr>
            <p:cNvPr id="158" name="Ellips 88">
              <a:extLst>
                <a:ext uri="{FF2B5EF4-FFF2-40B4-BE49-F238E27FC236}">
                  <a16:creationId xmlns:a16="http://schemas.microsoft.com/office/drawing/2014/main" id="{691F9D80-7BB5-2EC4-30BF-9DB2E3502FFF}"/>
                </a:ext>
              </a:extLst>
            </p:cNvPr>
            <p:cNvSpPr/>
            <p:nvPr/>
          </p:nvSpPr>
          <p:spPr bwMode="auto">
            <a:xfrm>
              <a:off x="5735960" y="2372030"/>
              <a:ext cx="914400" cy="9144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159" name="TextBox 1">
              <a:extLst>
                <a:ext uri="{FF2B5EF4-FFF2-40B4-BE49-F238E27FC236}">
                  <a16:creationId xmlns:a16="http://schemas.microsoft.com/office/drawing/2014/main" id="{8C39FAEB-6B2E-FFDA-CE36-B1FB9078BF3F}"/>
                </a:ext>
              </a:extLst>
            </p:cNvPr>
            <p:cNvSpPr txBox="1"/>
            <p:nvPr/>
          </p:nvSpPr>
          <p:spPr>
            <a:xfrm>
              <a:off x="5663000" y="2559722"/>
              <a:ext cx="991536" cy="560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35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TDD</a:t>
              </a:r>
            </a:p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35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Tri-band</a:t>
              </a:r>
            </a:p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35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Dual-band</a:t>
              </a:r>
              <a:endParaRPr kumimoji="0" lang="LID4096" sz="135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</p:grpSp>
      <p:sp>
        <p:nvSpPr>
          <p:cNvPr id="168" name="TextBox 1">
            <a:extLst>
              <a:ext uri="{FF2B5EF4-FFF2-40B4-BE49-F238E27FC236}">
                <a16:creationId xmlns:a16="http://schemas.microsoft.com/office/drawing/2014/main" id="{266E3F4C-889B-BA42-E987-97457C99409B}"/>
              </a:ext>
            </a:extLst>
          </p:cNvPr>
          <p:cNvSpPr txBox="1"/>
          <p:nvPr/>
        </p:nvSpPr>
        <p:spPr>
          <a:xfrm>
            <a:off x="4869571" y="1676702"/>
            <a:ext cx="235759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Indoor Connect 8855 </a:t>
            </a:r>
            <a:b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600" b="0" i="0" u="sng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IRU 1649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Indoor AIR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69" name="Rektangel med rundade hörn 10">
            <a:extLst>
              <a:ext uri="{FF2B5EF4-FFF2-40B4-BE49-F238E27FC236}">
                <a16:creationId xmlns:a16="http://schemas.microsoft.com/office/drawing/2014/main" id="{467A3886-93EC-85C0-1D4D-A6F65F09BACC}"/>
              </a:ext>
            </a:extLst>
          </p:cNvPr>
          <p:cNvSpPr/>
          <p:nvPr/>
        </p:nvSpPr>
        <p:spPr bwMode="auto">
          <a:xfrm>
            <a:off x="5981071" y="2717106"/>
            <a:ext cx="806865" cy="1131044"/>
          </a:xfrm>
          <a:prstGeom prst="roundRect">
            <a:avLst>
              <a:gd name="adj" fmla="val 9356"/>
            </a:avLst>
          </a:prstGeom>
          <a:solidFill>
            <a:schemeClr val="bg1"/>
          </a:solidFill>
          <a:ln w="50800" cap="flat" cmpd="sng" algn="ctr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170" name="Grupp 115">
            <a:extLst>
              <a:ext uri="{FF2B5EF4-FFF2-40B4-BE49-F238E27FC236}">
                <a16:creationId xmlns:a16="http://schemas.microsoft.com/office/drawing/2014/main" id="{76A5317B-8779-B625-A4E3-E289B611C8E3}"/>
              </a:ext>
            </a:extLst>
          </p:cNvPr>
          <p:cNvGrpSpPr/>
          <p:nvPr/>
        </p:nvGrpSpPr>
        <p:grpSpPr>
          <a:xfrm>
            <a:off x="5106591" y="3068454"/>
            <a:ext cx="1097382" cy="914400"/>
            <a:chOff x="5608149" y="2144664"/>
            <a:chExt cx="1097382" cy="846306"/>
          </a:xfrm>
        </p:grpSpPr>
        <p:sp>
          <p:nvSpPr>
            <p:cNvPr id="171" name="Ellips 116">
              <a:extLst>
                <a:ext uri="{FF2B5EF4-FFF2-40B4-BE49-F238E27FC236}">
                  <a16:creationId xmlns:a16="http://schemas.microsoft.com/office/drawing/2014/main" id="{DCFC6527-1E40-F70B-CEE8-805D77A8025E}"/>
                </a:ext>
              </a:extLst>
            </p:cNvPr>
            <p:cNvSpPr/>
            <p:nvPr/>
          </p:nvSpPr>
          <p:spPr bwMode="auto">
            <a:xfrm>
              <a:off x="5694637" y="2144664"/>
              <a:ext cx="914400" cy="84630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172" name="TextBox 1">
              <a:extLst>
                <a:ext uri="{FF2B5EF4-FFF2-40B4-BE49-F238E27FC236}">
                  <a16:creationId xmlns:a16="http://schemas.microsoft.com/office/drawing/2014/main" id="{BCF70E22-0075-FDC8-2DAC-71A68C1E9A8F}"/>
                </a:ext>
              </a:extLst>
            </p:cNvPr>
            <p:cNvSpPr txBox="1"/>
            <p:nvPr/>
          </p:nvSpPr>
          <p:spPr>
            <a:xfrm>
              <a:off x="5608149" y="2346447"/>
              <a:ext cx="1097382" cy="51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1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IRU 164x Indoor Connect 8855 </a:t>
              </a:r>
            </a:p>
          </p:txBody>
        </p:sp>
      </p:grpSp>
      <p:pic>
        <p:nvPicPr>
          <p:cNvPr id="173" name="Picture 172" descr="A picture containing icon&#10;&#10;Description automatically generated">
            <a:extLst>
              <a:ext uri="{FF2B5EF4-FFF2-40B4-BE49-F238E27FC236}">
                <a16:creationId xmlns:a16="http://schemas.microsoft.com/office/drawing/2014/main" id="{18DC9994-244F-DDDC-94B2-DCF10C8B538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3882" y="3243987"/>
            <a:ext cx="576133" cy="576133"/>
          </a:xfrm>
          <a:prstGeom prst="rect">
            <a:avLst/>
          </a:prstGeom>
        </p:spPr>
      </p:pic>
      <p:pic>
        <p:nvPicPr>
          <p:cNvPr id="174" name="Picture 173">
            <a:extLst>
              <a:ext uri="{FF2B5EF4-FFF2-40B4-BE49-F238E27FC236}">
                <a16:creationId xmlns:a16="http://schemas.microsoft.com/office/drawing/2014/main" id="{329B8761-9BE9-9C32-02C9-93D4FB42DA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030966" y="2941233"/>
            <a:ext cx="749700" cy="78271"/>
          </a:xfrm>
          <a:prstGeom prst="rect">
            <a:avLst/>
          </a:prstGeom>
        </p:spPr>
      </p:pic>
      <p:pic>
        <p:nvPicPr>
          <p:cNvPr id="175" name="Picture 174">
            <a:extLst>
              <a:ext uri="{FF2B5EF4-FFF2-40B4-BE49-F238E27FC236}">
                <a16:creationId xmlns:a16="http://schemas.microsoft.com/office/drawing/2014/main" id="{9DC4C5A4-63D3-AEED-6B0E-648E592561D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8823" y="3122309"/>
            <a:ext cx="778021" cy="129019"/>
          </a:xfrm>
          <a:prstGeom prst="rect">
            <a:avLst/>
          </a:prstGeom>
        </p:spPr>
      </p:pic>
      <p:sp>
        <p:nvSpPr>
          <p:cNvPr id="176" name="TextBox 1">
            <a:extLst>
              <a:ext uri="{FF2B5EF4-FFF2-40B4-BE49-F238E27FC236}">
                <a16:creationId xmlns:a16="http://schemas.microsoft.com/office/drawing/2014/main" id="{5D62742B-D41A-11AC-CAC8-DAE029E382EF}"/>
              </a:ext>
            </a:extLst>
          </p:cNvPr>
          <p:cNvSpPr txBox="1"/>
          <p:nvPr/>
        </p:nvSpPr>
        <p:spPr>
          <a:xfrm>
            <a:off x="6887663" y="1717516"/>
            <a:ext cx="1677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4455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4459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lang="en-US" sz="1600" kern="1000" spc="-30" dirty="0">
                <a:solidFill>
                  <a:srgbClr val="FFFFFF"/>
                </a:solidFill>
                <a:latin typeface="Ericsson Hilda"/>
              </a:rPr>
              <a:t>Dot 2256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77" name="Rektangel med rundade hörn 10">
            <a:extLst>
              <a:ext uri="{FF2B5EF4-FFF2-40B4-BE49-F238E27FC236}">
                <a16:creationId xmlns:a16="http://schemas.microsoft.com/office/drawing/2014/main" id="{5C26307F-5C82-F72C-954A-559FD4FF6832}"/>
              </a:ext>
            </a:extLst>
          </p:cNvPr>
          <p:cNvSpPr/>
          <p:nvPr/>
        </p:nvSpPr>
        <p:spPr bwMode="auto">
          <a:xfrm>
            <a:off x="7370767" y="2627939"/>
            <a:ext cx="694811" cy="1093521"/>
          </a:xfrm>
          <a:prstGeom prst="roundRect">
            <a:avLst>
              <a:gd name="adj" fmla="val 9356"/>
            </a:avLst>
          </a:prstGeom>
          <a:solidFill>
            <a:schemeClr val="bg1"/>
          </a:solidFill>
          <a:ln w="50800" cap="flat" cmpd="sng" algn="ctr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78" name="Picture 177" descr="A close up of a bowl&#10;&#10;Description automatically generated">
            <a:extLst>
              <a:ext uri="{FF2B5EF4-FFF2-40B4-BE49-F238E27FC236}">
                <a16:creationId xmlns:a16="http://schemas.microsoft.com/office/drawing/2014/main" id="{71835C96-26DC-5948-75BE-A5638D54B2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7168" y="2751121"/>
            <a:ext cx="1003468" cy="466192"/>
          </a:xfrm>
          <a:prstGeom prst="rect">
            <a:avLst/>
          </a:prstGeom>
        </p:spPr>
      </p:pic>
      <p:grpSp>
        <p:nvGrpSpPr>
          <p:cNvPr id="179" name="Grupp 115">
            <a:extLst>
              <a:ext uri="{FF2B5EF4-FFF2-40B4-BE49-F238E27FC236}">
                <a16:creationId xmlns:a16="http://schemas.microsoft.com/office/drawing/2014/main" id="{D76FF9C0-F25C-2143-3A77-F50A85E9E76C}"/>
              </a:ext>
            </a:extLst>
          </p:cNvPr>
          <p:cNvGrpSpPr/>
          <p:nvPr/>
        </p:nvGrpSpPr>
        <p:grpSpPr>
          <a:xfrm>
            <a:off x="6710484" y="2892638"/>
            <a:ext cx="914400" cy="914400"/>
            <a:chOff x="5735960" y="2348880"/>
            <a:chExt cx="846306" cy="846306"/>
          </a:xfrm>
        </p:grpSpPr>
        <p:sp>
          <p:nvSpPr>
            <p:cNvPr id="180" name="Ellips 116">
              <a:extLst>
                <a:ext uri="{FF2B5EF4-FFF2-40B4-BE49-F238E27FC236}">
                  <a16:creationId xmlns:a16="http://schemas.microsoft.com/office/drawing/2014/main" id="{3E302529-5345-FEC8-6E67-A502A6DD97E2}"/>
                </a:ext>
              </a:extLst>
            </p:cNvPr>
            <p:cNvSpPr/>
            <p:nvPr/>
          </p:nvSpPr>
          <p:spPr bwMode="auto">
            <a:xfrm>
              <a:off x="5735960" y="2348880"/>
              <a:ext cx="846306" cy="84630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181" name="TextBox 1">
              <a:extLst>
                <a:ext uri="{FF2B5EF4-FFF2-40B4-BE49-F238E27FC236}">
                  <a16:creationId xmlns:a16="http://schemas.microsoft.com/office/drawing/2014/main" id="{B886E1FA-6D7A-AEA0-193C-FD058C8C92EA}"/>
                </a:ext>
              </a:extLst>
            </p:cNvPr>
            <p:cNvSpPr txBox="1"/>
            <p:nvPr/>
          </p:nvSpPr>
          <p:spPr>
            <a:xfrm>
              <a:off x="5859252" y="2571309"/>
              <a:ext cx="5924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Quad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4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Band</a:t>
              </a:r>
              <a:endPara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182" name="TextBox 1">
            <a:extLst>
              <a:ext uri="{FF2B5EF4-FFF2-40B4-BE49-F238E27FC236}">
                <a16:creationId xmlns:a16="http://schemas.microsoft.com/office/drawing/2014/main" id="{1334D836-70B6-1F8A-B7AC-17DEB901BE27}"/>
              </a:ext>
            </a:extLst>
          </p:cNvPr>
          <p:cNvSpPr txBox="1"/>
          <p:nvPr/>
        </p:nvSpPr>
        <p:spPr>
          <a:xfrm>
            <a:off x="8356137" y="1534626"/>
            <a:ext cx="1677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lang="en-US" sz="1600" kern="1000" spc="-30" dirty="0">
                <a:solidFill>
                  <a:srgbClr val="FFFFFF"/>
                </a:solidFill>
                <a:latin typeface="Ericsson Hilda"/>
              </a:rPr>
              <a:t>Indoor Fusion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RDS Positioning </a:t>
            </a:r>
          </a:p>
        </p:txBody>
      </p:sp>
      <p:sp>
        <p:nvSpPr>
          <p:cNvPr id="183" name="Rektangel med rundade hörn 10">
            <a:extLst>
              <a:ext uri="{FF2B5EF4-FFF2-40B4-BE49-F238E27FC236}">
                <a16:creationId xmlns:a16="http://schemas.microsoft.com/office/drawing/2014/main" id="{1DCF0BCA-5486-F88C-92B4-C7DF1B783ED6}"/>
              </a:ext>
            </a:extLst>
          </p:cNvPr>
          <p:cNvSpPr/>
          <p:nvPr/>
        </p:nvSpPr>
        <p:spPr bwMode="auto">
          <a:xfrm>
            <a:off x="8802939" y="2254216"/>
            <a:ext cx="694811" cy="1182121"/>
          </a:xfrm>
          <a:prstGeom prst="roundRect">
            <a:avLst>
              <a:gd name="adj" fmla="val 9356"/>
            </a:avLst>
          </a:prstGeom>
          <a:solidFill>
            <a:schemeClr val="bg1"/>
          </a:solidFill>
          <a:ln w="50800" cap="flat" cmpd="sng" algn="ctr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84" name="Picture 183" descr="Icon&#10;&#10;Description automatically generated">
            <a:extLst>
              <a:ext uri="{FF2B5EF4-FFF2-40B4-BE49-F238E27FC236}">
                <a16:creationId xmlns:a16="http://schemas.microsoft.com/office/drawing/2014/main" id="{AEC14DE8-CCED-BF31-C2E0-FE44DD2817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022" y="2805442"/>
            <a:ext cx="219601" cy="355529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Ellips 116">
            <a:extLst>
              <a:ext uri="{FF2B5EF4-FFF2-40B4-BE49-F238E27FC236}">
                <a16:creationId xmlns:a16="http://schemas.microsoft.com/office/drawing/2014/main" id="{155E0CA7-F3ED-3A41-04DB-CF4301A489F6}"/>
              </a:ext>
            </a:extLst>
          </p:cNvPr>
          <p:cNvSpPr/>
          <p:nvPr/>
        </p:nvSpPr>
        <p:spPr bwMode="auto">
          <a:xfrm>
            <a:off x="8135902" y="2621901"/>
            <a:ext cx="914400" cy="9144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86" name="TextBox 1">
            <a:extLst>
              <a:ext uri="{FF2B5EF4-FFF2-40B4-BE49-F238E27FC236}">
                <a16:creationId xmlns:a16="http://schemas.microsoft.com/office/drawing/2014/main" id="{353DC4C5-91FF-EFFD-9A98-4AB8B97FD835}"/>
              </a:ext>
            </a:extLst>
          </p:cNvPr>
          <p:cNvSpPr txBox="1"/>
          <p:nvPr/>
        </p:nvSpPr>
        <p:spPr>
          <a:xfrm>
            <a:off x="8044878" y="3064973"/>
            <a:ext cx="1095488" cy="25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12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lang="en-US" sz="1400" dirty="0">
                <a:solidFill>
                  <a:srgbClr val="FFFFFF"/>
                </a:solidFill>
                <a:latin typeface="Ericsson Hilda"/>
              </a:rPr>
              <a:t>Positioning</a:t>
            </a: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 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7" name="TextBox 1">
            <a:extLst>
              <a:ext uri="{FF2B5EF4-FFF2-40B4-BE49-F238E27FC236}">
                <a16:creationId xmlns:a16="http://schemas.microsoft.com/office/drawing/2014/main" id="{E8C43C30-718F-F034-4A28-043225CAF4E1}"/>
              </a:ext>
            </a:extLst>
          </p:cNvPr>
          <p:cNvSpPr txBox="1"/>
          <p:nvPr/>
        </p:nvSpPr>
        <p:spPr>
          <a:xfrm>
            <a:off x="8034919" y="2836040"/>
            <a:ext cx="1095488" cy="25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12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lang="en-US" sz="1400" dirty="0">
                <a:solidFill>
                  <a:srgbClr val="FFFFFF"/>
                </a:solidFill>
                <a:latin typeface="Ericsson Hilda"/>
              </a:rPr>
              <a:t>SMB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88" name="Picture 187" descr="A picture containing text, electronics, projector&#10;&#10;Description automatically generated">
            <a:extLst>
              <a:ext uri="{FF2B5EF4-FFF2-40B4-BE49-F238E27FC236}">
                <a16:creationId xmlns:a16="http://schemas.microsoft.com/office/drawing/2014/main" id="{32CB40F2-7423-D49E-296C-0068274F2DD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1" r="36520" b="-402"/>
          <a:stretch/>
        </p:blipFill>
        <p:spPr>
          <a:xfrm>
            <a:off x="8848330" y="2253182"/>
            <a:ext cx="576332" cy="513920"/>
          </a:xfrm>
          <a:prstGeom prst="rect">
            <a:avLst/>
          </a:prstGeom>
        </p:spPr>
      </p:pic>
      <p:sp>
        <p:nvSpPr>
          <p:cNvPr id="190" name="Rektangel med rundade hörn 10">
            <a:extLst>
              <a:ext uri="{FF2B5EF4-FFF2-40B4-BE49-F238E27FC236}">
                <a16:creationId xmlns:a16="http://schemas.microsoft.com/office/drawing/2014/main" id="{D6C531F7-3A2A-6260-B4BF-895DE2729DE7}"/>
              </a:ext>
            </a:extLst>
          </p:cNvPr>
          <p:cNvSpPr/>
          <p:nvPr/>
        </p:nvSpPr>
        <p:spPr bwMode="auto">
          <a:xfrm>
            <a:off x="10507270" y="1970018"/>
            <a:ext cx="694811" cy="1182121"/>
          </a:xfrm>
          <a:prstGeom prst="roundRect">
            <a:avLst>
              <a:gd name="adj" fmla="val 9356"/>
            </a:avLst>
          </a:prstGeom>
          <a:solidFill>
            <a:schemeClr val="bg1"/>
          </a:solidFill>
          <a:ln w="50800" cap="flat" cmpd="sng" algn="ctr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91" name="Picture Placeholder 27">
            <a:extLst>
              <a:ext uri="{FF2B5EF4-FFF2-40B4-BE49-F238E27FC236}">
                <a16:creationId xmlns:a16="http://schemas.microsoft.com/office/drawing/2014/main" id="{4C8DC8E9-83A0-75E1-A9FF-8C19146752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0580358" y="2399032"/>
            <a:ext cx="584130" cy="585957"/>
          </a:xfrm>
          <a:prstGeom prst="rect">
            <a:avLst/>
          </a:prstGeom>
        </p:spPr>
      </p:pic>
      <p:sp>
        <p:nvSpPr>
          <p:cNvPr id="192" name="Ellips 116">
            <a:extLst>
              <a:ext uri="{FF2B5EF4-FFF2-40B4-BE49-F238E27FC236}">
                <a16:creationId xmlns:a16="http://schemas.microsoft.com/office/drawing/2014/main" id="{F5508F7A-6813-0FAC-7224-4B8DA5E8D072}"/>
              </a:ext>
            </a:extLst>
          </p:cNvPr>
          <p:cNvSpPr/>
          <p:nvPr/>
        </p:nvSpPr>
        <p:spPr bwMode="auto">
          <a:xfrm>
            <a:off x="9787713" y="2558869"/>
            <a:ext cx="914400" cy="9144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93" name="TextBox 1">
            <a:extLst>
              <a:ext uri="{FF2B5EF4-FFF2-40B4-BE49-F238E27FC236}">
                <a16:creationId xmlns:a16="http://schemas.microsoft.com/office/drawing/2014/main" id="{4EA92134-9019-7479-B845-6B3739032F2B}"/>
              </a:ext>
            </a:extLst>
          </p:cNvPr>
          <p:cNvSpPr txBox="1"/>
          <p:nvPr/>
        </p:nvSpPr>
        <p:spPr>
          <a:xfrm>
            <a:off x="9725170" y="2739784"/>
            <a:ext cx="1103507" cy="5595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12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lang="en-US" sz="1400" dirty="0">
                <a:solidFill>
                  <a:srgbClr val="FFFFFF"/>
                </a:solidFill>
                <a:latin typeface="Ericsson Hilda"/>
              </a:rPr>
              <a:t>400MHz </a:t>
            </a:r>
            <a:br>
              <a:rPr lang="en-US" sz="1400" dirty="0">
                <a:solidFill>
                  <a:srgbClr val="FFFFFF"/>
                </a:solidFill>
                <a:latin typeface="Ericsson Hilda"/>
              </a:rPr>
            </a:br>
            <a:r>
              <a:rPr lang="en-US" sz="1400" dirty="0">
                <a:solidFill>
                  <a:srgbClr val="FFFFFF"/>
                </a:solidFill>
                <a:latin typeface="Ericsson Hilda"/>
              </a:rPr>
              <a:t>4T4R</a:t>
            </a:r>
          </a:p>
          <a:p>
            <a:pPr marL="0" marR="0" lvl="0" indent="0" algn="ctr" defTabSz="914400" rtl="0" eaLnBrk="1" fontAlgn="base" latinLnBrk="0" hangingPunct="1">
              <a:lnSpc>
                <a:spcPts val="12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lang="en-US" sz="1400" dirty="0">
                <a:solidFill>
                  <a:srgbClr val="FFFFFF"/>
                </a:solidFill>
                <a:latin typeface="Ericsson Hilda"/>
              </a:rPr>
              <a:t>4</a:t>
            </a: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x capacity  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94" name="Picture 193" descr="A picture containing text, electronics, screenshot&#10;&#10;Description automatically generated">
            <a:extLst>
              <a:ext uri="{FF2B5EF4-FFF2-40B4-BE49-F238E27FC236}">
                <a16:creationId xmlns:a16="http://schemas.microsoft.com/office/drawing/2014/main" id="{7BE39F14-C211-145D-8B57-ACED398A5C5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2" r="41197" b="-565"/>
          <a:stretch/>
        </p:blipFill>
        <p:spPr>
          <a:xfrm>
            <a:off x="10613724" y="2066384"/>
            <a:ext cx="502690" cy="271666"/>
          </a:xfrm>
          <a:prstGeom prst="rect">
            <a:avLst/>
          </a:prstGeom>
        </p:spPr>
      </p:pic>
      <p:grpSp>
        <p:nvGrpSpPr>
          <p:cNvPr id="195" name="Grupp 86">
            <a:extLst>
              <a:ext uri="{FF2B5EF4-FFF2-40B4-BE49-F238E27FC236}">
                <a16:creationId xmlns:a16="http://schemas.microsoft.com/office/drawing/2014/main" id="{8DF1CF28-1FDD-0CE8-50F2-6ECD93A90FC1}"/>
              </a:ext>
            </a:extLst>
          </p:cNvPr>
          <p:cNvGrpSpPr/>
          <p:nvPr/>
        </p:nvGrpSpPr>
        <p:grpSpPr>
          <a:xfrm>
            <a:off x="973642" y="4357786"/>
            <a:ext cx="991536" cy="647605"/>
            <a:chOff x="5615400" y="2555192"/>
            <a:chExt cx="991536" cy="647605"/>
          </a:xfrm>
        </p:grpSpPr>
        <p:sp>
          <p:nvSpPr>
            <p:cNvPr id="196" name="Ellips 88">
              <a:extLst>
                <a:ext uri="{FF2B5EF4-FFF2-40B4-BE49-F238E27FC236}">
                  <a16:creationId xmlns:a16="http://schemas.microsoft.com/office/drawing/2014/main" id="{DC33F81D-28BD-16CF-B0A7-12C39B806848}"/>
                </a:ext>
              </a:extLst>
            </p:cNvPr>
            <p:cNvSpPr/>
            <p:nvPr/>
          </p:nvSpPr>
          <p:spPr bwMode="auto">
            <a:xfrm>
              <a:off x="5807021" y="2555192"/>
              <a:ext cx="662068" cy="64760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algn="l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sz="18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197" name="TextBox 1">
              <a:extLst>
                <a:ext uri="{FF2B5EF4-FFF2-40B4-BE49-F238E27FC236}">
                  <a16:creationId xmlns:a16="http://schemas.microsoft.com/office/drawing/2014/main" id="{CE4C251A-F411-7D19-CDD5-CDDC1AFCB3C5}"/>
                </a:ext>
              </a:extLst>
            </p:cNvPr>
            <p:cNvSpPr txBox="1"/>
            <p:nvPr/>
          </p:nvSpPr>
          <p:spPr>
            <a:xfrm>
              <a:off x="5615400" y="2680387"/>
              <a:ext cx="9915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2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None/>
                <a:tabLst/>
                <a:defRPr/>
              </a:pPr>
              <a:r>
                <a:rPr kumimoji="0" lang="en-US" sz="1000" b="0" i="0" u="none" strike="noStrike" kern="1000" cap="none" spc="-3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Dual band </a:t>
              </a:r>
              <a:endParaRPr kumimoji="0" lang="LID4096" sz="1350" b="0" i="0" u="none" strike="noStrike" kern="1000" cap="none" spc="-3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</p:grpSp>
      <p:sp>
        <p:nvSpPr>
          <p:cNvPr id="198" name="Rektangel 100">
            <a:extLst>
              <a:ext uri="{FF2B5EF4-FFF2-40B4-BE49-F238E27FC236}">
                <a16:creationId xmlns:a16="http://schemas.microsoft.com/office/drawing/2014/main" id="{D88E606D-8F9A-62E7-1150-5FE0A04ADD9D}"/>
              </a:ext>
            </a:extLst>
          </p:cNvPr>
          <p:cNvSpPr/>
          <p:nvPr/>
        </p:nvSpPr>
        <p:spPr>
          <a:xfrm>
            <a:off x="1245783" y="4668902"/>
            <a:ext cx="5758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2T2R</a:t>
            </a:r>
          </a:p>
        </p:txBody>
      </p:sp>
      <p:sp>
        <p:nvSpPr>
          <p:cNvPr id="199" name="TextBox 1">
            <a:extLst>
              <a:ext uri="{FF2B5EF4-FFF2-40B4-BE49-F238E27FC236}">
                <a16:creationId xmlns:a16="http://schemas.microsoft.com/office/drawing/2014/main" id="{B44300D8-BFE4-290D-35CB-8A870235DE39}"/>
              </a:ext>
            </a:extLst>
          </p:cNvPr>
          <p:cNvSpPr txBox="1"/>
          <p:nvPr/>
        </p:nvSpPr>
        <p:spPr>
          <a:xfrm>
            <a:off x="971730" y="2988175"/>
            <a:ext cx="977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4442</a:t>
            </a:r>
          </a:p>
        </p:txBody>
      </p:sp>
      <p:pic>
        <p:nvPicPr>
          <p:cNvPr id="200" name="Picture 16" descr="C:\Ericsson\PARA\Photos\RDS and RBS6402\radio_dot-8379.tif">
            <a:extLst>
              <a:ext uri="{FF2B5EF4-FFF2-40B4-BE49-F238E27FC236}">
                <a16:creationId xmlns:a16="http://schemas.microsoft.com/office/drawing/2014/main" id="{5657EAF9-E972-70C3-84CA-913FEE69E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07899" y="3982189"/>
            <a:ext cx="476532" cy="285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" name="Rektangel med rundade hörn 10">
            <a:extLst>
              <a:ext uri="{FF2B5EF4-FFF2-40B4-BE49-F238E27FC236}">
                <a16:creationId xmlns:a16="http://schemas.microsoft.com/office/drawing/2014/main" id="{8A664583-E8E4-BAE0-F985-56D8579A4CEB}"/>
              </a:ext>
            </a:extLst>
          </p:cNvPr>
          <p:cNvSpPr/>
          <p:nvPr/>
        </p:nvSpPr>
        <p:spPr bwMode="auto">
          <a:xfrm>
            <a:off x="1153520" y="3360716"/>
            <a:ext cx="595801" cy="679171"/>
          </a:xfrm>
          <a:prstGeom prst="roundRect">
            <a:avLst>
              <a:gd name="adj" fmla="val 9356"/>
            </a:avLst>
          </a:prstGeom>
          <a:solidFill>
            <a:schemeClr val="bg1"/>
          </a:solidFill>
          <a:ln w="50800" cap="flat" cmpd="sng" algn="ctr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02" name="Picture 201" descr="A close-up of a smoke detector&#10;&#10;Description automatically generated">
            <a:extLst>
              <a:ext uri="{FF2B5EF4-FFF2-40B4-BE49-F238E27FC236}">
                <a16:creationId xmlns:a16="http://schemas.microsoft.com/office/drawing/2014/main" id="{8E111D84-6093-8DBA-49D6-93B631CA746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3" t="37067" r="49463" b="15458"/>
          <a:stretch/>
        </p:blipFill>
        <p:spPr>
          <a:xfrm rot="7763580">
            <a:off x="1248394" y="3478985"/>
            <a:ext cx="393187" cy="434668"/>
          </a:xfrm>
          <a:prstGeom prst="rect">
            <a:avLst/>
          </a:prstGeom>
        </p:spPr>
      </p:pic>
      <p:sp>
        <p:nvSpPr>
          <p:cNvPr id="204" name="Rectangle 203">
            <a:extLst>
              <a:ext uri="{FF2B5EF4-FFF2-40B4-BE49-F238E27FC236}">
                <a16:creationId xmlns:a16="http://schemas.microsoft.com/office/drawing/2014/main" id="{A87CD0CB-36B9-A745-C2CC-CADF20A34D9E}"/>
              </a:ext>
            </a:extLst>
          </p:cNvPr>
          <p:cNvSpPr/>
          <p:nvPr/>
        </p:nvSpPr>
        <p:spPr bwMode="auto">
          <a:xfrm>
            <a:off x="9084457" y="2856302"/>
            <a:ext cx="308003" cy="463679"/>
          </a:xfrm>
          <a:prstGeom prst="rect">
            <a:avLst/>
          </a:prstGeom>
          <a:solidFill>
            <a:schemeClr val="bg2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205" name="Picture 204" descr="Icon&#10;&#10;Description automatically generated">
            <a:extLst>
              <a:ext uri="{FF2B5EF4-FFF2-40B4-BE49-F238E27FC236}">
                <a16:creationId xmlns:a16="http://schemas.microsoft.com/office/drawing/2014/main" id="{6E620606-FBCA-C4D8-DC17-DC5C8CC06B2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520" y="2895635"/>
            <a:ext cx="219601" cy="355529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Rektangel 100">
            <a:extLst>
              <a:ext uri="{FF2B5EF4-FFF2-40B4-BE49-F238E27FC236}">
                <a16:creationId xmlns:a16="http://schemas.microsoft.com/office/drawing/2014/main" id="{DA4E3BB3-F97D-41CE-DB6D-1A517014DCC1}"/>
              </a:ext>
            </a:extLst>
          </p:cNvPr>
          <p:cNvSpPr/>
          <p:nvPr/>
        </p:nvSpPr>
        <p:spPr>
          <a:xfrm>
            <a:off x="4455350" y="4568633"/>
            <a:ext cx="2638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Single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&amp; Multi </a:t>
            </a:r>
            <a:b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Operator </a:t>
            </a:r>
          </a:p>
        </p:txBody>
      </p:sp>
      <p:cxnSp>
        <p:nvCxnSpPr>
          <p:cNvPr id="92" name="Straight Connector 25">
            <a:extLst>
              <a:ext uri="{FF2B5EF4-FFF2-40B4-BE49-F238E27FC236}">
                <a16:creationId xmlns:a16="http://schemas.microsoft.com/office/drawing/2014/main" id="{E228FBC6-C6D8-3F4F-B0D0-72E3002BC991}"/>
              </a:ext>
            </a:extLst>
          </p:cNvPr>
          <p:cNvCxnSpPr>
            <a:cxnSpLocks/>
          </p:cNvCxnSpPr>
          <p:nvPr/>
        </p:nvCxnSpPr>
        <p:spPr bwMode="auto">
          <a:xfrm flipV="1">
            <a:off x="106736" y="5773705"/>
            <a:ext cx="11638074" cy="892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lg" len="med"/>
          </a:ln>
          <a:effectLst/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D96E0A5-5ACE-29E2-1BDC-05F2DB84E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4457" y="204061"/>
            <a:ext cx="1212721" cy="68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9A5ACA-445D-FF0F-73FF-F3D45B119C70}"/>
              </a:ext>
            </a:extLst>
          </p:cNvPr>
          <p:cNvSpPr txBox="1"/>
          <p:nvPr/>
        </p:nvSpPr>
        <p:spPr>
          <a:xfrm>
            <a:off x="8815035" y="36047"/>
            <a:ext cx="1041468" cy="71837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6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381D14-4B9C-9F62-5810-3C8F98FA1542}"/>
              </a:ext>
            </a:extLst>
          </p:cNvPr>
          <p:cNvSpPr txBox="1"/>
          <p:nvPr/>
        </p:nvSpPr>
        <p:spPr>
          <a:xfrm>
            <a:off x="8920557" y="894755"/>
            <a:ext cx="1665363" cy="225662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Year anniversary</a:t>
            </a:r>
            <a:endParaRPr kumimoji="0" lang="en-US" sz="1400" b="0" i="0" u="none" strike="noStrike" kern="1000" cap="none" spc="-3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78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3926FA50-BB40-D477-C5A3-7A221B5101E9}"/>
              </a:ext>
            </a:extLst>
          </p:cNvPr>
          <p:cNvSpPr/>
          <p:nvPr/>
        </p:nvSpPr>
        <p:spPr bwMode="auto">
          <a:xfrm>
            <a:off x="3466037" y="1866348"/>
            <a:ext cx="6624067" cy="471009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15" name="Picture 14" descr="A picture containing diagram&#10;&#10;Description automatically generated">
            <a:extLst>
              <a:ext uri="{FF2B5EF4-FFF2-40B4-BE49-F238E27FC236}">
                <a16:creationId xmlns:a16="http://schemas.microsoft.com/office/drawing/2014/main" id="{1FED4CE6-1218-4E26-24A7-40D7BD5766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0945" y="3328391"/>
            <a:ext cx="2011338" cy="709729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03DF63C6-9F2A-3F87-41FE-B65AE499AB9D}"/>
              </a:ext>
            </a:extLst>
          </p:cNvPr>
          <p:cNvSpPr/>
          <p:nvPr/>
        </p:nvSpPr>
        <p:spPr bwMode="auto">
          <a:xfrm>
            <a:off x="932030" y="1788774"/>
            <a:ext cx="3441802" cy="4710090"/>
          </a:xfrm>
          <a:prstGeom prst="rect">
            <a:avLst/>
          </a:prstGeom>
          <a:gradFill flip="none" rotWithShape="1">
            <a:gsLst>
              <a:gs pos="4000">
                <a:schemeClr val="tx1"/>
              </a:gs>
              <a:gs pos="59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90749B-CA15-E3FC-A10B-47DE47F3B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Ericsson Indoor solutions overview</a:t>
            </a:r>
            <a:br>
              <a:rPr lang="en-US" dirty="0"/>
            </a:br>
            <a:r>
              <a:rPr lang="en-US" sz="2400" dirty="0"/>
              <a:t>Radio Dot , Indoor Fusion, Indoor Air </a:t>
            </a:r>
            <a:endParaRPr lang="en-US" dirty="0"/>
          </a:p>
        </p:txBody>
      </p:sp>
      <p:pic>
        <p:nvPicPr>
          <p:cNvPr id="4" name="Picture 3" descr="A picture containing light&#10;&#10;Description automatically generated">
            <a:extLst>
              <a:ext uri="{FF2B5EF4-FFF2-40B4-BE49-F238E27FC236}">
                <a16:creationId xmlns:a16="http://schemas.microsoft.com/office/drawing/2014/main" id="{B0188C6A-A86B-4B67-4406-1DC2A7D76B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6645627" y="2459085"/>
            <a:ext cx="581975" cy="33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22BCC17-F534-8E34-7A56-F58A876CD459}"/>
              </a:ext>
            </a:extLst>
          </p:cNvPr>
          <p:cNvCxnSpPr>
            <a:cxnSpLocks/>
            <a:endCxn id="4" idx="0"/>
          </p:cNvCxnSpPr>
          <p:nvPr/>
        </p:nvCxnSpPr>
        <p:spPr bwMode="auto">
          <a:xfrm flipH="1" flipV="1">
            <a:off x="6936614" y="2796811"/>
            <a:ext cx="1" cy="76147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5503CF2-CD1D-618C-4310-51069D782C96}"/>
              </a:ext>
            </a:extLst>
          </p:cNvPr>
          <p:cNvCxnSpPr>
            <a:cxnSpLocks/>
          </p:cNvCxnSpPr>
          <p:nvPr/>
        </p:nvCxnSpPr>
        <p:spPr bwMode="auto">
          <a:xfrm>
            <a:off x="7621869" y="3835260"/>
            <a:ext cx="0" cy="102961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DC70203-69C2-F274-A7D8-0B7DCAA1E445}"/>
              </a:ext>
            </a:extLst>
          </p:cNvPr>
          <p:cNvSpPr txBox="1"/>
          <p:nvPr/>
        </p:nvSpPr>
        <p:spPr>
          <a:xfrm>
            <a:off x="8044384" y="5719194"/>
            <a:ext cx="1105699" cy="28655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Core Network(s)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038893F-F8BC-8A86-9D89-7E4971FE6AA0}"/>
              </a:ext>
            </a:extLst>
          </p:cNvPr>
          <p:cNvCxnSpPr>
            <a:cxnSpLocks/>
            <a:endCxn id="23" idx="0"/>
          </p:cNvCxnSpPr>
          <p:nvPr/>
        </p:nvCxnSpPr>
        <p:spPr bwMode="auto">
          <a:xfrm flipH="1">
            <a:off x="8368313" y="5087254"/>
            <a:ext cx="7378" cy="48387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560A3E7B-5900-DE54-E9A1-E21378DBC3D4}"/>
              </a:ext>
            </a:extLst>
          </p:cNvPr>
          <p:cNvSpPr/>
          <p:nvPr/>
        </p:nvSpPr>
        <p:spPr bwMode="auto">
          <a:xfrm>
            <a:off x="8296313" y="5571127"/>
            <a:ext cx="144000" cy="144000"/>
          </a:xfrm>
          <a:prstGeom prst="ellips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24338A2-D6A6-5495-087E-FE25B58EDE12}"/>
              </a:ext>
            </a:extLst>
          </p:cNvPr>
          <p:cNvSpPr txBox="1"/>
          <p:nvPr/>
        </p:nvSpPr>
        <p:spPr>
          <a:xfrm>
            <a:off x="7639273" y="4650628"/>
            <a:ext cx="1103263" cy="2983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RAN Compute(s)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E17DC44-69AB-805D-5586-D81033C98445}"/>
              </a:ext>
            </a:extLst>
          </p:cNvPr>
          <p:cNvSpPr txBox="1"/>
          <p:nvPr/>
        </p:nvSpPr>
        <p:spPr>
          <a:xfrm>
            <a:off x="7679027" y="3178553"/>
            <a:ext cx="2126003" cy="34345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Indoor / outdoor Serving area</a:t>
            </a:r>
          </a:p>
        </p:txBody>
      </p:sp>
      <p:pic>
        <p:nvPicPr>
          <p:cNvPr id="31" name="Picture 30" descr="A picture containing light&#10;&#10;Description automatically generated">
            <a:extLst>
              <a:ext uri="{FF2B5EF4-FFF2-40B4-BE49-F238E27FC236}">
                <a16:creationId xmlns:a16="http://schemas.microsoft.com/office/drawing/2014/main" id="{D14F2EA9-22BD-1750-2956-3FCFA9B26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6930" y="2459085"/>
            <a:ext cx="582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7A47160-A8F9-6EFE-C1AF-17854F1F0AD8}"/>
              </a:ext>
            </a:extLst>
          </p:cNvPr>
          <p:cNvCxnSpPr>
            <a:cxnSpLocks/>
          </p:cNvCxnSpPr>
          <p:nvPr/>
        </p:nvCxnSpPr>
        <p:spPr bwMode="auto">
          <a:xfrm flipV="1">
            <a:off x="1916330" y="2795634"/>
            <a:ext cx="0" cy="1665322"/>
          </a:xfrm>
          <a:prstGeom prst="line">
            <a:avLst/>
          </a:prstGeom>
          <a:noFill/>
          <a:ln w="12700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5A527B6-0065-AC5B-C519-D300B3E124A1}"/>
              </a:ext>
            </a:extLst>
          </p:cNvPr>
          <p:cNvSpPr txBox="1"/>
          <p:nvPr/>
        </p:nvSpPr>
        <p:spPr>
          <a:xfrm>
            <a:off x="1997681" y="4117001"/>
            <a:ext cx="1099321" cy="255371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Indoor Fusion Unit</a:t>
            </a:r>
            <a:b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(“</a:t>
            </a:r>
            <a:r>
              <a:rPr lang="en-US" sz="1000" dirty="0">
                <a:solidFill>
                  <a:srgbClr val="FFFFFF"/>
                </a:solidFill>
                <a:latin typeface="Ericsson Hilda"/>
              </a:rPr>
              <a:t>All in one box”)</a:t>
            </a:r>
            <a:endParaRPr kumimoji="0" lang="en-US" sz="1000" b="0" i="0" u="none" strike="noStrike" kern="1000" cap="none" spc="-3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4ACEF6F-E601-17FF-DE63-D4D8D341FFF0}"/>
              </a:ext>
            </a:extLst>
          </p:cNvPr>
          <p:cNvSpPr txBox="1"/>
          <p:nvPr/>
        </p:nvSpPr>
        <p:spPr>
          <a:xfrm>
            <a:off x="1612621" y="5561570"/>
            <a:ext cx="878588" cy="28655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Core NW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E5F2E45-2944-8907-E31B-8C1C59D993A0}"/>
              </a:ext>
            </a:extLst>
          </p:cNvPr>
          <p:cNvCxnSpPr>
            <a:cxnSpLocks/>
          </p:cNvCxnSpPr>
          <p:nvPr/>
        </p:nvCxnSpPr>
        <p:spPr bwMode="auto">
          <a:xfrm flipH="1">
            <a:off x="1907029" y="4842615"/>
            <a:ext cx="1" cy="60727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D7C2BEF7-8AB6-FDC2-2E8A-EC56B52AA182}"/>
              </a:ext>
            </a:extLst>
          </p:cNvPr>
          <p:cNvSpPr/>
          <p:nvPr/>
        </p:nvSpPr>
        <p:spPr bwMode="auto">
          <a:xfrm>
            <a:off x="1835029" y="5413503"/>
            <a:ext cx="144000" cy="144000"/>
          </a:xfrm>
          <a:prstGeom prst="ellipse">
            <a:avLst/>
          </a:prstGeom>
          <a:solidFill>
            <a:schemeClr val="accent2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46" name="Picture 45" descr="A picture containing light&#10;&#10;Description automatically generated">
            <a:extLst>
              <a:ext uri="{FF2B5EF4-FFF2-40B4-BE49-F238E27FC236}">
                <a16:creationId xmlns:a16="http://schemas.microsoft.com/office/drawing/2014/main" id="{2E3C6147-C92D-A515-2F7F-58B9AFF46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5454" y="2459085"/>
            <a:ext cx="5826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FC754BD5-F2EE-3FDD-E7F1-884C275904F2}"/>
              </a:ext>
            </a:extLst>
          </p:cNvPr>
          <p:cNvCxnSpPr>
            <a:cxnSpLocks/>
            <a:endCxn id="46" idx="2"/>
          </p:cNvCxnSpPr>
          <p:nvPr/>
        </p:nvCxnSpPr>
        <p:spPr bwMode="auto">
          <a:xfrm rot="10800000">
            <a:off x="2766761" y="2795636"/>
            <a:ext cx="4176859" cy="686253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58" name="Picture 57" descr="A picture containing electronics, air conditioner, home appliance, air conditioning&#10;&#10;Description automatically generated">
            <a:extLst>
              <a:ext uri="{FF2B5EF4-FFF2-40B4-BE49-F238E27FC236}">
                <a16:creationId xmlns:a16="http://schemas.microsoft.com/office/drawing/2014/main" id="{E49A2CDB-7FAD-E43E-40F0-C3133B2929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59129" y="4527443"/>
            <a:ext cx="914401" cy="222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C290B340-8296-4455-9022-67CC40B7C285}"/>
              </a:ext>
            </a:extLst>
          </p:cNvPr>
          <p:cNvSpPr txBox="1"/>
          <p:nvPr/>
        </p:nvSpPr>
        <p:spPr>
          <a:xfrm>
            <a:off x="5705919" y="6074015"/>
            <a:ext cx="2403159" cy="250684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Medium/Large sized venues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C4DAF29-43C1-5577-976D-93D0DC2FF12E}"/>
              </a:ext>
            </a:extLst>
          </p:cNvPr>
          <p:cNvSpPr txBox="1"/>
          <p:nvPr/>
        </p:nvSpPr>
        <p:spPr>
          <a:xfrm>
            <a:off x="1399743" y="6074015"/>
            <a:ext cx="2554940" cy="225504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Small/Medium  sized venues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D909AE4-65B4-EA06-76CA-8DDF8949FD87}"/>
              </a:ext>
            </a:extLst>
          </p:cNvPr>
          <p:cNvSpPr txBox="1"/>
          <p:nvPr/>
        </p:nvSpPr>
        <p:spPr>
          <a:xfrm>
            <a:off x="1187220" y="3178166"/>
            <a:ext cx="1099321" cy="255371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CAT6A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AF98B43-A608-14A2-EF34-6372CF291902}"/>
              </a:ext>
            </a:extLst>
          </p:cNvPr>
          <p:cNvSpPr txBox="1"/>
          <p:nvPr/>
        </p:nvSpPr>
        <p:spPr>
          <a:xfrm>
            <a:off x="2746292" y="3167118"/>
            <a:ext cx="1363069" cy="243833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10km, Fiber Dot solution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20C148F-16CE-3F9C-B6A8-B2459FCE4122}"/>
              </a:ext>
            </a:extLst>
          </p:cNvPr>
          <p:cNvSpPr txBox="1"/>
          <p:nvPr/>
        </p:nvSpPr>
        <p:spPr>
          <a:xfrm>
            <a:off x="6985676" y="3002732"/>
            <a:ext cx="1542613" cy="232224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CAT6A, fiber </a:t>
            </a:r>
            <a:br>
              <a:rPr kumimoji="0" lang="en-US" sz="8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8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or hybrid fiber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3B63CB6-933A-3BC6-3D82-413890DD2A51}"/>
              </a:ext>
            </a:extLst>
          </p:cNvPr>
          <p:cNvSpPr txBox="1"/>
          <p:nvPr/>
        </p:nvSpPr>
        <p:spPr>
          <a:xfrm>
            <a:off x="7104697" y="4223124"/>
            <a:ext cx="1363069" cy="243833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Fiber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9133A85-A46B-AE98-005E-62DB98872429}"/>
              </a:ext>
            </a:extLst>
          </p:cNvPr>
          <p:cNvCxnSpPr>
            <a:cxnSpLocks/>
          </p:cNvCxnSpPr>
          <p:nvPr/>
        </p:nvCxnSpPr>
        <p:spPr bwMode="auto">
          <a:xfrm>
            <a:off x="8676718" y="2933302"/>
            <a:ext cx="0" cy="193157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id="{9E4F7B4B-3FE6-42B6-289E-6C9261AA59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6700" y="2446222"/>
            <a:ext cx="369520" cy="502874"/>
          </a:xfrm>
          <a:prstGeom prst="rect">
            <a:avLst/>
          </a:prstGeom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CD626418-B3D1-BB90-89D8-20515D64E8FF}"/>
              </a:ext>
            </a:extLst>
          </p:cNvPr>
          <p:cNvCxnSpPr>
            <a:cxnSpLocks/>
          </p:cNvCxnSpPr>
          <p:nvPr/>
        </p:nvCxnSpPr>
        <p:spPr bwMode="auto">
          <a:xfrm flipV="1">
            <a:off x="3872155" y="3484664"/>
            <a:ext cx="474413" cy="576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5FD2CED-37CB-D099-D9AC-CB6D25BAA234}"/>
              </a:ext>
            </a:extLst>
          </p:cNvPr>
          <p:cNvCxnSpPr>
            <a:cxnSpLocks/>
          </p:cNvCxnSpPr>
          <p:nvPr/>
        </p:nvCxnSpPr>
        <p:spPr bwMode="auto">
          <a:xfrm flipV="1">
            <a:off x="3353397" y="3481888"/>
            <a:ext cx="474413" cy="576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0340B6A-6685-006A-48E7-3348E44BAF84}"/>
              </a:ext>
            </a:extLst>
          </p:cNvPr>
          <p:cNvSpPr txBox="1"/>
          <p:nvPr/>
        </p:nvSpPr>
        <p:spPr>
          <a:xfrm>
            <a:off x="8537417" y="4221393"/>
            <a:ext cx="566614" cy="243833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Fiber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7614A38-4753-1290-110D-0F998E01ABD3}"/>
              </a:ext>
            </a:extLst>
          </p:cNvPr>
          <p:cNvSpPr txBox="1"/>
          <p:nvPr/>
        </p:nvSpPr>
        <p:spPr>
          <a:xfrm>
            <a:off x="8375691" y="1880542"/>
            <a:ext cx="153142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9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Indoor AIR 1279</a:t>
            </a:r>
            <a:endParaRPr kumimoji="0" lang="en-US" sz="900" b="0" i="0" u="none" strike="noStrike" kern="1000" cap="none" spc="-3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(mmW)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E56C1B-B202-ACFB-5E8D-23E4F36D2B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0813" y="4832850"/>
            <a:ext cx="1809654" cy="318799"/>
          </a:xfrm>
          <a:prstGeom prst="rect">
            <a:avLst/>
          </a:prstGeom>
        </p:spPr>
      </p:pic>
      <p:sp>
        <p:nvSpPr>
          <p:cNvPr id="1024" name="Oval 1023">
            <a:extLst>
              <a:ext uri="{FF2B5EF4-FFF2-40B4-BE49-F238E27FC236}">
                <a16:creationId xmlns:a16="http://schemas.microsoft.com/office/drawing/2014/main" id="{8D0F2E5D-5F80-A4E3-B8D1-7E0DE8BE195E}"/>
              </a:ext>
            </a:extLst>
          </p:cNvPr>
          <p:cNvSpPr/>
          <p:nvPr/>
        </p:nvSpPr>
        <p:spPr bwMode="auto">
          <a:xfrm>
            <a:off x="8037078" y="5571127"/>
            <a:ext cx="144000" cy="144000"/>
          </a:xfrm>
          <a:prstGeom prst="ellipse">
            <a:avLst/>
          </a:prstGeom>
          <a:solidFill>
            <a:schemeClr val="accent3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25" name="Oval 1024">
            <a:extLst>
              <a:ext uri="{FF2B5EF4-FFF2-40B4-BE49-F238E27FC236}">
                <a16:creationId xmlns:a16="http://schemas.microsoft.com/office/drawing/2014/main" id="{2F1749EB-27EF-4C14-8678-1087B671DB89}"/>
              </a:ext>
            </a:extLst>
          </p:cNvPr>
          <p:cNvSpPr/>
          <p:nvPr/>
        </p:nvSpPr>
        <p:spPr bwMode="auto">
          <a:xfrm>
            <a:off x="8555548" y="5571127"/>
            <a:ext cx="144000" cy="144000"/>
          </a:xfrm>
          <a:prstGeom prst="ellipse">
            <a:avLst/>
          </a:prstGeom>
          <a:solidFill>
            <a:schemeClr val="accent2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1028" name="Connector: Elbow 1027">
            <a:extLst>
              <a:ext uri="{FF2B5EF4-FFF2-40B4-BE49-F238E27FC236}">
                <a16:creationId xmlns:a16="http://schemas.microsoft.com/office/drawing/2014/main" id="{4715625A-141A-03CF-C431-4F08868553D5}"/>
              </a:ext>
            </a:extLst>
          </p:cNvPr>
          <p:cNvCxnSpPr>
            <a:cxnSpLocks/>
            <a:stCxn id="1024" idx="0"/>
          </p:cNvCxnSpPr>
          <p:nvPr/>
        </p:nvCxnSpPr>
        <p:spPr bwMode="auto">
          <a:xfrm rot="5400000" flipH="1" flipV="1">
            <a:off x="8000448" y="5195885"/>
            <a:ext cx="483873" cy="266613"/>
          </a:xfrm>
          <a:prstGeom prst="bentConnector3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033" name="Connector: Elbow 1032">
            <a:extLst>
              <a:ext uri="{FF2B5EF4-FFF2-40B4-BE49-F238E27FC236}">
                <a16:creationId xmlns:a16="http://schemas.microsoft.com/office/drawing/2014/main" id="{8C200677-E8C1-2145-ACBF-3F1506565791}"/>
              </a:ext>
            </a:extLst>
          </p:cNvPr>
          <p:cNvCxnSpPr>
            <a:cxnSpLocks/>
            <a:stCxn id="1025" idx="0"/>
          </p:cNvCxnSpPr>
          <p:nvPr/>
        </p:nvCxnSpPr>
        <p:spPr bwMode="auto">
          <a:xfrm rot="16200000" flipV="1">
            <a:off x="8259684" y="5203262"/>
            <a:ext cx="483873" cy="251857"/>
          </a:xfrm>
          <a:prstGeom prst="bentConnector3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" name="Rektangel 14">
            <a:extLst>
              <a:ext uri="{FF2B5EF4-FFF2-40B4-BE49-F238E27FC236}">
                <a16:creationId xmlns:a16="http://schemas.microsoft.com/office/drawing/2014/main" id="{A3F9CFB6-F14C-68C6-138E-DC3FF3944424}"/>
              </a:ext>
            </a:extLst>
          </p:cNvPr>
          <p:cNvSpPr/>
          <p:nvPr/>
        </p:nvSpPr>
        <p:spPr bwMode="auto">
          <a:xfrm>
            <a:off x="222807" y="6506195"/>
            <a:ext cx="4402981" cy="351805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023FF7-93F5-A0C0-BD6F-A5106233DF5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864588" y="4913355"/>
            <a:ext cx="1518719" cy="158558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508E86C-54A7-E9FB-15A8-39373E677F89}"/>
              </a:ext>
            </a:extLst>
          </p:cNvPr>
          <p:cNvCxnSpPr>
            <a:cxnSpLocks/>
          </p:cNvCxnSpPr>
          <p:nvPr/>
        </p:nvCxnSpPr>
        <p:spPr bwMode="auto">
          <a:xfrm>
            <a:off x="6260417" y="3835260"/>
            <a:ext cx="0" cy="102961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310C184-895D-DDE5-21CF-6A891C9C45B5}"/>
              </a:ext>
            </a:extLst>
          </p:cNvPr>
          <p:cNvSpPr/>
          <p:nvPr/>
        </p:nvSpPr>
        <p:spPr bwMode="auto">
          <a:xfrm>
            <a:off x="5089716" y="5448531"/>
            <a:ext cx="1105700" cy="328088"/>
          </a:xfrm>
          <a:prstGeom prst="roundRect">
            <a:avLst>
              <a:gd name="adj" fmla="val 9580"/>
            </a:avLst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RF signal source</a:t>
            </a:r>
            <a:b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3</a:t>
            </a:r>
            <a:r>
              <a:rPr kumimoji="0" lang="en-US" sz="800" b="0" i="0" u="none" strike="noStrike" kern="1200" cap="none" spc="0" normalizeH="0" baseline="3000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rd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party base station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0C03C6C-2A04-8ABF-0607-6C9637F55C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621073" y="5108179"/>
            <a:ext cx="0" cy="28192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B5E6C56-6314-2E9C-C437-416994A4059E}"/>
              </a:ext>
            </a:extLst>
          </p:cNvPr>
          <p:cNvSpPr txBox="1"/>
          <p:nvPr/>
        </p:nvSpPr>
        <p:spPr>
          <a:xfrm>
            <a:off x="4905186" y="4692877"/>
            <a:ext cx="1374069" cy="28655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Indoor Connect 8855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C335F4-3924-4E4E-393D-2BEAE35C9993}"/>
              </a:ext>
            </a:extLst>
          </p:cNvPr>
          <p:cNvSpPr txBox="1"/>
          <p:nvPr/>
        </p:nvSpPr>
        <p:spPr>
          <a:xfrm>
            <a:off x="4961559" y="4507350"/>
            <a:ext cx="1374069" cy="28655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(Multi-vendor support)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7FDACE-082B-2877-FDFA-355626304E98}"/>
              </a:ext>
            </a:extLst>
          </p:cNvPr>
          <p:cNvSpPr txBox="1"/>
          <p:nvPr/>
        </p:nvSpPr>
        <p:spPr>
          <a:xfrm>
            <a:off x="5443363" y="4189954"/>
            <a:ext cx="1363069" cy="243833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Fiber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F764B2-D389-C87A-B2DE-5B4D560326D5}"/>
              </a:ext>
            </a:extLst>
          </p:cNvPr>
          <p:cNvSpPr txBox="1"/>
          <p:nvPr/>
        </p:nvSpPr>
        <p:spPr>
          <a:xfrm>
            <a:off x="5235709" y="5163456"/>
            <a:ext cx="437627" cy="232224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Coax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CEBA2F-4A1B-73B4-FAC9-8CFFF5BEFBAD}"/>
              </a:ext>
            </a:extLst>
          </p:cNvPr>
          <p:cNvSpPr txBox="1"/>
          <p:nvPr/>
        </p:nvSpPr>
        <p:spPr>
          <a:xfrm>
            <a:off x="6382139" y="3845421"/>
            <a:ext cx="1103263" cy="2983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Indoor Radio Unit (IRU)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AD71B6-534A-F873-1FFC-8C0B40F57427}"/>
              </a:ext>
            </a:extLst>
          </p:cNvPr>
          <p:cNvSpPr txBox="1"/>
          <p:nvPr/>
        </p:nvSpPr>
        <p:spPr>
          <a:xfrm>
            <a:off x="6735176" y="2192306"/>
            <a:ext cx="369521" cy="2983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4A8FE4-F2E5-CEC9-B517-18F271854F3D}"/>
              </a:ext>
            </a:extLst>
          </p:cNvPr>
          <p:cNvSpPr txBox="1"/>
          <p:nvPr/>
        </p:nvSpPr>
        <p:spPr>
          <a:xfrm>
            <a:off x="2557736" y="2170396"/>
            <a:ext cx="369521" cy="2983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A28A69E-C3C1-3FDE-A988-E5BE02BE1DB5}"/>
              </a:ext>
            </a:extLst>
          </p:cNvPr>
          <p:cNvSpPr txBox="1"/>
          <p:nvPr/>
        </p:nvSpPr>
        <p:spPr>
          <a:xfrm>
            <a:off x="1717187" y="2172780"/>
            <a:ext cx="369521" cy="2983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843A0A6-729B-2382-B92F-2C98C6A993E0}"/>
              </a:ext>
            </a:extLst>
          </p:cNvPr>
          <p:cNvSpPr/>
          <p:nvPr/>
        </p:nvSpPr>
        <p:spPr bwMode="auto">
          <a:xfrm flipH="1">
            <a:off x="10403473" y="1785553"/>
            <a:ext cx="1287308" cy="4710090"/>
          </a:xfrm>
          <a:prstGeom prst="rect">
            <a:avLst/>
          </a:prstGeom>
          <a:gradFill flip="none" rotWithShape="1">
            <a:gsLst>
              <a:gs pos="42000">
                <a:schemeClr val="tx1"/>
              </a:gs>
              <a:gs pos="100000">
                <a:schemeClr val="accent3">
                  <a:alpha val="8000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58C2D0-BEE0-9C87-6AF1-C8C31C68E18A}"/>
              </a:ext>
            </a:extLst>
          </p:cNvPr>
          <p:cNvSpPr txBox="1"/>
          <p:nvPr/>
        </p:nvSpPr>
        <p:spPr>
          <a:xfrm>
            <a:off x="10555070" y="2043107"/>
            <a:ext cx="1022042" cy="2983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Dot outdoor enclosure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4F19A80-EBA7-D612-BBB6-D0BFC8A81D5C}"/>
              </a:ext>
            </a:extLst>
          </p:cNvPr>
          <p:cNvSpPr txBox="1"/>
          <p:nvPr/>
        </p:nvSpPr>
        <p:spPr>
          <a:xfrm>
            <a:off x="10873648" y="6107059"/>
            <a:ext cx="1356149" cy="250684"/>
          </a:xfrm>
          <a:prstGeom prst="rect">
            <a:avLst/>
          </a:prstGeom>
        </p:spPr>
        <p:txBody>
          <a:bodyPr lIns="72000" tIns="36000" rIns="72000" bIns="36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Outdoor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E2AC32DC-9382-456F-2165-C8D009432D4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146" t="31164" r="66466" b="35216"/>
          <a:stretch/>
        </p:blipFill>
        <p:spPr>
          <a:xfrm>
            <a:off x="10789380" y="2527063"/>
            <a:ext cx="470590" cy="255828"/>
          </a:xfrm>
          <a:prstGeom prst="rect">
            <a:avLst/>
          </a:prstGeom>
        </p:spPr>
      </p:pic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38B57D9-D4B8-D7D1-5372-4670CFEF3864}"/>
              </a:ext>
            </a:extLst>
          </p:cNvPr>
          <p:cNvCxnSpPr>
            <a:cxnSpLocks/>
          </p:cNvCxnSpPr>
          <p:nvPr/>
        </p:nvCxnSpPr>
        <p:spPr bwMode="auto">
          <a:xfrm>
            <a:off x="6943620" y="3464413"/>
            <a:ext cx="2826765" cy="2154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ABD318D-F46D-5F4F-4268-B9EA68960282}"/>
              </a:ext>
            </a:extLst>
          </p:cNvPr>
          <p:cNvCxnSpPr>
            <a:cxnSpLocks/>
            <a:stCxn id="51" idx="0"/>
          </p:cNvCxnSpPr>
          <p:nvPr/>
        </p:nvCxnSpPr>
        <p:spPr bwMode="auto">
          <a:xfrm flipH="1">
            <a:off x="10603360" y="2527063"/>
            <a:ext cx="421315" cy="96279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C2F77B8-C616-FEA0-43AB-873458600758}"/>
              </a:ext>
            </a:extLst>
          </p:cNvPr>
          <p:cNvCxnSpPr>
            <a:cxnSpLocks/>
          </p:cNvCxnSpPr>
          <p:nvPr/>
        </p:nvCxnSpPr>
        <p:spPr bwMode="auto">
          <a:xfrm>
            <a:off x="9770385" y="3484877"/>
            <a:ext cx="83747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60D3599-1771-BE1F-A3FF-84244C0B0ABE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3072" y="3410951"/>
            <a:ext cx="9714055" cy="566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/>
          </a:ln>
          <a:effectLst/>
        </p:spPr>
      </p:cxnSp>
      <p:pic>
        <p:nvPicPr>
          <p:cNvPr id="45" name="Picture 44">
            <a:extLst>
              <a:ext uri="{FF2B5EF4-FFF2-40B4-BE49-F238E27FC236}">
                <a16:creationId xmlns:a16="http://schemas.microsoft.com/office/drawing/2014/main" id="{3D0CD906-63BC-F0A3-AEB8-07EF5429C19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3539" y="646879"/>
            <a:ext cx="786558" cy="583468"/>
          </a:xfrm>
          <a:prstGeom prst="rect">
            <a:avLst/>
          </a:prstGeom>
          <a:ln w="15875">
            <a:solidFill>
              <a:schemeClr val="bg1"/>
            </a:solidFill>
          </a:ln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1F125269-4E62-5CED-1F9B-DEC11EF00676}"/>
              </a:ext>
            </a:extLst>
          </p:cNvPr>
          <p:cNvSpPr txBox="1"/>
          <p:nvPr/>
        </p:nvSpPr>
        <p:spPr>
          <a:xfrm>
            <a:off x="9065797" y="244118"/>
            <a:ext cx="1022042" cy="2983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Ericsson Indoor Planner (EIP)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597545D-1E1B-FEE3-B21F-5754F525ADF0}"/>
              </a:ext>
            </a:extLst>
          </p:cNvPr>
          <p:cNvSpPr/>
          <p:nvPr/>
        </p:nvSpPr>
        <p:spPr bwMode="auto">
          <a:xfrm>
            <a:off x="3612595" y="2120846"/>
            <a:ext cx="2499333" cy="257825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Single - to Quad-band Dot options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6247435-9126-616E-F017-CB449765FBA0}"/>
              </a:ext>
            </a:extLst>
          </p:cNvPr>
          <p:cNvSpPr/>
          <p:nvPr/>
        </p:nvSpPr>
        <p:spPr bwMode="auto">
          <a:xfrm>
            <a:off x="3266657" y="3794840"/>
            <a:ext cx="2569546" cy="247578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Single- and  Multi-operator support</a:t>
            </a:r>
          </a:p>
        </p:txBody>
      </p:sp>
    </p:spTree>
    <p:extLst>
      <p:ext uri="{BB962C8B-B14F-4D97-AF65-F5344CB8AC3E}">
        <p14:creationId xmlns:p14="http://schemas.microsoft.com/office/powerpoint/2010/main" val="3611368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F3497CF-4B38-09B8-BC12-9B875CA4E3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961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E7F25FD-9A3C-BB92-7A76-F75DEC2E5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017811" cy="1081088"/>
          </a:xfrm>
        </p:spPr>
        <p:txBody>
          <a:bodyPr/>
          <a:lstStyle/>
          <a:p>
            <a:r>
              <a:rPr lang="en-US" dirty="0"/>
              <a:t>Globally, 5G mid-band population coverage has reached around 45%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960315-32FD-6E8F-DA8A-6F82F63CD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793" y="2108875"/>
            <a:ext cx="7398582" cy="41617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F3D8E4-93AB-B2A7-5276-85148578E99F}"/>
              </a:ext>
            </a:extLst>
          </p:cNvPr>
          <p:cNvSpPr txBox="1"/>
          <p:nvPr/>
        </p:nvSpPr>
        <p:spPr bwMode="auto">
          <a:xfrm>
            <a:off x="8037056" y="1825285"/>
            <a:ext cx="3681631" cy="26988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>
                <a:latin typeface="+mn-lt"/>
              </a:rPr>
              <a:t>Mid-band population coverage, split by region (end of 2023)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0919F2-C956-D797-BAD7-BFB00E3830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735" y="5557980"/>
            <a:ext cx="735918" cy="7083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68C2EB9-136F-7754-549E-74247DB24D69}"/>
              </a:ext>
            </a:extLst>
          </p:cNvPr>
          <p:cNvSpPr txBox="1"/>
          <p:nvPr/>
        </p:nvSpPr>
        <p:spPr>
          <a:xfrm>
            <a:off x="393852" y="5127382"/>
            <a:ext cx="1086140" cy="4305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0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5G band deployment</a:t>
            </a:r>
            <a:endParaRPr kumimoji="0" lang="en-US" sz="1000" b="0" i="0" u="none" strike="noStrike" kern="1000" cap="none" spc="-3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0F5497-9491-20D7-5F9F-0E1900BA053B}"/>
              </a:ext>
            </a:extLst>
          </p:cNvPr>
          <p:cNvSpPr txBox="1"/>
          <p:nvPr/>
        </p:nvSpPr>
        <p:spPr>
          <a:xfrm>
            <a:off x="507735" y="1825285"/>
            <a:ext cx="7391639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sz="1200" dirty="0">
                <a:latin typeface="+mn-lt"/>
              </a:rPr>
              <a:t>Global 5G map showing 5G speed test samples per frequency range (Android devices only)</a:t>
            </a:r>
          </a:p>
        </p:txBody>
      </p:sp>
      <p:sp>
        <p:nvSpPr>
          <p:cNvPr id="12" name="Rektangel 19">
            <a:extLst>
              <a:ext uri="{FF2B5EF4-FFF2-40B4-BE49-F238E27FC236}">
                <a16:creationId xmlns:a16="http://schemas.microsoft.com/office/drawing/2014/main" id="{47016161-5D9F-4AE9-2C90-E07B1017FABB}"/>
              </a:ext>
            </a:extLst>
          </p:cNvPr>
          <p:cNvSpPr/>
          <p:nvPr/>
        </p:nvSpPr>
        <p:spPr bwMode="auto">
          <a:xfrm>
            <a:off x="8037056" y="5592726"/>
            <a:ext cx="3681631" cy="6778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91440" rIns="91440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300"/>
              </a:spcAft>
            </a:pPr>
            <a:r>
              <a:rPr lang="en-US" sz="2400" b="1" dirty="0">
                <a:solidFill>
                  <a:schemeClr val="bg1"/>
                </a:solidFill>
                <a:latin typeface="+mn-lt"/>
              </a:rPr>
              <a:t>45%</a:t>
            </a:r>
            <a:r>
              <a:rPr lang="en-US" sz="16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400" dirty="0">
                <a:solidFill>
                  <a:schemeClr val="bg1"/>
                </a:solidFill>
                <a:latin typeface="Ericsson Hilda" pitchFamily="2" charset="0"/>
              </a:rPr>
              <a:t>5G mid-band population coverage has reached around 45% at the end of 2023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D639CB-CDFB-D881-1EDF-E4DB96F7B8DD}"/>
              </a:ext>
            </a:extLst>
          </p:cNvPr>
          <p:cNvSpPr/>
          <p:nvPr/>
        </p:nvSpPr>
        <p:spPr bwMode="auto">
          <a:xfrm>
            <a:off x="581929" y="2141529"/>
            <a:ext cx="1376551" cy="101464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0000"/>
              </a:lnSpc>
              <a:spcBef>
                <a:spcPts val="800"/>
              </a:spcBef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310</a:t>
            </a:r>
          </a:p>
          <a:p>
            <a:pPr algn="ctr">
              <a:lnSpc>
                <a:spcPct val="80000"/>
              </a:lnSpc>
              <a:spcBef>
                <a:spcPts val="800"/>
              </a:spcBef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Global 5G Live Networks (GSA, March 2024)</a:t>
            </a:r>
          </a:p>
          <a:p>
            <a:pPr algn="l">
              <a:spcBef>
                <a:spcPts val="800"/>
              </a:spcBef>
            </a:pP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F4F0A4-29C5-14B6-ED00-168B8A148B0D}"/>
              </a:ext>
            </a:extLst>
          </p:cNvPr>
          <p:cNvSpPr/>
          <p:nvPr/>
        </p:nvSpPr>
        <p:spPr bwMode="auto">
          <a:xfrm>
            <a:off x="4707007" y="2108319"/>
            <a:ext cx="1241782" cy="1081088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0000"/>
              </a:lnSpc>
              <a:spcBef>
                <a:spcPts val="800"/>
              </a:spcBef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45%</a:t>
            </a:r>
          </a:p>
          <a:p>
            <a:pPr algn="ctr">
              <a:lnSpc>
                <a:spcPct val="80000"/>
              </a:lnSpc>
              <a:spcBef>
                <a:spcPts val="800"/>
              </a:spcBef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5G mid - band population coverage</a:t>
            </a:r>
            <a:br>
              <a:rPr lang="en-US" sz="800" dirty="0">
                <a:solidFill>
                  <a:schemeClr val="bg1"/>
                </a:solidFill>
                <a:latin typeface="+mj-lt"/>
              </a:rPr>
            </a:br>
            <a:r>
              <a:rPr lang="en-US" sz="800" dirty="0">
                <a:solidFill>
                  <a:schemeClr val="bg1"/>
                </a:solidFill>
                <a:latin typeface="+mj-lt"/>
              </a:rPr>
              <a:t>by the end of 2023 (Ericsson 2023)</a:t>
            </a:r>
          </a:p>
          <a:p>
            <a:pPr algn="l">
              <a:spcBef>
                <a:spcPts val="800"/>
              </a:spcBef>
            </a:pP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A67C8C4-56A2-DF04-827D-3F0D6A1D6B4C}"/>
              </a:ext>
            </a:extLst>
          </p:cNvPr>
          <p:cNvSpPr/>
          <p:nvPr/>
        </p:nvSpPr>
        <p:spPr bwMode="auto">
          <a:xfrm>
            <a:off x="2523985" y="2205142"/>
            <a:ext cx="1505379" cy="491001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0000"/>
              </a:lnSpc>
              <a:spcBef>
                <a:spcPts val="800"/>
              </a:spcBef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49</a:t>
            </a:r>
          </a:p>
          <a:p>
            <a:pPr algn="ctr">
              <a:lnSpc>
                <a:spcPct val="80000"/>
              </a:lnSpc>
              <a:spcBef>
                <a:spcPts val="800"/>
              </a:spcBef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Global SA Live Public Networks (GSA, May 2024)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F0A096-4F4C-F388-BD07-8DF8F4B28470}"/>
              </a:ext>
            </a:extLst>
          </p:cNvPr>
          <p:cNvSpPr/>
          <p:nvPr/>
        </p:nvSpPr>
        <p:spPr bwMode="auto">
          <a:xfrm>
            <a:off x="6677528" y="2155599"/>
            <a:ext cx="1105982" cy="1081088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0000"/>
              </a:lnSpc>
              <a:spcBef>
                <a:spcPts val="800"/>
              </a:spcBef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1.6 B</a:t>
            </a:r>
          </a:p>
          <a:p>
            <a:pPr algn="ctr">
              <a:lnSpc>
                <a:spcPct val="80000"/>
              </a:lnSpc>
              <a:spcBef>
                <a:spcPts val="800"/>
              </a:spcBef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5G subscriptions by the end of 2023 (Ericsson 2023)</a:t>
            </a:r>
          </a:p>
          <a:p>
            <a:pPr algn="l">
              <a:spcBef>
                <a:spcPts val="800"/>
              </a:spcBef>
            </a:pP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47F79B-B8F2-D53D-69D5-63B05F01132F}"/>
              </a:ext>
            </a:extLst>
          </p:cNvPr>
          <p:cNvSpPr txBox="1"/>
          <p:nvPr/>
        </p:nvSpPr>
        <p:spPr>
          <a:xfrm>
            <a:off x="4048977" y="5993578"/>
            <a:ext cx="39573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  <a:t>Source: Ericsson analysis on </a:t>
            </a:r>
            <a:r>
              <a:rPr lang="en-US" sz="600" dirty="0" err="1">
                <a:solidFill>
                  <a:schemeClr val="bg1"/>
                </a:solidFill>
                <a:effectLst/>
                <a:latin typeface="EricssonHilda" pitchFamily="2" charset="0"/>
              </a:rPr>
              <a:t>Speedtest</a:t>
            </a:r>
            <a: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  <a:t> Intelligence® data from </a:t>
            </a:r>
            <a:r>
              <a:rPr lang="en-US" sz="600" dirty="0" err="1">
                <a:solidFill>
                  <a:schemeClr val="bg1"/>
                </a:solidFill>
                <a:effectLst/>
                <a:latin typeface="EricssonHilda" pitchFamily="2" charset="0"/>
              </a:rPr>
              <a:t>Ookla</a:t>
            </a:r>
            <a: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  <a:t>®. Only android devices</a:t>
            </a:r>
            <a:b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</a:br>
            <a: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  <a:t>Note: </a:t>
            </a:r>
            <a:r>
              <a:rPr lang="en-US" sz="600" dirty="0" err="1">
                <a:solidFill>
                  <a:schemeClr val="bg1"/>
                </a:solidFill>
                <a:latin typeface="EricssonHilda" pitchFamily="2" charset="0"/>
              </a:rPr>
              <a:t>S</a:t>
            </a:r>
            <a:r>
              <a:rPr lang="en-US" sz="600" dirty="0" err="1">
                <a:solidFill>
                  <a:schemeClr val="bg1"/>
                </a:solidFill>
                <a:effectLst/>
                <a:latin typeface="EricssonHilda" pitchFamily="2" charset="0"/>
              </a:rPr>
              <a:t>peedtest</a:t>
            </a:r>
            <a: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  <a:t> measurements per 5G </a:t>
            </a:r>
            <a:r>
              <a:rPr lang="en-US" sz="600" dirty="0">
                <a:solidFill>
                  <a:schemeClr val="bg1"/>
                </a:solidFill>
                <a:latin typeface="EricssonHilda" pitchFamily="2" charset="0"/>
              </a:rPr>
              <a:t>frequency band</a:t>
            </a:r>
            <a: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  <a:t>. Samples from the period </a:t>
            </a:r>
            <a:r>
              <a:rPr lang="en-US" sz="600" dirty="0">
                <a:solidFill>
                  <a:schemeClr val="bg1"/>
                </a:solidFill>
                <a:latin typeface="EricssonHilda" pitchFamily="2" charset="0"/>
              </a:rPr>
              <a:t>Jan</a:t>
            </a:r>
            <a: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  <a:t> </a:t>
            </a:r>
            <a:r>
              <a:rPr lang="en-US" sz="600" dirty="0">
                <a:solidFill>
                  <a:schemeClr val="bg1"/>
                </a:solidFill>
                <a:latin typeface="EricssonHilda" pitchFamily="2" charset="0"/>
              </a:rPr>
              <a:t>1st</a:t>
            </a:r>
            <a: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  <a:t>,</a:t>
            </a:r>
            <a:r>
              <a:rPr lang="en-US" sz="600" dirty="0">
                <a:solidFill>
                  <a:schemeClr val="bg1"/>
                </a:solidFill>
                <a:latin typeface="EricssonHilda" pitchFamily="2" charset="0"/>
              </a:rPr>
              <a:t> </a:t>
            </a:r>
            <a: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  <a:t>2024 to May30</a:t>
            </a:r>
            <a:r>
              <a:rPr lang="en-US" sz="600" dirty="0">
                <a:solidFill>
                  <a:schemeClr val="bg1"/>
                </a:solidFill>
                <a:latin typeface="EricssonHilda" pitchFamily="2" charset="0"/>
              </a:rPr>
              <a:t>th,</a:t>
            </a:r>
            <a:r>
              <a:rPr lang="en-US" sz="600" dirty="0">
                <a:solidFill>
                  <a:schemeClr val="bg1"/>
                </a:solidFill>
                <a:effectLst/>
                <a:latin typeface="EricssonHilda" pitchFamily="2" charset="0"/>
              </a:rPr>
              <a:t> 2024. </a:t>
            </a:r>
            <a:endParaRPr lang="en-US" sz="600" dirty="0">
              <a:solidFill>
                <a:schemeClr val="bg1"/>
              </a:solidFill>
            </a:endParaRPr>
          </a:p>
        </p:txBody>
      </p:sp>
      <p:sp>
        <p:nvSpPr>
          <p:cNvPr id="19" name="Text Box 70">
            <a:extLst>
              <a:ext uri="{FF2B5EF4-FFF2-40B4-BE49-F238E27FC236}">
                <a16:creationId xmlns:a16="http://schemas.microsoft.com/office/drawing/2014/main" id="{BCBFD205-16FA-10E5-C255-5548FBE6C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8480" y="6078852"/>
            <a:ext cx="1745991" cy="18466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00" dirty="0">
                <a:solidFill>
                  <a:schemeClr val="bg1"/>
                </a:solidFill>
                <a:latin typeface="Ericsson Hilda" pitchFamily="2" charset="0"/>
                <a:cs typeface="Arial" charset="0"/>
              </a:rPr>
              <a:t>Commercial in confidence,  © Ericsson AB 2024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0D182C-57F6-380C-CA6E-7CE868895ED9}"/>
              </a:ext>
            </a:extLst>
          </p:cNvPr>
          <p:cNvSpPr txBox="1"/>
          <p:nvPr/>
        </p:nvSpPr>
        <p:spPr>
          <a:xfrm>
            <a:off x="9013824" y="5592726"/>
            <a:ext cx="26704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*Source: Ericsson Mobility Report, June 2024</a:t>
            </a:r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7FD86E4E-6E58-D34A-6F67-B49C7068754F}"/>
              </a:ext>
            </a:extLst>
          </p:cNvPr>
          <p:cNvGraphicFramePr>
            <a:graphicFrameLocks/>
          </p:cNvGraphicFramePr>
          <p:nvPr/>
        </p:nvGraphicFramePr>
        <p:xfrm>
          <a:off x="8037576" y="2108875"/>
          <a:ext cx="3650370" cy="3359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54635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757C37-9426-2561-A131-7DCC70476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01"/>
            <a:ext cx="12220790" cy="682827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DD21090-FDF2-A226-4C8D-C7FB5D797D76}"/>
              </a:ext>
            </a:extLst>
          </p:cNvPr>
          <p:cNvSpPr txBox="1">
            <a:spLocks/>
          </p:cNvSpPr>
          <p:nvPr/>
        </p:nvSpPr>
        <p:spPr bwMode="auto">
          <a:xfrm>
            <a:off x="406776" y="295514"/>
            <a:ext cx="10871327" cy="633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5G NSA vs SA coverage area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2C02A5-0445-193A-6F96-87CF0C4A83AA}"/>
              </a:ext>
            </a:extLst>
          </p:cNvPr>
          <p:cNvSpPr txBox="1"/>
          <p:nvPr/>
        </p:nvSpPr>
        <p:spPr>
          <a:xfrm>
            <a:off x="7890640" y="101905"/>
            <a:ext cx="433015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Source: Ericsson analysis on </a:t>
            </a:r>
            <a:r>
              <a:rPr kumimoji="0" lang="en-US" sz="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Speedtest</a:t>
            </a:r>
            <a: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 Intelligence® data from </a:t>
            </a:r>
            <a:r>
              <a:rPr kumimoji="0" lang="en-US" sz="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Ookla</a:t>
            </a:r>
            <a: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®.</a:t>
            </a:r>
            <a:b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</a:br>
            <a: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Note: Samples include iOS and Android smartphones connecting to a 5G NSA/SA network. Samples from the period April  2024 to Oct</a:t>
            </a:r>
            <a:r>
              <a:rPr lang="en-US" sz="600" dirty="0">
                <a:solidFill>
                  <a:srgbClr val="FFFFFF"/>
                </a:solidFill>
                <a:latin typeface="Ericsson Hilda Light"/>
              </a:rPr>
              <a:t> </a:t>
            </a:r>
            <a: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</a:rPr>
              <a:t>2024.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5BB86E-3B1D-7B3B-06F8-6211EE115DFC}"/>
              </a:ext>
            </a:extLst>
          </p:cNvPr>
          <p:cNvSpPr txBox="1"/>
          <p:nvPr/>
        </p:nvSpPr>
        <p:spPr>
          <a:xfrm>
            <a:off x="5798279" y="6087183"/>
            <a:ext cx="1463040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0" cap="none" spc="0" normalizeH="0" baseline="0" noProof="0" dirty="0">
                <a:ln>
                  <a:noFill/>
                </a:ln>
                <a:solidFill>
                  <a:srgbClr val="FF3232"/>
                </a:solidFill>
                <a:effectLst/>
                <a:uLnTx/>
                <a:uFillTx/>
                <a:latin typeface="Ericsson Hilda" pitchFamily="2" charset="0"/>
              </a:rPr>
              <a:t>Red</a:t>
            </a:r>
            <a:r>
              <a:rPr kumimoji="0" lang="en-US" sz="12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</a:rPr>
              <a:t> = 5G NSA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Ericsson Hilda" pitchFamily="2" charset="0"/>
              </a:rPr>
              <a:t>Green</a:t>
            </a:r>
            <a:r>
              <a:rPr kumimoji="0" lang="en-US" sz="120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Ericsson Hilda" pitchFamily="2" charset="0"/>
              </a:rPr>
              <a:t> </a:t>
            </a:r>
            <a:r>
              <a:rPr kumimoji="0" lang="en-US" sz="12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</a:rPr>
              <a:t>= 5G SA</a:t>
            </a:r>
          </a:p>
        </p:txBody>
      </p:sp>
      <p:sp>
        <p:nvSpPr>
          <p:cNvPr id="18" name="Text Box 70">
            <a:extLst>
              <a:ext uri="{FF2B5EF4-FFF2-40B4-BE49-F238E27FC236}">
                <a16:creationId xmlns:a16="http://schemas.microsoft.com/office/drawing/2014/main" id="{F576C001-FFF3-2617-F8AC-2AE043B9D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904" y="6548848"/>
            <a:ext cx="1745991" cy="18466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00" dirty="0">
                <a:solidFill>
                  <a:schemeClr val="tx1"/>
                </a:solidFill>
                <a:latin typeface="Ericsson Hilda" pitchFamily="2" charset="0"/>
                <a:cs typeface="Arial" charset="0"/>
              </a:rPr>
              <a:t>Commercial in confidence,  © Ericsson AB 2024</a:t>
            </a:r>
          </a:p>
        </p:txBody>
      </p:sp>
      <p:sp>
        <p:nvSpPr>
          <p:cNvPr id="26" name="252">
            <a:extLst>
              <a:ext uri="{FF2B5EF4-FFF2-40B4-BE49-F238E27FC236}">
                <a16:creationId xmlns:a16="http://schemas.microsoft.com/office/drawing/2014/main" id="{D1CA9F7B-9985-0C07-F373-482769227925}"/>
              </a:ext>
            </a:extLst>
          </p:cNvPr>
          <p:cNvSpPr txBox="1"/>
          <p:nvPr/>
        </p:nvSpPr>
        <p:spPr>
          <a:xfrm>
            <a:off x="487953" y="3128116"/>
            <a:ext cx="681277" cy="543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 defTabSz="457200">
              <a:defRPr sz="6400">
                <a:solidFill>
                  <a:srgbClr val="FFFFFF"/>
                </a:solidFill>
                <a:latin typeface="Ericsson Hilda Light"/>
                <a:ea typeface="Ericsson Hilda Light"/>
                <a:cs typeface="Ericsson Hilda Light"/>
                <a:sym typeface="Ericsson Hilda Light"/>
              </a:defRPr>
            </a:lvl1pPr>
          </a:lstStyle>
          <a:p>
            <a:pPr marL="0" marR="0" lvl="0" indent="0" algn="l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sym typeface="Ericsson Hilda Light"/>
              </a:rPr>
              <a:t>348</a:t>
            </a:r>
          </a:p>
        </p:txBody>
      </p:sp>
      <p:sp>
        <p:nvSpPr>
          <p:cNvPr id="27" name="Global 5G Live Networks…">
            <a:extLst>
              <a:ext uri="{FF2B5EF4-FFF2-40B4-BE49-F238E27FC236}">
                <a16:creationId xmlns:a16="http://schemas.microsoft.com/office/drawing/2014/main" id="{ADFCBCB0-9726-51D4-879F-F6355B5BDC1E}"/>
              </a:ext>
            </a:extLst>
          </p:cNvPr>
          <p:cNvSpPr txBox="1"/>
          <p:nvPr/>
        </p:nvSpPr>
        <p:spPr>
          <a:xfrm>
            <a:off x="277904" y="3610299"/>
            <a:ext cx="966604" cy="42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t">
            <a:spAutoFit/>
          </a:bodyPr>
          <a:lstStyle/>
          <a:p>
            <a:pPr marL="0" marR="0" lvl="0" indent="0" algn="ctr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366">
                <a:solidFill>
                  <a:srgbClr val="FFFFFF"/>
                </a:solidFill>
                <a:latin typeface="Ericsson Hilda Light"/>
                <a:ea typeface="Ericsson Hilda Light"/>
                <a:cs typeface="Ericsson Hilda Light"/>
                <a:sym typeface="Ericsson Hilda Light"/>
              </a:defRPr>
            </a:pPr>
            <a:r>
              <a:rPr lang="en-US" sz="1200" dirty="0">
                <a:solidFill>
                  <a:srgbClr val="FFFFFF"/>
                </a:solidFill>
                <a:latin typeface="Ericsson Hilda" pitchFamily="2" charset="0"/>
                <a:ea typeface="Ericsson Hilda Light"/>
                <a:cs typeface="Ericsson Hilda Light"/>
                <a:sym typeface="Ericsson Hilda Light"/>
              </a:rPr>
              <a:t>Global L</a:t>
            </a:r>
            <a:r>
              <a:rPr kumimoji="0" lang="en-US" sz="120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Ericsson Hilda Light"/>
                <a:cs typeface="Ericsson Hilda Light"/>
                <a:sym typeface="Ericsson Hilda Light"/>
              </a:rPr>
              <a:t>ive</a:t>
            </a:r>
            <a:r>
              <a:rPr kumimoji="0" lang="en-US" sz="12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Ericsson Hilda Light"/>
                <a:cs typeface="Ericsson Hilda Light"/>
                <a:sym typeface="Ericsson Hilda Light"/>
              </a:rPr>
              <a:t> 5G networks</a:t>
            </a:r>
          </a:p>
        </p:txBody>
      </p:sp>
      <p:sp>
        <p:nvSpPr>
          <p:cNvPr id="24" name="Global SA Live public Networks GSA July 2023">
            <a:extLst>
              <a:ext uri="{FF2B5EF4-FFF2-40B4-BE49-F238E27FC236}">
                <a16:creationId xmlns:a16="http://schemas.microsoft.com/office/drawing/2014/main" id="{DFC79F6B-BBE0-A532-3C8B-AD85511F8F5B}"/>
              </a:ext>
            </a:extLst>
          </p:cNvPr>
          <p:cNvSpPr txBox="1"/>
          <p:nvPr/>
        </p:nvSpPr>
        <p:spPr>
          <a:xfrm>
            <a:off x="406776" y="4826533"/>
            <a:ext cx="891326" cy="42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t">
            <a:spAutoFit/>
          </a:bodyPr>
          <a:lstStyle>
            <a:lvl1pPr algn="ctr" defTabSz="457200">
              <a:defRPr sz="2366">
                <a:solidFill>
                  <a:srgbClr val="FFFFFF"/>
                </a:solidFill>
                <a:latin typeface="Ericsson Hilda Light"/>
                <a:ea typeface="Ericsson Hilda Light"/>
                <a:cs typeface="Ericsson Hilda Light"/>
                <a:sym typeface="Ericsson Hilda Light"/>
              </a:defRPr>
            </a:lvl1pPr>
          </a:lstStyle>
          <a:p>
            <a:pPr marL="0" marR="0" lvl="0" indent="0" algn="l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Ericsson Hilda" pitchFamily="2" charset="0"/>
              </a:rPr>
              <a:t>L</a:t>
            </a:r>
            <a:r>
              <a:rPr kumimoji="0" lang="en-US" sz="120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sym typeface="Ericsson Hilda Light"/>
              </a:rPr>
              <a:t>ive</a:t>
            </a:r>
            <a:r>
              <a:rPr kumimoji="0" lang="en-US" sz="12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sym typeface="Ericsson Hilda Light"/>
              </a:rPr>
              <a:t> 5G SA networks</a:t>
            </a:r>
          </a:p>
        </p:txBody>
      </p:sp>
      <p:sp>
        <p:nvSpPr>
          <p:cNvPr id="25" name="252">
            <a:extLst>
              <a:ext uri="{FF2B5EF4-FFF2-40B4-BE49-F238E27FC236}">
                <a16:creationId xmlns:a16="http://schemas.microsoft.com/office/drawing/2014/main" id="{2D03AFF1-8C12-018C-5CFE-C55F76282F42}"/>
              </a:ext>
            </a:extLst>
          </p:cNvPr>
          <p:cNvSpPr txBox="1"/>
          <p:nvPr/>
        </p:nvSpPr>
        <p:spPr>
          <a:xfrm>
            <a:off x="469622" y="4215262"/>
            <a:ext cx="681277" cy="543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 defTabSz="457200">
              <a:defRPr sz="6400">
                <a:solidFill>
                  <a:srgbClr val="FFFFFF"/>
                </a:solidFill>
                <a:latin typeface="Ericsson Hilda Light"/>
                <a:ea typeface="Ericsson Hilda Light"/>
                <a:cs typeface="Ericsson Hilda Light"/>
                <a:sym typeface="Ericsson Hilda Light"/>
              </a:defRPr>
            </a:lvl1pPr>
          </a:lstStyle>
          <a:p>
            <a:pPr marL="0" marR="0" lvl="0" indent="0" algn="l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spc="-150" dirty="0"/>
              <a:t>6</a:t>
            </a:r>
            <a:r>
              <a:rPr kumimoji="0" lang="en-US" sz="3200" b="0" i="0" u="none" strike="noStrike" kern="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sym typeface="Ericsson Hilda Light"/>
              </a:rPr>
              <a:t>0+</a:t>
            </a:r>
          </a:p>
        </p:txBody>
      </p:sp>
      <p:sp>
        <p:nvSpPr>
          <p:cNvPr id="35" name="252">
            <a:extLst>
              <a:ext uri="{FF2B5EF4-FFF2-40B4-BE49-F238E27FC236}">
                <a16:creationId xmlns:a16="http://schemas.microsoft.com/office/drawing/2014/main" id="{DBF80C51-6F8E-E2BA-EFF6-EC8AC8EF6213}"/>
              </a:ext>
            </a:extLst>
          </p:cNvPr>
          <p:cNvSpPr txBox="1"/>
          <p:nvPr/>
        </p:nvSpPr>
        <p:spPr>
          <a:xfrm>
            <a:off x="11243597" y="3098950"/>
            <a:ext cx="681277" cy="543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 defTabSz="457200">
              <a:defRPr sz="6400">
                <a:solidFill>
                  <a:srgbClr val="FFFFFF"/>
                </a:solidFill>
                <a:latin typeface="Ericsson Hilda Light"/>
                <a:ea typeface="Ericsson Hilda Light"/>
                <a:cs typeface="Ericsson Hilda Light"/>
                <a:sym typeface="Ericsson Hilda Light"/>
              </a:defRPr>
            </a:lvl1pPr>
          </a:lstStyle>
          <a:p>
            <a:pPr marL="0" marR="0" lvl="0" indent="0" algn="l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sym typeface="Ericsson Hilda Light"/>
              </a:rPr>
              <a:t>170</a:t>
            </a:r>
          </a:p>
        </p:txBody>
      </p:sp>
      <p:sp>
        <p:nvSpPr>
          <p:cNvPr id="36" name="Global 5G Live Networks…">
            <a:extLst>
              <a:ext uri="{FF2B5EF4-FFF2-40B4-BE49-F238E27FC236}">
                <a16:creationId xmlns:a16="http://schemas.microsoft.com/office/drawing/2014/main" id="{B3DB4969-1D3C-A772-31BA-800C22F9208C}"/>
              </a:ext>
            </a:extLst>
          </p:cNvPr>
          <p:cNvSpPr txBox="1"/>
          <p:nvPr/>
        </p:nvSpPr>
        <p:spPr>
          <a:xfrm>
            <a:off x="11033548" y="3581133"/>
            <a:ext cx="966604" cy="42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t">
            <a:spAutoFit/>
          </a:bodyPr>
          <a:lstStyle/>
          <a:p>
            <a:pPr marL="0" marR="0" lvl="0" indent="0" algn="ctr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366">
                <a:solidFill>
                  <a:srgbClr val="FFFFFF"/>
                </a:solidFill>
                <a:latin typeface="Ericsson Hilda Light"/>
                <a:ea typeface="Ericsson Hilda Light"/>
                <a:cs typeface="Ericsson Hilda Light"/>
                <a:sym typeface="Ericsson Hilda Light"/>
              </a:defRPr>
            </a:pPr>
            <a:r>
              <a:rPr lang="en-US" sz="1200" dirty="0">
                <a:solidFill>
                  <a:srgbClr val="FFFFFF"/>
                </a:solidFill>
                <a:latin typeface="Ericsson Hilda" pitchFamily="2" charset="0"/>
                <a:ea typeface="Ericsson Hilda Light"/>
                <a:cs typeface="Ericsson Hilda Light"/>
                <a:sym typeface="Ericsson Hilda Light"/>
              </a:rPr>
              <a:t>Ericsson L</a:t>
            </a:r>
            <a:r>
              <a:rPr kumimoji="0" lang="en-US" sz="120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Ericsson Hilda Light"/>
                <a:cs typeface="Ericsson Hilda Light"/>
                <a:sym typeface="Ericsson Hilda Light"/>
              </a:rPr>
              <a:t>ive</a:t>
            </a:r>
            <a:r>
              <a:rPr kumimoji="0" lang="en-US" sz="12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ea typeface="Ericsson Hilda Light"/>
                <a:cs typeface="Ericsson Hilda Light"/>
                <a:sym typeface="Ericsson Hilda Light"/>
              </a:rPr>
              <a:t> 5G networks</a:t>
            </a:r>
          </a:p>
        </p:txBody>
      </p:sp>
      <p:sp>
        <p:nvSpPr>
          <p:cNvPr id="37" name="Global SA Live public Networks GSA July 2023">
            <a:extLst>
              <a:ext uri="{FF2B5EF4-FFF2-40B4-BE49-F238E27FC236}">
                <a16:creationId xmlns:a16="http://schemas.microsoft.com/office/drawing/2014/main" id="{5DF50663-9B11-F31F-1EA1-BD762E3FB178}"/>
              </a:ext>
            </a:extLst>
          </p:cNvPr>
          <p:cNvSpPr txBox="1"/>
          <p:nvPr/>
        </p:nvSpPr>
        <p:spPr>
          <a:xfrm>
            <a:off x="11234536" y="4691070"/>
            <a:ext cx="891326" cy="60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t">
            <a:spAutoFit/>
          </a:bodyPr>
          <a:lstStyle>
            <a:lvl1pPr algn="ctr" defTabSz="457200">
              <a:defRPr sz="2366">
                <a:solidFill>
                  <a:srgbClr val="FFFFFF"/>
                </a:solidFill>
                <a:latin typeface="Ericsson Hilda Light"/>
                <a:ea typeface="Ericsson Hilda Light"/>
                <a:cs typeface="Ericsson Hilda Light"/>
                <a:sym typeface="Ericsson Hilda Light"/>
              </a:defRPr>
            </a:lvl1pPr>
          </a:lstStyle>
          <a:p>
            <a:pPr marL="0" marR="0" lvl="0" indent="0" algn="l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 pitchFamily="2" charset="0"/>
                <a:sym typeface="Ericsson Hilda Light"/>
              </a:rPr>
              <a:t>Ericsson Live 5G SA networks</a:t>
            </a:r>
          </a:p>
        </p:txBody>
      </p:sp>
      <p:sp>
        <p:nvSpPr>
          <p:cNvPr id="38" name="252">
            <a:extLst>
              <a:ext uri="{FF2B5EF4-FFF2-40B4-BE49-F238E27FC236}">
                <a16:creationId xmlns:a16="http://schemas.microsoft.com/office/drawing/2014/main" id="{DC02B282-8042-6AE2-59DE-5A75DF1CA731}"/>
              </a:ext>
            </a:extLst>
          </p:cNvPr>
          <p:cNvSpPr txBox="1"/>
          <p:nvPr/>
        </p:nvSpPr>
        <p:spPr>
          <a:xfrm>
            <a:off x="11344355" y="4215262"/>
            <a:ext cx="471283" cy="543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 defTabSz="457200">
              <a:defRPr sz="6400">
                <a:solidFill>
                  <a:srgbClr val="FFFFFF"/>
                </a:solidFill>
                <a:latin typeface="Ericsson Hilda Light"/>
                <a:ea typeface="Ericsson Hilda Light"/>
                <a:cs typeface="Ericsson Hilda Light"/>
                <a:sym typeface="Ericsson Hilda Light"/>
              </a:defRPr>
            </a:lvl1pPr>
          </a:lstStyle>
          <a:p>
            <a:pPr marL="0" marR="0" lvl="0" indent="0" algn="l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spc="-150" dirty="0"/>
              <a:t>37</a:t>
            </a:r>
            <a:endParaRPr kumimoji="0" lang="en-US" sz="3200" b="0" i="0" u="none" strike="noStrike" kern="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 Light"/>
              <a:sym typeface="Ericsson Hilda Light"/>
            </a:endParaRPr>
          </a:p>
        </p:txBody>
      </p:sp>
    </p:spTree>
    <p:extLst>
      <p:ext uri="{BB962C8B-B14F-4D97-AF65-F5344CB8AC3E}">
        <p14:creationId xmlns:p14="http://schemas.microsoft.com/office/powerpoint/2010/main" val="200285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E0F82F-8101-10D0-9888-F5F3CD1DB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Cloud-RAN-innovations_image_BNEW2332_web.jpg" descr="Cloud-RAN-innovations_image_BNEW2332_web.jpg">
            <a:extLst>
              <a:ext uri="{FF2B5EF4-FFF2-40B4-BE49-F238E27FC236}">
                <a16:creationId xmlns:a16="http://schemas.microsoft.com/office/drawing/2014/main" id="{53DDD156-27DC-DDAE-DE55-75FB07B4AB2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Rektangel 3">
            <a:extLst>
              <a:ext uri="{FF2B5EF4-FFF2-40B4-BE49-F238E27FC236}">
                <a16:creationId xmlns:a16="http://schemas.microsoft.com/office/drawing/2014/main" id="{6DFF5939-A00E-CD3C-FC5B-44BF7FE8279F}"/>
              </a:ext>
            </a:extLst>
          </p:cNvPr>
          <p:cNvSpPr/>
          <p:nvPr/>
        </p:nvSpPr>
        <p:spPr bwMode="auto">
          <a:xfrm>
            <a:off x="0" y="-12859"/>
            <a:ext cx="12192000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graphicFrame>
        <p:nvGraphicFramePr>
          <p:cNvPr id="98" name="Object 97" hidden="1">
            <a:extLst>
              <a:ext uri="{FF2B5EF4-FFF2-40B4-BE49-F238E27FC236}">
                <a16:creationId xmlns:a16="http://schemas.microsoft.com/office/drawing/2014/main" id="{AAF81199-50EA-CDF0-3F4A-383CE7E0BFA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98" name="Object 97" hidden="1">
                        <a:extLst>
                          <a:ext uri="{FF2B5EF4-FFF2-40B4-BE49-F238E27FC236}">
                            <a16:creationId xmlns:a16="http://schemas.microsoft.com/office/drawing/2014/main" id="{AAF81199-50EA-CDF0-3F4A-383CE7E0BF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35DE8249-D394-3156-0717-02A1FDDC5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3" y="407503"/>
            <a:ext cx="11070317" cy="1081088"/>
          </a:xfrm>
        </p:spPr>
        <p:txBody>
          <a:bodyPr vert="horz"/>
          <a:lstStyle/>
          <a:p>
            <a:r>
              <a:rPr lang="en-US" dirty="0">
                <a:solidFill>
                  <a:srgbClr val="FFFFFF"/>
                </a:solidFill>
              </a:rPr>
              <a:t>Enabling monetization </a:t>
            </a:r>
            <a:br>
              <a:rPr lang="en-US" dirty="0">
                <a:solidFill>
                  <a:srgbClr val="FFFFFF"/>
                </a:solidFill>
              </a:rPr>
            </a:br>
            <a:r>
              <a:rPr kumimoji="0" lang="en-US" sz="2800" b="0" i="0" u="none" strike="noStrike" kern="1400" cap="none" spc="-1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Enabling high performing programmable networks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12" name="Graphic 20">
            <a:extLst>
              <a:ext uri="{FF2B5EF4-FFF2-40B4-BE49-F238E27FC236}">
                <a16:creationId xmlns:a16="http://schemas.microsoft.com/office/drawing/2014/main" id="{CFAEAF4A-6221-B94A-990E-5C1BE6255AC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8AEC8C52-5EB8-45B7-C1A3-B289C76C5586}"/>
              </a:ext>
            </a:extLst>
          </p:cNvPr>
          <p:cNvGrpSpPr/>
          <p:nvPr/>
        </p:nvGrpSpPr>
        <p:grpSpPr>
          <a:xfrm>
            <a:off x="1965341" y="2870611"/>
            <a:ext cx="2435170" cy="1469543"/>
            <a:chOff x="7893699" y="3940732"/>
            <a:chExt cx="2261059" cy="1293844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7889E29-2493-9FCB-A451-E239F41C241B}"/>
                </a:ext>
              </a:extLst>
            </p:cNvPr>
            <p:cNvSpPr txBox="1"/>
            <p:nvPr/>
          </p:nvSpPr>
          <p:spPr>
            <a:xfrm>
              <a:off x="8395018" y="4909401"/>
              <a:ext cx="1125420" cy="32517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000" cap="none" spc="-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Best effort MBB performance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41FD596-1EF9-8339-F443-F252DF860CB0}"/>
                </a:ext>
              </a:extLst>
            </p:cNvPr>
            <p:cNvSpPr txBox="1"/>
            <p:nvPr/>
          </p:nvSpPr>
          <p:spPr>
            <a:xfrm>
              <a:off x="7893699" y="3940732"/>
              <a:ext cx="2261059" cy="29807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One-network-fits-all</a:t>
              </a:r>
            </a:p>
          </p:txBody>
        </p:sp>
        <p:sp>
          <p:nvSpPr>
            <p:cNvPr id="42" name="Rektangel 3">
              <a:extLst>
                <a:ext uri="{FF2B5EF4-FFF2-40B4-BE49-F238E27FC236}">
                  <a16:creationId xmlns:a16="http://schemas.microsoft.com/office/drawing/2014/main" id="{C002923A-1014-7996-B939-5B76FFDFDD65}"/>
                </a:ext>
              </a:extLst>
            </p:cNvPr>
            <p:cNvSpPr/>
            <p:nvPr/>
          </p:nvSpPr>
          <p:spPr bwMode="auto">
            <a:xfrm>
              <a:off x="8337470" y="4597323"/>
              <a:ext cx="1240517" cy="168692"/>
            </a:xfrm>
            <a:custGeom>
              <a:avLst/>
              <a:gdLst>
                <a:gd name="connsiteX0" fmla="*/ 0 w 2404015"/>
                <a:gd name="connsiteY0" fmla="*/ 0 h 269870"/>
                <a:gd name="connsiteX1" fmla="*/ 2404015 w 2404015"/>
                <a:gd name="connsiteY1" fmla="*/ 0 h 269870"/>
                <a:gd name="connsiteX2" fmla="*/ 2404015 w 2404015"/>
                <a:gd name="connsiteY2" fmla="*/ 269870 h 269870"/>
                <a:gd name="connsiteX3" fmla="*/ 0 w 2404015"/>
                <a:gd name="connsiteY3" fmla="*/ 269870 h 269870"/>
                <a:gd name="connsiteX4" fmla="*/ 0 w 2404015"/>
                <a:gd name="connsiteY4" fmla="*/ 0 h 269870"/>
                <a:gd name="connsiteX0" fmla="*/ 476250 w 2404015"/>
                <a:gd name="connsiteY0" fmla="*/ 0 h 271775"/>
                <a:gd name="connsiteX1" fmla="*/ 2404015 w 2404015"/>
                <a:gd name="connsiteY1" fmla="*/ 1905 h 271775"/>
                <a:gd name="connsiteX2" fmla="*/ 2404015 w 2404015"/>
                <a:gd name="connsiteY2" fmla="*/ 271775 h 271775"/>
                <a:gd name="connsiteX3" fmla="*/ 0 w 2404015"/>
                <a:gd name="connsiteY3" fmla="*/ 271775 h 271775"/>
                <a:gd name="connsiteX4" fmla="*/ 476250 w 2404015"/>
                <a:gd name="connsiteY4" fmla="*/ 0 h 271775"/>
                <a:gd name="connsiteX0" fmla="*/ 447675 w 2404015"/>
                <a:gd name="connsiteY0" fmla="*/ 0 h 271775"/>
                <a:gd name="connsiteX1" fmla="*/ 2404015 w 2404015"/>
                <a:gd name="connsiteY1" fmla="*/ 1905 h 271775"/>
                <a:gd name="connsiteX2" fmla="*/ 2404015 w 2404015"/>
                <a:gd name="connsiteY2" fmla="*/ 271775 h 271775"/>
                <a:gd name="connsiteX3" fmla="*/ 0 w 2404015"/>
                <a:gd name="connsiteY3" fmla="*/ 271775 h 271775"/>
                <a:gd name="connsiteX4" fmla="*/ 447675 w 2404015"/>
                <a:gd name="connsiteY4" fmla="*/ 0 h 271775"/>
                <a:gd name="connsiteX0" fmla="*/ 447675 w 2404015"/>
                <a:gd name="connsiteY0" fmla="*/ 0 h 271775"/>
                <a:gd name="connsiteX1" fmla="*/ 2013490 w 2404015"/>
                <a:gd name="connsiteY1" fmla="*/ 1905 h 271775"/>
                <a:gd name="connsiteX2" fmla="*/ 2404015 w 2404015"/>
                <a:gd name="connsiteY2" fmla="*/ 271775 h 271775"/>
                <a:gd name="connsiteX3" fmla="*/ 0 w 2404015"/>
                <a:gd name="connsiteY3" fmla="*/ 271775 h 271775"/>
                <a:gd name="connsiteX4" fmla="*/ 447675 w 2404015"/>
                <a:gd name="connsiteY4" fmla="*/ 0 h 271775"/>
                <a:gd name="connsiteX0" fmla="*/ 447675 w 2404015"/>
                <a:gd name="connsiteY0" fmla="*/ 0 h 271775"/>
                <a:gd name="connsiteX1" fmla="*/ 2000155 w 2404015"/>
                <a:gd name="connsiteY1" fmla="*/ 3810 h 271775"/>
                <a:gd name="connsiteX2" fmla="*/ 2404015 w 2404015"/>
                <a:gd name="connsiteY2" fmla="*/ 271775 h 271775"/>
                <a:gd name="connsiteX3" fmla="*/ 0 w 2404015"/>
                <a:gd name="connsiteY3" fmla="*/ 271775 h 271775"/>
                <a:gd name="connsiteX4" fmla="*/ 447675 w 2404015"/>
                <a:gd name="connsiteY4" fmla="*/ 0 h 271775"/>
                <a:gd name="connsiteX0" fmla="*/ 447675 w 2404015"/>
                <a:gd name="connsiteY0" fmla="*/ 0 h 271775"/>
                <a:gd name="connsiteX1" fmla="*/ 1962055 w 2404015"/>
                <a:gd name="connsiteY1" fmla="*/ 34290 h 271775"/>
                <a:gd name="connsiteX2" fmla="*/ 2404015 w 2404015"/>
                <a:gd name="connsiteY2" fmla="*/ 271775 h 271775"/>
                <a:gd name="connsiteX3" fmla="*/ 0 w 2404015"/>
                <a:gd name="connsiteY3" fmla="*/ 271775 h 271775"/>
                <a:gd name="connsiteX4" fmla="*/ 447675 w 2404015"/>
                <a:gd name="connsiteY4" fmla="*/ 0 h 271775"/>
                <a:gd name="connsiteX0" fmla="*/ 447675 w 2404015"/>
                <a:gd name="connsiteY0" fmla="*/ 0 h 271775"/>
                <a:gd name="connsiteX1" fmla="*/ 1963960 w 2404015"/>
                <a:gd name="connsiteY1" fmla="*/ 7620 h 271775"/>
                <a:gd name="connsiteX2" fmla="*/ 2404015 w 2404015"/>
                <a:gd name="connsiteY2" fmla="*/ 271775 h 271775"/>
                <a:gd name="connsiteX3" fmla="*/ 0 w 2404015"/>
                <a:gd name="connsiteY3" fmla="*/ 271775 h 271775"/>
                <a:gd name="connsiteX4" fmla="*/ 447675 w 2404015"/>
                <a:gd name="connsiteY4" fmla="*/ 0 h 271775"/>
                <a:gd name="connsiteX0" fmla="*/ 447675 w 2404015"/>
                <a:gd name="connsiteY0" fmla="*/ 0 h 271775"/>
                <a:gd name="connsiteX1" fmla="*/ 1963960 w 2404015"/>
                <a:gd name="connsiteY1" fmla="*/ 5715 h 271775"/>
                <a:gd name="connsiteX2" fmla="*/ 2404015 w 2404015"/>
                <a:gd name="connsiteY2" fmla="*/ 271775 h 271775"/>
                <a:gd name="connsiteX3" fmla="*/ 0 w 2404015"/>
                <a:gd name="connsiteY3" fmla="*/ 271775 h 271775"/>
                <a:gd name="connsiteX4" fmla="*/ 447675 w 2404015"/>
                <a:gd name="connsiteY4" fmla="*/ 0 h 271775"/>
                <a:gd name="connsiteX0" fmla="*/ 546735 w 2404015"/>
                <a:gd name="connsiteY0" fmla="*/ 24765 h 266060"/>
                <a:gd name="connsiteX1" fmla="*/ 1963960 w 2404015"/>
                <a:gd name="connsiteY1" fmla="*/ 0 h 266060"/>
                <a:gd name="connsiteX2" fmla="*/ 2404015 w 2404015"/>
                <a:gd name="connsiteY2" fmla="*/ 266060 h 266060"/>
                <a:gd name="connsiteX3" fmla="*/ 0 w 2404015"/>
                <a:gd name="connsiteY3" fmla="*/ 266060 h 266060"/>
                <a:gd name="connsiteX4" fmla="*/ 546735 w 2404015"/>
                <a:gd name="connsiteY4" fmla="*/ 24765 h 266060"/>
                <a:gd name="connsiteX0" fmla="*/ 445770 w 2404015"/>
                <a:gd name="connsiteY0" fmla="*/ 0 h 267965"/>
                <a:gd name="connsiteX1" fmla="*/ 1963960 w 2404015"/>
                <a:gd name="connsiteY1" fmla="*/ 1905 h 267965"/>
                <a:gd name="connsiteX2" fmla="*/ 2404015 w 2404015"/>
                <a:gd name="connsiteY2" fmla="*/ 267965 h 267965"/>
                <a:gd name="connsiteX3" fmla="*/ 0 w 2404015"/>
                <a:gd name="connsiteY3" fmla="*/ 267965 h 267965"/>
                <a:gd name="connsiteX4" fmla="*/ 445770 w 2404015"/>
                <a:gd name="connsiteY4" fmla="*/ 0 h 26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4015" h="267965">
                  <a:moveTo>
                    <a:pt x="445770" y="0"/>
                  </a:moveTo>
                  <a:lnTo>
                    <a:pt x="1963960" y="1905"/>
                  </a:lnTo>
                  <a:lnTo>
                    <a:pt x="2404015" y="267965"/>
                  </a:lnTo>
                  <a:lnTo>
                    <a:pt x="0" y="267965"/>
                  </a:lnTo>
                  <a:lnTo>
                    <a:pt x="44577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</p:grpSp>
      <p:pic>
        <p:nvPicPr>
          <p:cNvPr id="49" name="Picture Placeholder 19">
            <a:extLst>
              <a:ext uri="{FF2B5EF4-FFF2-40B4-BE49-F238E27FC236}">
                <a16:creationId xmlns:a16="http://schemas.microsoft.com/office/drawing/2014/main" id="{B4C77461-3F50-09CC-5461-03946E1920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9346499" y="4112610"/>
            <a:ext cx="350884" cy="385082"/>
          </a:xfrm>
          <a:prstGeom prst="rect">
            <a:avLst/>
          </a:prstGeom>
        </p:spPr>
      </p:pic>
      <p:grpSp>
        <p:nvGrpSpPr>
          <p:cNvPr id="50" name="Picture Placeholder 43">
            <a:extLst>
              <a:ext uri="{FF2B5EF4-FFF2-40B4-BE49-F238E27FC236}">
                <a16:creationId xmlns:a16="http://schemas.microsoft.com/office/drawing/2014/main" id="{4857621F-0AD8-476A-F246-1B73FDC05A26}"/>
              </a:ext>
            </a:extLst>
          </p:cNvPr>
          <p:cNvGrpSpPr>
            <a:grpSpLocks noChangeAspect="1"/>
          </p:cNvGrpSpPr>
          <p:nvPr/>
        </p:nvGrpSpPr>
        <p:grpSpPr>
          <a:xfrm>
            <a:off x="9383946" y="3843458"/>
            <a:ext cx="275990" cy="257811"/>
            <a:chOff x="404583" y="460894"/>
            <a:chExt cx="991052" cy="900963"/>
          </a:xfrm>
          <a:solidFill>
            <a:schemeClr val="bg1"/>
          </a:solidFill>
        </p:grpSpPr>
        <p:sp>
          <p:nvSpPr>
            <p:cNvPr id="51" name="Freeform 2">
              <a:extLst>
                <a:ext uri="{FF2B5EF4-FFF2-40B4-BE49-F238E27FC236}">
                  <a16:creationId xmlns:a16="http://schemas.microsoft.com/office/drawing/2014/main" id="{3C7FB4AF-C258-BF17-7EBA-0A6AA74567FD}"/>
                </a:ext>
              </a:extLst>
            </p:cNvPr>
            <p:cNvSpPr/>
            <p:nvPr/>
          </p:nvSpPr>
          <p:spPr>
            <a:xfrm>
              <a:off x="404583" y="1001473"/>
              <a:ext cx="991052" cy="360384"/>
            </a:xfrm>
            <a:custGeom>
              <a:avLst/>
              <a:gdLst>
                <a:gd name="connsiteX0" fmla="*/ 810863 w 991055"/>
                <a:gd name="connsiteY0" fmla="*/ 0 h 360383"/>
                <a:gd name="connsiteX1" fmla="*/ 180192 w 991055"/>
                <a:gd name="connsiteY1" fmla="*/ 0 h 360383"/>
                <a:gd name="connsiteX2" fmla="*/ 0 w 991055"/>
                <a:gd name="connsiteY2" fmla="*/ 180192 h 360383"/>
                <a:gd name="connsiteX3" fmla="*/ 180192 w 991055"/>
                <a:gd name="connsiteY3" fmla="*/ 360384 h 360383"/>
                <a:gd name="connsiteX4" fmla="*/ 810863 w 991055"/>
                <a:gd name="connsiteY4" fmla="*/ 360384 h 360383"/>
                <a:gd name="connsiteX5" fmla="*/ 991055 w 991055"/>
                <a:gd name="connsiteY5" fmla="*/ 180192 h 360383"/>
                <a:gd name="connsiteX6" fmla="*/ 810863 w 991055"/>
                <a:gd name="connsiteY6" fmla="*/ 0 h 360383"/>
                <a:gd name="connsiteX7" fmla="*/ 810863 w 991055"/>
                <a:gd name="connsiteY7" fmla="*/ 315336 h 360383"/>
                <a:gd name="connsiteX8" fmla="*/ 180192 w 991055"/>
                <a:gd name="connsiteY8" fmla="*/ 315336 h 360383"/>
                <a:gd name="connsiteX9" fmla="*/ 45048 w 991055"/>
                <a:gd name="connsiteY9" fmla="*/ 180192 h 360383"/>
                <a:gd name="connsiteX10" fmla="*/ 180192 w 991055"/>
                <a:gd name="connsiteY10" fmla="*/ 45048 h 360383"/>
                <a:gd name="connsiteX11" fmla="*/ 810863 w 991055"/>
                <a:gd name="connsiteY11" fmla="*/ 45048 h 360383"/>
                <a:gd name="connsiteX12" fmla="*/ 946007 w 991055"/>
                <a:gd name="connsiteY12" fmla="*/ 180192 h 360383"/>
                <a:gd name="connsiteX13" fmla="*/ 810863 w 991055"/>
                <a:gd name="connsiteY13" fmla="*/ 315336 h 36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1055" h="360383">
                  <a:moveTo>
                    <a:pt x="810863" y="0"/>
                  </a:moveTo>
                  <a:lnTo>
                    <a:pt x="180192" y="0"/>
                  </a:lnTo>
                  <a:cubicBezTo>
                    <a:pt x="80675" y="0"/>
                    <a:pt x="0" y="80675"/>
                    <a:pt x="0" y="180192"/>
                  </a:cubicBezTo>
                  <a:cubicBezTo>
                    <a:pt x="0" y="279709"/>
                    <a:pt x="80675" y="360384"/>
                    <a:pt x="180192" y="360384"/>
                  </a:cubicBezTo>
                  <a:lnTo>
                    <a:pt x="810863" y="360384"/>
                  </a:lnTo>
                  <a:cubicBezTo>
                    <a:pt x="910380" y="360384"/>
                    <a:pt x="991055" y="279709"/>
                    <a:pt x="991055" y="180192"/>
                  </a:cubicBezTo>
                  <a:cubicBezTo>
                    <a:pt x="991055" y="80675"/>
                    <a:pt x="910380" y="0"/>
                    <a:pt x="810863" y="0"/>
                  </a:cubicBezTo>
                  <a:close/>
                  <a:moveTo>
                    <a:pt x="810863" y="315336"/>
                  </a:moveTo>
                  <a:lnTo>
                    <a:pt x="180192" y="315336"/>
                  </a:lnTo>
                  <a:cubicBezTo>
                    <a:pt x="105554" y="315336"/>
                    <a:pt x="45048" y="254830"/>
                    <a:pt x="45048" y="180192"/>
                  </a:cubicBezTo>
                  <a:cubicBezTo>
                    <a:pt x="45048" y="105554"/>
                    <a:pt x="105554" y="45048"/>
                    <a:pt x="180192" y="45048"/>
                  </a:cubicBezTo>
                  <a:lnTo>
                    <a:pt x="810863" y="45048"/>
                  </a:lnTo>
                  <a:cubicBezTo>
                    <a:pt x="885501" y="45048"/>
                    <a:pt x="946007" y="105554"/>
                    <a:pt x="946007" y="180192"/>
                  </a:cubicBezTo>
                  <a:cubicBezTo>
                    <a:pt x="946007" y="254830"/>
                    <a:pt x="885501" y="315336"/>
                    <a:pt x="810863" y="315336"/>
                  </a:cubicBezTo>
                  <a:close/>
                </a:path>
              </a:pathLst>
            </a:custGeom>
            <a:grpFill/>
            <a:ln w="448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2" name="Freeform 3">
              <a:extLst>
                <a:ext uri="{FF2B5EF4-FFF2-40B4-BE49-F238E27FC236}">
                  <a16:creationId xmlns:a16="http://schemas.microsoft.com/office/drawing/2014/main" id="{7EAEFF23-3D6B-B460-26F7-BAFE60BFC8ED}"/>
                </a:ext>
              </a:extLst>
            </p:cNvPr>
            <p:cNvSpPr/>
            <p:nvPr/>
          </p:nvSpPr>
          <p:spPr>
            <a:xfrm>
              <a:off x="494679" y="1090668"/>
              <a:ext cx="180192" cy="180193"/>
            </a:xfrm>
            <a:custGeom>
              <a:avLst/>
              <a:gdLst>
                <a:gd name="connsiteX0" fmla="*/ 90096 w 180191"/>
                <a:gd name="connsiteY0" fmla="*/ 0 h 180191"/>
                <a:gd name="connsiteX1" fmla="*/ 0 w 180191"/>
                <a:gd name="connsiteY1" fmla="*/ 90096 h 180191"/>
                <a:gd name="connsiteX2" fmla="*/ 90096 w 180191"/>
                <a:gd name="connsiteY2" fmla="*/ 180192 h 180191"/>
                <a:gd name="connsiteX3" fmla="*/ 180192 w 180191"/>
                <a:gd name="connsiteY3" fmla="*/ 90096 h 180191"/>
                <a:gd name="connsiteX4" fmla="*/ 90096 w 180191"/>
                <a:gd name="connsiteY4" fmla="*/ 0 h 180191"/>
                <a:gd name="connsiteX5" fmla="*/ 90096 w 180191"/>
                <a:gd name="connsiteY5" fmla="*/ 135144 h 180191"/>
                <a:gd name="connsiteX6" fmla="*/ 45048 w 180191"/>
                <a:gd name="connsiteY6" fmla="*/ 90096 h 180191"/>
                <a:gd name="connsiteX7" fmla="*/ 90096 w 180191"/>
                <a:gd name="connsiteY7" fmla="*/ 45048 h 180191"/>
                <a:gd name="connsiteX8" fmla="*/ 135144 w 180191"/>
                <a:gd name="connsiteY8" fmla="*/ 90096 h 180191"/>
                <a:gd name="connsiteX9" fmla="*/ 90096 w 180191"/>
                <a:gd name="connsiteY9" fmla="*/ 135144 h 18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91" h="180191">
                  <a:moveTo>
                    <a:pt x="90096" y="0"/>
                  </a:moveTo>
                  <a:cubicBezTo>
                    <a:pt x="40337" y="0"/>
                    <a:pt x="0" y="40337"/>
                    <a:pt x="0" y="90096"/>
                  </a:cubicBezTo>
                  <a:cubicBezTo>
                    <a:pt x="0" y="139855"/>
                    <a:pt x="40337" y="180192"/>
                    <a:pt x="90096" y="180192"/>
                  </a:cubicBezTo>
                  <a:cubicBezTo>
                    <a:pt x="139855" y="180192"/>
                    <a:pt x="180192" y="139855"/>
                    <a:pt x="180192" y="90096"/>
                  </a:cubicBezTo>
                  <a:cubicBezTo>
                    <a:pt x="180192" y="40337"/>
                    <a:pt x="139855" y="0"/>
                    <a:pt x="90096" y="0"/>
                  </a:cubicBezTo>
                  <a:close/>
                  <a:moveTo>
                    <a:pt x="90096" y="135144"/>
                  </a:moveTo>
                  <a:cubicBezTo>
                    <a:pt x="65217" y="135144"/>
                    <a:pt x="45048" y="114975"/>
                    <a:pt x="45048" y="90096"/>
                  </a:cubicBezTo>
                  <a:cubicBezTo>
                    <a:pt x="45048" y="65217"/>
                    <a:pt x="65217" y="45048"/>
                    <a:pt x="90096" y="45048"/>
                  </a:cubicBezTo>
                  <a:cubicBezTo>
                    <a:pt x="114975" y="45048"/>
                    <a:pt x="135144" y="65217"/>
                    <a:pt x="135144" y="90096"/>
                  </a:cubicBezTo>
                  <a:cubicBezTo>
                    <a:pt x="135144" y="114975"/>
                    <a:pt x="114975" y="135144"/>
                    <a:pt x="90096" y="135144"/>
                  </a:cubicBezTo>
                  <a:close/>
                </a:path>
              </a:pathLst>
            </a:custGeom>
            <a:grpFill/>
            <a:ln w="448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3" name="Freeform 4">
              <a:extLst>
                <a:ext uri="{FF2B5EF4-FFF2-40B4-BE49-F238E27FC236}">
                  <a16:creationId xmlns:a16="http://schemas.microsoft.com/office/drawing/2014/main" id="{41F59219-02C4-FB59-0AD0-F017FDEB073D}"/>
                </a:ext>
              </a:extLst>
            </p:cNvPr>
            <p:cNvSpPr/>
            <p:nvPr/>
          </p:nvSpPr>
          <p:spPr>
            <a:xfrm>
              <a:off x="1125349" y="1090668"/>
              <a:ext cx="180192" cy="180193"/>
            </a:xfrm>
            <a:custGeom>
              <a:avLst/>
              <a:gdLst>
                <a:gd name="connsiteX0" fmla="*/ 90096 w 180191"/>
                <a:gd name="connsiteY0" fmla="*/ 0 h 180191"/>
                <a:gd name="connsiteX1" fmla="*/ 0 w 180191"/>
                <a:gd name="connsiteY1" fmla="*/ 90096 h 180191"/>
                <a:gd name="connsiteX2" fmla="*/ 90096 w 180191"/>
                <a:gd name="connsiteY2" fmla="*/ 180192 h 180191"/>
                <a:gd name="connsiteX3" fmla="*/ 180192 w 180191"/>
                <a:gd name="connsiteY3" fmla="*/ 90096 h 180191"/>
                <a:gd name="connsiteX4" fmla="*/ 90096 w 180191"/>
                <a:gd name="connsiteY4" fmla="*/ 0 h 180191"/>
                <a:gd name="connsiteX5" fmla="*/ 90096 w 180191"/>
                <a:gd name="connsiteY5" fmla="*/ 135144 h 180191"/>
                <a:gd name="connsiteX6" fmla="*/ 45048 w 180191"/>
                <a:gd name="connsiteY6" fmla="*/ 90096 h 180191"/>
                <a:gd name="connsiteX7" fmla="*/ 90096 w 180191"/>
                <a:gd name="connsiteY7" fmla="*/ 45048 h 180191"/>
                <a:gd name="connsiteX8" fmla="*/ 135144 w 180191"/>
                <a:gd name="connsiteY8" fmla="*/ 90096 h 180191"/>
                <a:gd name="connsiteX9" fmla="*/ 90096 w 180191"/>
                <a:gd name="connsiteY9" fmla="*/ 135144 h 18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91" h="180191">
                  <a:moveTo>
                    <a:pt x="90096" y="0"/>
                  </a:moveTo>
                  <a:cubicBezTo>
                    <a:pt x="40337" y="0"/>
                    <a:pt x="0" y="40337"/>
                    <a:pt x="0" y="90096"/>
                  </a:cubicBezTo>
                  <a:cubicBezTo>
                    <a:pt x="0" y="139855"/>
                    <a:pt x="40337" y="180192"/>
                    <a:pt x="90096" y="180192"/>
                  </a:cubicBezTo>
                  <a:cubicBezTo>
                    <a:pt x="139855" y="180192"/>
                    <a:pt x="180192" y="139855"/>
                    <a:pt x="180192" y="90096"/>
                  </a:cubicBezTo>
                  <a:cubicBezTo>
                    <a:pt x="180192" y="40337"/>
                    <a:pt x="139855" y="0"/>
                    <a:pt x="90096" y="0"/>
                  </a:cubicBezTo>
                  <a:close/>
                  <a:moveTo>
                    <a:pt x="90096" y="135144"/>
                  </a:moveTo>
                  <a:cubicBezTo>
                    <a:pt x="65217" y="135144"/>
                    <a:pt x="45048" y="114975"/>
                    <a:pt x="45048" y="90096"/>
                  </a:cubicBezTo>
                  <a:cubicBezTo>
                    <a:pt x="45048" y="65217"/>
                    <a:pt x="65217" y="45048"/>
                    <a:pt x="90096" y="45048"/>
                  </a:cubicBezTo>
                  <a:cubicBezTo>
                    <a:pt x="114975" y="45048"/>
                    <a:pt x="135144" y="65217"/>
                    <a:pt x="135144" y="90096"/>
                  </a:cubicBezTo>
                  <a:cubicBezTo>
                    <a:pt x="135144" y="114975"/>
                    <a:pt x="114975" y="135144"/>
                    <a:pt x="90096" y="135144"/>
                  </a:cubicBezTo>
                  <a:close/>
                </a:path>
              </a:pathLst>
            </a:custGeom>
            <a:grpFill/>
            <a:ln w="448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4" name="Freeform 6">
              <a:extLst>
                <a:ext uri="{FF2B5EF4-FFF2-40B4-BE49-F238E27FC236}">
                  <a16:creationId xmlns:a16="http://schemas.microsoft.com/office/drawing/2014/main" id="{F6876C58-F9F4-5307-BC08-DF87AD83C135}"/>
                </a:ext>
              </a:extLst>
            </p:cNvPr>
            <p:cNvSpPr/>
            <p:nvPr/>
          </p:nvSpPr>
          <p:spPr>
            <a:xfrm>
              <a:off x="540628" y="685685"/>
              <a:ext cx="315335" cy="270290"/>
            </a:xfrm>
            <a:custGeom>
              <a:avLst/>
              <a:gdLst>
                <a:gd name="connsiteX0" fmla="*/ 45048 w 315335"/>
                <a:gd name="connsiteY0" fmla="*/ 271189 h 270287"/>
                <a:gd name="connsiteX1" fmla="*/ 314435 w 315335"/>
                <a:gd name="connsiteY1" fmla="*/ 271189 h 270287"/>
                <a:gd name="connsiteX2" fmla="*/ 314435 w 315335"/>
                <a:gd name="connsiteY2" fmla="*/ 45949 h 270287"/>
                <a:gd name="connsiteX3" fmla="*/ 359933 w 315335"/>
                <a:gd name="connsiteY3" fmla="*/ 45949 h 270287"/>
                <a:gd name="connsiteX4" fmla="*/ 359933 w 315335"/>
                <a:gd name="connsiteY4" fmla="*/ 901 h 270287"/>
                <a:gd name="connsiteX5" fmla="*/ 269387 w 315335"/>
                <a:gd name="connsiteY5" fmla="*/ 901 h 270287"/>
                <a:gd name="connsiteX6" fmla="*/ 269387 w 315335"/>
                <a:gd name="connsiteY6" fmla="*/ 226141 h 270287"/>
                <a:gd name="connsiteX7" fmla="*/ 90096 w 315335"/>
                <a:gd name="connsiteY7" fmla="*/ 226141 h 270287"/>
                <a:gd name="connsiteX8" fmla="*/ 90096 w 315335"/>
                <a:gd name="connsiteY8" fmla="*/ 0 h 270287"/>
                <a:gd name="connsiteX9" fmla="*/ 0 w 315335"/>
                <a:gd name="connsiteY9" fmla="*/ 0 h 270287"/>
                <a:gd name="connsiteX10" fmla="*/ 0 w 315335"/>
                <a:gd name="connsiteY10" fmla="*/ 45048 h 270287"/>
                <a:gd name="connsiteX11" fmla="*/ 45048 w 315335"/>
                <a:gd name="connsiteY11" fmla="*/ 45048 h 270287"/>
                <a:gd name="connsiteX12" fmla="*/ 45048 w 315335"/>
                <a:gd name="connsiteY12" fmla="*/ 271189 h 27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5335" h="270287">
                  <a:moveTo>
                    <a:pt x="45048" y="271189"/>
                  </a:moveTo>
                  <a:lnTo>
                    <a:pt x="314435" y="271189"/>
                  </a:lnTo>
                  <a:lnTo>
                    <a:pt x="314435" y="45949"/>
                  </a:lnTo>
                  <a:lnTo>
                    <a:pt x="359933" y="45949"/>
                  </a:lnTo>
                  <a:lnTo>
                    <a:pt x="359933" y="901"/>
                  </a:lnTo>
                  <a:lnTo>
                    <a:pt x="269387" y="901"/>
                  </a:lnTo>
                  <a:lnTo>
                    <a:pt x="269387" y="226141"/>
                  </a:lnTo>
                  <a:lnTo>
                    <a:pt x="90096" y="226141"/>
                  </a:lnTo>
                  <a:lnTo>
                    <a:pt x="90096" y="0"/>
                  </a:lnTo>
                  <a:lnTo>
                    <a:pt x="0" y="0"/>
                  </a:lnTo>
                  <a:lnTo>
                    <a:pt x="0" y="45048"/>
                  </a:lnTo>
                  <a:lnTo>
                    <a:pt x="45048" y="45048"/>
                  </a:lnTo>
                  <a:lnTo>
                    <a:pt x="45048" y="271189"/>
                  </a:lnTo>
                  <a:close/>
                </a:path>
              </a:pathLst>
            </a:custGeom>
            <a:grpFill/>
            <a:ln w="448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5" name="Freeform 7">
              <a:extLst>
                <a:ext uri="{FF2B5EF4-FFF2-40B4-BE49-F238E27FC236}">
                  <a16:creationId xmlns:a16="http://schemas.microsoft.com/office/drawing/2014/main" id="{C5D8C287-E2A9-0BDD-AD04-473C85D27BD4}"/>
                </a:ext>
              </a:extLst>
            </p:cNvPr>
            <p:cNvSpPr/>
            <p:nvPr/>
          </p:nvSpPr>
          <p:spPr>
            <a:xfrm>
              <a:off x="945157" y="687038"/>
              <a:ext cx="270288" cy="270290"/>
            </a:xfrm>
            <a:custGeom>
              <a:avLst/>
              <a:gdLst>
                <a:gd name="connsiteX0" fmla="*/ 270288 w 270287"/>
                <a:gd name="connsiteY0" fmla="*/ 0 h 270287"/>
                <a:gd name="connsiteX1" fmla="*/ 0 w 270287"/>
                <a:gd name="connsiteY1" fmla="*/ 0 h 270287"/>
                <a:gd name="connsiteX2" fmla="*/ 0 w 270287"/>
                <a:gd name="connsiteY2" fmla="*/ 270288 h 270287"/>
                <a:gd name="connsiteX3" fmla="*/ 270288 w 270287"/>
                <a:gd name="connsiteY3" fmla="*/ 270288 h 270287"/>
                <a:gd name="connsiteX4" fmla="*/ 225240 w 270287"/>
                <a:gd name="connsiteY4" fmla="*/ 225240 h 270287"/>
                <a:gd name="connsiteX5" fmla="*/ 45048 w 270287"/>
                <a:gd name="connsiteY5" fmla="*/ 225240 h 270287"/>
                <a:gd name="connsiteX6" fmla="*/ 45048 w 270287"/>
                <a:gd name="connsiteY6" fmla="*/ 45048 h 270287"/>
                <a:gd name="connsiteX7" fmla="*/ 112620 w 270287"/>
                <a:gd name="connsiteY7" fmla="*/ 45048 h 270287"/>
                <a:gd name="connsiteX8" fmla="*/ 112620 w 270287"/>
                <a:gd name="connsiteY8" fmla="*/ 135144 h 270287"/>
                <a:gd name="connsiteX9" fmla="*/ 157668 w 270287"/>
                <a:gd name="connsiteY9" fmla="*/ 135144 h 270287"/>
                <a:gd name="connsiteX10" fmla="*/ 157668 w 270287"/>
                <a:gd name="connsiteY10" fmla="*/ 45048 h 270287"/>
                <a:gd name="connsiteX11" fmla="*/ 225240 w 270287"/>
                <a:gd name="connsiteY11" fmla="*/ 45048 h 27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0287" h="270287">
                  <a:moveTo>
                    <a:pt x="270288" y="0"/>
                  </a:moveTo>
                  <a:lnTo>
                    <a:pt x="0" y="0"/>
                  </a:lnTo>
                  <a:lnTo>
                    <a:pt x="0" y="270288"/>
                  </a:lnTo>
                  <a:lnTo>
                    <a:pt x="270288" y="270288"/>
                  </a:lnTo>
                  <a:close/>
                  <a:moveTo>
                    <a:pt x="225240" y="225240"/>
                  </a:moveTo>
                  <a:lnTo>
                    <a:pt x="45048" y="225240"/>
                  </a:lnTo>
                  <a:lnTo>
                    <a:pt x="45048" y="45048"/>
                  </a:lnTo>
                  <a:lnTo>
                    <a:pt x="112620" y="45048"/>
                  </a:lnTo>
                  <a:lnTo>
                    <a:pt x="112620" y="135144"/>
                  </a:lnTo>
                  <a:lnTo>
                    <a:pt x="157668" y="135144"/>
                  </a:lnTo>
                  <a:lnTo>
                    <a:pt x="157668" y="45048"/>
                  </a:lnTo>
                  <a:lnTo>
                    <a:pt x="225240" y="45048"/>
                  </a:lnTo>
                  <a:close/>
                </a:path>
              </a:pathLst>
            </a:custGeom>
            <a:grpFill/>
            <a:ln w="448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56" name="Freeform 8">
              <a:extLst>
                <a:ext uri="{FF2B5EF4-FFF2-40B4-BE49-F238E27FC236}">
                  <a16:creationId xmlns:a16="http://schemas.microsoft.com/office/drawing/2014/main" id="{B10F0560-4EB5-0B81-D94C-DB232EF4B8CC}"/>
                </a:ext>
              </a:extLst>
            </p:cNvPr>
            <p:cNvSpPr/>
            <p:nvPr/>
          </p:nvSpPr>
          <p:spPr>
            <a:xfrm>
              <a:off x="675324" y="460894"/>
              <a:ext cx="90096" cy="180193"/>
            </a:xfrm>
            <a:custGeom>
              <a:avLst/>
              <a:gdLst>
                <a:gd name="connsiteX0" fmla="*/ 90096 w 90095"/>
                <a:gd name="connsiteY0" fmla="*/ 135594 h 180191"/>
                <a:gd name="connsiteX1" fmla="*/ 67121 w 90095"/>
                <a:gd name="connsiteY1" fmla="*/ 135594 h 180191"/>
                <a:gd name="connsiteX2" fmla="*/ 67121 w 90095"/>
                <a:gd name="connsiteY2" fmla="*/ 0 h 180191"/>
                <a:gd name="connsiteX3" fmla="*/ 22073 w 90095"/>
                <a:gd name="connsiteY3" fmla="*/ 0 h 180191"/>
                <a:gd name="connsiteX4" fmla="*/ 22073 w 90095"/>
                <a:gd name="connsiteY4" fmla="*/ 135594 h 180191"/>
                <a:gd name="connsiteX5" fmla="*/ 0 w 90095"/>
                <a:gd name="connsiteY5" fmla="*/ 135594 h 180191"/>
                <a:gd name="connsiteX6" fmla="*/ 0 w 90095"/>
                <a:gd name="connsiteY6" fmla="*/ 180642 h 180191"/>
                <a:gd name="connsiteX7" fmla="*/ 90096 w 90095"/>
                <a:gd name="connsiteY7" fmla="*/ 180642 h 180191"/>
                <a:gd name="connsiteX8" fmla="*/ 90096 w 90095"/>
                <a:gd name="connsiteY8" fmla="*/ 135594 h 18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095" h="180191">
                  <a:moveTo>
                    <a:pt x="90096" y="135594"/>
                  </a:moveTo>
                  <a:lnTo>
                    <a:pt x="67121" y="135594"/>
                  </a:lnTo>
                  <a:lnTo>
                    <a:pt x="67121" y="0"/>
                  </a:lnTo>
                  <a:lnTo>
                    <a:pt x="22073" y="0"/>
                  </a:lnTo>
                  <a:lnTo>
                    <a:pt x="22073" y="135594"/>
                  </a:lnTo>
                  <a:lnTo>
                    <a:pt x="0" y="135594"/>
                  </a:lnTo>
                  <a:lnTo>
                    <a:pt x="0" y="180642"/>
                  </a:lnTo>
                  <a:lnTo>
                    <a:pt x="90096" y="180642"/>
                  </a:lnTo>
                  <a:lnTo>
                    <a:pt x="90096" y="135594"/>
                  </a:lnTo>
                  <a:close/>
                </a:path>
              </a:pathLst>
            </a:custGeom>
            <a:grpFill/>
            <a:ln w="448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</p:grpSp>
      <p:pic>
        <p:nvPicPr>
          <p:cNvPr id="57" name="Picture Placeholder 27">
            <a:extLst>
              <a:ext uri="{FF2B5EF4-FFF2-40B4-BE49-F238E27FC236}">
                <a16:creationId xmlns:a16="http://schemas.microsoft.com/office/drawing/2014/main" id="{35AB2629-C4CA-4D51-854B-4CDE36FCBC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110" b="110"/>
          <a:stretch>
            <a:fillRect/>
          </a:stretch>
        </p:blipFill>
        <p:spPr>
          <a:xfrm>
            <a:off x="9419642" y="3576570"/>
            <a:ext cx="204599" cy="21978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893C817D-AB66-7F12-02BA-5D7A1A4EE6C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434126" y="4528853"/>
            <a:ext cx="175630" cy="244748"/>
          </a:xfrm>
          <a:prstGeom prst="rect">
            <a:avLst/>
          </a:prstGeom>
        </p:spPr>
      </p:pic>
      <p:pic>
        <p:nvPicPr>
          <p:cNvPr id="59" name="Picture Placeholder 19">
            <a:extLst>
              <a:ext uri="{FF2B5EF4-FFF2-40B4-BE49-F238E27FC236}">
                <a16:creationId xmlns:a16="http://schemas.microsoft.com/office/drawing/2014/main" id="{5EB9E5B9-26E1-538C-BE8F-E45394AE830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9343389" y="2801672"/>
            <a:ext cx="357104" cy="381405"/>
          </a:xfrm>
          <a:prstGeom prst="rect">
            <a:avLst/>
          </a:prstGeom>
        </p:spPr>
      </p:pic>
      <p:pic>
        <p:nvPicPr>
          <p:cNvPr id="60" name="Picture Placeholder 35">
            <a:extLst>
              <a:ext uri="{FF2B5EF4-FFF2-40B4-BE49-F238E27FC236}">
                <a16:creationId xmlns:a16="http://schemas.microsoft.com/office/drawing/2014/main" id="{19A76350-AF6C-A9E3-0502-4A8FB93919A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9354706" y="2499270"/>
            <a:ext cx="334471" cy="357232"/>
          </a:xfrm>
          <a:prstGeom prst="rect">
            <a:avLst/>
          </a:prstGeom>
        </p:spPr>
      </p:pic>
      <p:pic>
        <p:nvPicPr>
          <p:cNvPr id="61" name="Picture Placeholder 29">
            <a:extLst>
              <a:ext uri="{FF2B5EF4-FFF2-40B4-BE49-F238E27FC236}">
                <a16:creationId xmlns:a16="http://schemas.microsoft.com/office/drawing/2014/main" id="{D9570A4E-0BE0-BEF6-3B08-F83DCCE95D2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73" b="73"/>
          <a:stretch>
            <a:fillRect/>
          </a:stretch>
        </p:blipFill>
        <p:spPr>
          <a:xfrm>
            <a:off x="9378102" y="3209163"/>
            <a:ext cx="287678" cy="2968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293753-6EE6-B2B0-A7BD-C4227434200E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-1" t="20680" r="13518" b="42918"/>
          <a:stretch/>
        </p:blipFill>
        <p:spPr>
          <a:xfrm>
            <a:off x="818021" y="4999437"/>
            <a:ext cx="4729811" cy="1386430"/>
          </a:xfrm>
          <a:prstGeom prst="rect">
            <a:avLst/>
          </a:prstGeom>
          <a:ln w="15875">
            <a:solidFill>
              <a:schemeClr val="bg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5EA0C6-92E4-38B0-6703-5BC6DB79982D}"/>
              </a:ext>
            </a:extLst>
          </p:cNvPr>
          <p:cNvSpPr txBox="1"/>
          <p:nvPr/>
        </p:nvSpPr>
        <p:spPr>
          <a:xfrm>
            <a:off x="2389475" y="1621842"/>
            <a:ext cx="1443661" cy="25057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Today's networks</a:t>
            </a:r>
            <a:b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lang="en-US" sz="12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Non-Stand alone (NSA)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3CF290-3C8F-7984-6AF5-B14A472D486E}"/>
              </a:ext>
            </a:extLst>
          </p:cNvPr>
          <p:cNvSpPr txBox="1"/>
          <p:nvPr/>
        </p:nvSpPr>
        <p:spPr>
          <a:xfrm>
            <a:off x="6856787" y="1509117"/>
            <a:ext cx="2706107" cy="25057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Monetization “ready” network</a:t>
            </a:r>
            <a:b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</a:br>
            <a:r>
              <a:rPr lang="en-US" sz="12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Stand Alone </a:t>
            </a:r>
            <a:br>
              <a:rPr lang="en-US" sz="12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</a:br>
            <a:r>
              <a:rPr lang="en-US" sz="12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(SA)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Midband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8C59641-2FD9-2FBA-9736-2F0A485500ED}"/>
              </a:ext>
            </a:extLst>
          </p:cNvPr>
          <p:cNvGrpSpPr/>
          <p:nvPr/>
        </p:nvGrpSpPr>
        <p:grpSpPr>
          <a:xfrm>
            <a:off x="7012736" y="2429670"/>
            <a:ext cx="2435170" cy="2179429"/>
            <a:chOff x="9706518" y="3684815"/>
            <a:chExt cx="2261058" cy="191885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7488F22-B307-7125-FCB2-91381D0B2983}"/>
                </a:ext>
              </a:extLst>
            </p:cNvPr>
            <p:cNvSpPr txBox="1"/>
            <p:nvPr/>
          </p:nvSpPr>
          <p:spPr>
            <a:xfrm>
              <a:off x="10238622" y="5156557"/>
              <a:ext cx="1243357" cy="44711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“Network Slicing”</a:t>
              </a:r>
              <a:b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</a:b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Service </a:t>
              </a:r>
              <a:b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</a:b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SLA fulfilment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E244D05-1578-ACF5-A1D8-48E599499D9A}"/>
                </a:ext>
              </a:extLst>
            </p:cNvPr>
            <p:cNvSpPr txBox="1"/>
            <p:nvPr/>
          </p:nvSpPr>
          <p:spPr>
            <a:xfrm>
              <a:off x="9706518" y="3684815"/>
              <a:ext cx="2261058" cy="56905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Differentiated connectivity</a:t>
              </a:r>
            </a:p>
          </p:txBody>
        </p:sp>
        <p:grpSp>
          <p:nvGrpSpPr>
            <p:cNvPr id="9" name="Grupp 7">
              <a:extLst>
                <a:ext uri="{FF2B5EF4-FFF2-40B4-BE49-F238E27FC236}">
                  <a16:creationId xmlns:a16="http://schemas.microsoft.com/office/drawing/2014/main" id="{DB7C2CF9-3A6A-5B84-D7F0-08E5FB41B40C}"/>
                </a:ext>
              </a:extLst>
            </p:cNvPr>
            <p:cNvGrpSpPr/>
            <p:nvPr/>
          </p:nvGrpSpPr>
          <p:grpSpPr>
            <a:xfrm>
              <a:off x="10104853" y="4291656"/>
              <a:ext cx="1467220" cy="783915"/>
              <a:chOff x="7645582" y="628237"/>
              <a:chExt cx="2404012" cy="1245230"/>
            </a:xfrm>
          </p:grpSpPr>
          <p:sp>
            <p:nvSpPr>
              <p:cNvPr id="16" name="Rektangel 3">
                <a:extLst>
                  <a:ext uri="{FF2B5EF4-FFF2-40B4-BE49-F238E27FC236}">
                    <a16:creationId xmlns:a16="http://schemas.microsoft.com/office/drawing/2014/main" id="{5405921D-84B3-F862-5DB5-CA8FB0186136}"/>
                  </a:ext>
                </a:extLst>
              </p:cNvPr>
              <p:cNvSpPr/>
              <p:nvPr/>
            </p:nvSpPr>
            <p:spPr bwMode="auto">
              <a:xfrm>
                <a:off x="7645582" y="1279748"/>
                <a:ext cx="2404012" cy="267965"/>
              </a:xfrm>
              <a:custGeom>
                <a:avLst/>
                <a:gdLst>
                  <a:gd name="connsiteX0" fmla="*/ 0 w 2404015"/>
                  <a:gd name="connsiteY0" fmla="*/ 0 h 269870"/>
                  <a:gd name="connsiteX1" fmla="*/ 2404015 w 2404015"/>
                  <a:gd name="connsiteY1" fmla="*/ 0 h 269870"/>
                  <a:gd name="connsiteX2" fmla="*/ 2404015 w 2404015"/>
                  <a:gd name="connsiteY2" fmla="*/ 269870 h 269870"/>
                  <a:gd name="connsiteX3" fmla="*/ 0 w 2404015"/>
                  <a:gd name="connsiteY3" fmla="*/ 269870 h 269870"/>
                  <a:gd name="connsiteX4" fmla="*/ 0 w 2404015"/>
                  <a:gd name="connsiteY4" fmla="*/ 0 h 269870"/>
                  <a:gd name="connsiteX0" fmla="*/ 476250 w 2404015"/>
                  <a:gd name="connsiteY0" fmla="*/ 0 h 271775"/>
                  <a:gd name="connsiteX1" fmla="*/ 2404015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76250 w 2404015"/>
                  <a:gd name="connsiteY4" fmla="*/ 0 h 271775"/>
                  <a:gd name="connsiteX0" fmla="*/ 447675 w 2404015"/>
                  <a:gd name="connsiteY0" fmla="*/ 0 h 271775"/>
                  <a:gd name="connsiteX1" fmla="*/ 2404015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2013490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2000155 w 2404015"/>
                  <a:gd name="connsiteY1" fmla="*/ 381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2055 w 2404015"/>
                  <a:gd name="connsiteY1" fmla="*/ 3429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3960 w 2404015"/>
                  <a:gd name="connsiteY1" fmla="*/ 762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3960 w 2404015"/>
                  <a:gd name="connsiteY1" fmla="*/ 571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546735 w 2404015"/>
                  <a:gd name="connsiteY0" fmla="*/ 24765 h 266060"/>
                  <a:gd name="connsiteX1" fmla="*/ 1963960 w 2404015"/>
                  <a:gd name="connsiteY1" fmla="*/ 0 h 266060"/>
                  <a:gd name="connsiteX2" fmla="*/ 2404015 w 2404015"/>
                  <a:gd name="connsiteY2" fmla="*/ 266060 h 266060"/>
                  <a:gd name="connsiteX3" fmla="*/ 0 w 2404015"/>
                  <a:gd name="connsiteY3" fmla="*/ 266060 h 266060"/>
                  <a:gd name="connsiteX4" fmla="*/ 546735 w 2404015"/>
                  <a:gd name="connsiteY4" fmla="*/ 24765 h 266060"/>
                  <a:gd name="connsiteX0" fmla="*/ 445770 w 2404015"/>
                  <a:gd name="connsiteY0" fmla="*/ 0 h 267965"/>
                  <a:gd name="connsiteX1" fmla="*/ 1963960 w 2404015"/>
                  <a:gd name="connsiteY1" fmla="*/ 1905 h 267965"/>
                  <a:gd name="connsiteX2" fmla="*/ 2404015 w 2404015"/>
                  <a:gd name="connsiteY2" fmla="*/ 267965 h 267965"/>
                  <a:gd name="connsiteX3" fmla="*/ 0 w 2404015"/>
                  <a:gd name="connsiteY3" fmla="*/ 267965 h 267965"/>
                  <a:gd name="connsiteX4" fmla="*/ 445770 w 2404015"/>
                  <a:gd name="connsiteY4" fmla="*/ 0 h 267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4015" h="267965">
                    <a:moveTo>
                      <a:pt x="445770" y="0"/>
                    </a:moveTo>
                    <a:lnTo>
                      <a:pt x="1963960" y="1905"/>
                    </a:lnTo>
                    <a:lnTo>
                      <a:pt x="2404015" y="267965"/>
                    </a:lnTo>
                    <a:lnTo>
                      <a:pt x="0" y="267965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48A8FA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endParaRPr>
              </a:p>
            </p:txBody>
          </p:sp>
          <p:sp>
            <p:nvSpPr>
              <p:cNvPr id="17" name="Rektangel 3">
                <a:extLst>
                  <a:ext uri="{FF2B5EF4-FFF2-40B4-BE49-F238E27FC236}">
                    <a16:creationId xmlns:a16="http://schemas.microsoft.com/office/drawing/2014/main" id="{3A207C59-B717-919A-E6F1-FC6CBF57FDCB}"/>
                  </a:ext>
                </a:extLst>
              </p:cNvPr>
              <p:cNvSpPr/>
              <p:nvPr/>
            </p:nvSpPr>
            <p:spPr bwMode="auto">
              <a:xfrm>
                <a:off x="7645582" y="1605502"/>
                <a:ext cx="2404012" cy="267965"/>
              </a:xfrm>
              <a:custGeom>
                <a:avLst/>
                <a:gdLst>
                  <a:gd name="connsiteX0" fmla="*/ 0 w 2404015"/>
                  <a:gd name="connsiteY0" fmla="*/ 0 h 269870"/>
                  <a:gd name="connsiteX1" fmla="*/ 2404015 w 2404015"/>
                  <a:gd name="connsiteY1" fmla="*/ 0 h 269870"/>
                  <a:gd name="connsiteX2" fmla="*/ 2404015 w 2404015"/>
                  <a:gd name="connsiteY2" fmla="*/ 269870 h 269870"/>
                  <a:gd name="connsiteX3" fmla="*/ 0 w 2404015"/>
                  <a:gd name="connsiteY3" fmla="*/ 269870 h 269870"/>
                  <a:gd name="connsiteX4" fmla="*/ 0 w 2404015"/>
                  <a:gd name="connsiteY4" fmla="*/ 0 h 269870"/>
                  <a:gd name="connsiteX0" fmla="*/ 476250 w 2404015"/>
                  <a:gd name="connsiteY0" fmla="*/ 0 h 271775"/>
                  <a:gd name="connsiteX1" fmla="*/ 2404015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76250 w 2404015"/>
                  <a:gd name="connsiteY4" fmla="*/ 0 h 271775"/>
                  <a:gd name="connsiteX0" fmla="*/ 447675 w 2404015"/>
                  <a:gd name="connsiteY0" fmla="*/ 0 h 271775"/>
                  <a:gd name="connsiteX1" fmla="*/ 2404015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2013490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2000155 w 2404015"/>
                  <a:gd name="connsiteY1" fmla="*/ 381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2055 w 2404015"/>
                  <a:gd name="connsiteY1" fmla="*/ 3429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3960 w 2404015"/>
                  <a:gd name="connsiteY1" fmla="*/ 762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3960 w 2404015"/>
                  <a:gd name="connsiteY1" fmla="*/ 571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546735 w 2404015"/>
                  <a:gd name="connsiteY0" fmla="*/ 24765 h 266060"/>
                  <a:gd name="connsiteX1" fmla="*/ 1963960 w 2404015"/>
                  <a:gd name="connsiteY1" fmla="*/ 0 h 266060"/>
                  <a:gd name="connsiteX2" fmla="*/ 2404015 w 2404015"/>
                  <a:gd name="connsiteY2" fmla="*/ 266060 h 266060"/>
                  <a:gd name="connsiteX3" fmla="*/ 0 w 2404015"/>
                  <a:gd name="connsiteY3" fmla="*/ 266060 h 266060"/>
                  <a:gd name="connsiteX4" fmla="*/ 546735 w 2404015"/>
                  <a:gd name="connsiteY4" fmla="*/ 24765 h 266060"/>
                  <a:gd name="connsiteX0" fmla="*/ 445770 w 2404015"/>
                  <a:gd name="connsiteY0" fmla="*/ 0 h 267965"/>
                  <a:gd name="connsiteX1" fmla="*/ 1963960 w 2404015"/>
                  <a:gd name="connsiteY1" fmla="*/ 1905 h 267965"/>
                  <a:gd name="connsiteX2" fmla="*/ 2404015 w 2404015"/>
                  <a:gd name="connsiteY2" fmla="*/ 267965 h 267965"/>
                  <a:gd name="connsiteX3" fmla="*/ 0 w 2404015"/>
                  <a:gd name="connsiteY3" fmla="*/ 267965 h 267965"/>
                  <a:gd name="connsiteX4" fmla="*/ 445770 w 2404015"/>
                  <a:gd name="connsiteY4" fmla="*/ 0 h 267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4015" h="267965">
                    <a:moveTo>
                      <a:pt x="445770" y="0"/>
                    </a:moveTo>
                    <a:lnTo>
                      <a:pt x="1963960" y="1905"/>
                    </a:lnTo>
                    <a:lnTo>
                      <a:pt x="2404015" y="267965"/>
                    </a:lnTo>
                    <a:lnTo>
                      <a:pt x="0" y="267965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endParaRPr>
              </a:p>
            </p:txBody>
          </p:sp>
          <p:sp>
            <p:nvSpPr>
              <p:cNvPr id="18" name="Rektangel 3">
                <a:extLst>
                  <a:ext uri="{FF2B5EF4-FFF2-40B4-BE49-F238E27FC236}">
                    <a16:creationId xmlns:a16="http://schemas.microsoft.com/office/drawing/2014/main" id="{B3C13F26-ACE0-6EBE-F679-53C7C50B5668}"/>
                  </a:ext>
                </a:extLst>
              </p:cNvPr>
              <p:cNvSpPr/>
              <p:nvPr/>
            </p:nvSpPr>
            <p:spPr bwMode="auto">
              <a:xfrm>
                <a:off x="7645582" y="953992"/>
                <a:ext cx="2404012" cy="267965"/>
              </a:xfrm>
              <a:custGeom>
                <a:avLst/>
                <a:gdLst>
                  <a:gd name="connsiteX0" fmla="*/ 0 w 2404015"/>
                  <a:gd name="connsiteY0" fmla="*/ 0 h 269870"/>
                  <a:gd name="connsiteX1" fmla="*/ 2404015 w 2404015"/>
                  <a:gd name="connsiteY1" fmla="*/ 0 h 269870"/>
                  <a:gd name="connsiteX2" fmla="*/ 2404015 w 2404015"/>
                  <a:gd name="connsiteY2" fmla="*/ 269870 h 269870"/>
                  <a:gd name="connsiteX3" fmla="*/ 0 w 2404015"/>
                  <a:gd name="connsiteY3" fmla="*/ 269870 h 269870"/>
                  <a:gd name="connsiteX4" fmla="*/ 0 w 2404015"/>
                  <a:gd name="connsiteY4" fmla="*/ 0 h 269870"/>
                  <a:gd name="connsiteX0" fmla="*/ 476250 w 2404015"/>
                  <a:gd name="connsiteY0" fmla="*/ 0 h 271775"/>
                  <a:gd name="connsiteX1" fmla="*/ 2404015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76250 w 2404015"/>
                  <a:gd name="connsiteY4" fmla="*/ 0 h 271775"/>
                  <a:gd name="connsiteX0" fmla="*/ 447675 w 2404015"/>
                  <a:gd name="connsiteY0" fmla="*/ 0 h 271775"/>
                  <a:gd name="connsiteX1" fmla="*/ 2404015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2013490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2000155 w 2404015"/>
                  <a:gd name="connsiteY1" fmla="*/ 381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2055 w 2404015"/>
                  <a:gd name="connsiteY1" fmla="*/ 3429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3960 w 2404015"/>
                  <a:gd name="connsiteY1" fmla="*/ 762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3960 w 2404015"/>
                  <a:gd name="connsiteY1" fmla="*/ 571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546735 w 2404015"/>
                  <a:gd name="connsiteY0" fmla="*/ 24765 h 266060"/>
                  <a:gd name="connsiteX1" fmla="*/ 1963960 w 2404015"/>
                  <a:gd name="connsiteY1" fmla="*/ 0 h 266060"/>
                  <a:gd name="connsiteX2" fmla="*/ 2404015 w 2404015"/>
                  <a:gd name="connsiteY2" fmla="*/ 266060 h 266060"/>
                  <a:gd name="connsiteX3" fmla="*/ 0 w 2404015"/>
                  <a:gd name="connsiteY3" fmla="*/ 266060 h 266060"/>
                  <a:gd name="connsiteX4" fmla="*/ 546735 w 2404015"/>
                  <a:gd name="connsiteY4" fmla="*/ 24765 h 266060"/>
                  <a:gd name="connsiteX0" fmla="*/ 445770 w 2404015"/>
                  <a:gd name="connsiteY0" fmla="*/ 0 h 267965"/>
                  <a:gd name="connsiteX1" fmla="*/ 1963960 w 2404015"/>
                  <a:gd name="connsiteY1" fmla="*/ 1905 h 267965"/>
                  <a:gd name="connsiteX2" fmla="*/ 2404015 w 2404015"/>
                  <a:gd name="connsiteY2" fmla="*/ 267965 h 267965"/>
                  <a:gd name="connsiteX3" fmla="*/ 0 w 2404015"/>
                  <a:gd name="connsiteY3" fmla="*/ 267965 h 267965"/>
                  <a:gd name="connsiteX4" fmla="*/ 445770 w 2404015"/>
                  <a:gd name="connsiteY4" fmla="*/ 0 h 267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4015" h="267965">
                    <a:moveTo>
                      <a:pt x="445770" y="0"/>
                    </a:moveTo>
                    <a:lnTo>
                      <a:pt x="1963960" y="1905"/>
                    </a:lnTo>
                    <a:lnTo>
                      <a:pt x="2404015" y="267965"/>
                    </a:lnTo>
                    <a:lnTo>
                      <a:pt x="0" y="267965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0050CA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endParaRPr>
              </a:p>
            </p:txBody>
          </p:sp>
          <p:sp>
            <p:nvSpPr>
              <p:cNvPr id="19" name="Rektangel 3">
                <a:extLst>
                  <a:ext uri="{FF2B5EF4-FFF2-40B4-BE49-F238E27FC236}">
                    <a16:creationId xmlns:a16="http://schemas.microsoft.com/office/drawing/2014/main" id="{84FB3A79-1858-5BFF-4742-7024FAC2D7AE}"/>
                  </a:ext>
                </a:extLst>
              </p:cNvPr>
              <p:cNvSpPr/>
              <p:nvPr/>
            </p:nvSpPr>
            <p:spPr bwMode="auto">
              <a:xfrm>
                <a:off x="7645582" y="628237"/>
                <a:ext cx="2404012" cy="267965"/>
              </a:xfrm>
              <a:custGeom>
                <a:avLst/>
                <a:gdLst>
                  <a:gd name="connsiteX0" fmla="*/ 0 w 2404015"/>
                  <a:gd name="connsiteY0" fmla="*/ 0 h 269870"/>
                  <a:gd name="connsiteX1" fmla="*/ 2404015 w 2404015"/>
                  <a:gd name="connsiteY1" fmla="*/ 0 h 269870"/>
                  <a:gd name="connsiteX2" fmla="*/ 2404015 w 2404015"/>
                  <a:gd name="connsiteY2" fmla="*/ 269870 h 269870"/>
                  <a:gd name="connsiteX3" fmla="*/ 0 w 2404015"/>
                  <a:gd name="connsiteY3" fmla="*/ 269870 h 269870"/>
                  <a:gd name="connsiteX4" fmla="*/ 0 w 2404015"/>
                  <a:gd name="connsiteY4" fmla="*/ 0 h 269870"/>
                  <a:gd name="connsiteX0" fmla="*/ 476250 w 2404015"/>
                  <a:gd name="connsiteY0" fmla="*/ 0 h 271775"/>
                  <a:gd name="connsiteX1" fmla="*/ 2404015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76250 w 2404015"/>
                  <a:gd name="connsiteY4" fmla="*/ 0 h 271775"/>
                  <a:gd name="connsiteX0" fmla="*/ 447675 w 2404015"/>
                  <a:gd name="connsiteY0" fmla="*/ 0 h 271775"/>
                  <a:gd name="connsiteX1" fmla="*/ 2404015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2013490 w 2404015"/>
                  <a:gd name="connsiteY1" fmla="*/ 190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2000155 w 2404015"/>
                  <a:gd name="connsiteY1" fmla="*/ 381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2055 w 2404015"/>
                  <a:gd name="connsiteY1" fmla="*/ 3429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3960 w 2404015"/>
                  <a:gd name="connsiteY1" fmla="*/ 7620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447675 w 2404015"/>
                  <a:gd name="connsiteY0" fmla="*/ 0 h 271775"/>
                  <a:gd name="connsiteX1" fmla="*/ 1963960 w 2404015"/>
                  <a:gd name="connsiteY1" fmla="*/ 5715 h 271775"/>
                  <a:gd name="connsiteX2" fmla="*/ 2404015 w 2404015"/>
                  <a:gd name="connsiteY2" fmla="*/ 271775 h 271775"/>
                  <a:gd name="connsiteX3" fmla="*/ 0 w 2404015"/>
                  <a:gd name="connsiteY3" fmla="*/ 271775 h 271775"/>
                  <a:gd name="connsiteX4" fmla="*/ 447675 w 2404015"/>
                  <a:gd name="connsiteY4" fmla="*/ 0 h 271775"/>
                  <a:gd name="connsiteX0" fmla="*/ 546735 w 2404015"/>
                  <a:gd name="connsiteY0" fmla="*/ 24765 h 266060"/>
                  <a:gd name="connsiteX1" fmla="*/ 1963960 w 2404015"/>
                  <a:gd name="connsiteY1" fmla="*/ 0 h 266060"/>
                  <a:gd name="connsiteX2" fmla="*/ 2404015 w 2404015"/>
                  <a:gd name="connsiteY2" fmla="*/ 266060 h 266060"/>
                  <a:gd name="connsiteX3" fmla="*/ 0 w 2404015"/>
                  <a:gd name="connsiteY3" fmla="*/ 266060 h 266060"/>
                  <a:gd name="connsiteX4" fmla="*/ 546735 w 2404015"/>
                  <a:gd name="connsiteY4" fmla="*/ 24765 h 266060"/>
                  <a:gd name="connsiteX0" fmla="*/ 445770 w 2404015"/>
                  <a:gd name="connsiteY0" fmla="*/ 0 h 267965"/>
                  <a:gd name="connsiteX1" fmla="*/ 1963960 w 2404015"/>
                  <a:gd name="connsiteY1" fmla="*/ 1905 h 267965"/>
                  <a:gd name="connsiteX2" fmla="*/ 2404015 w 2404015"/>
                  <a:gd name="connsiteY2" fmla="*/ 267965 h 267965"/>
                  <a:gd name="connsiteX3" fmla="*/ 0 w 2404015"/>
                  <a:gd name="connsiteY3" fmla="*/ 267965 h 267965"/>
                  <a:gd name="connsiteX4" fmla="*/ 445770 w 2404015"/>
                  <a:gd name="connsiteY4" fmla="*/ 0 h 267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4015" h="267965">
                    <a:moveTo>
                      <a:pt x="445770" y="0"/>
                    </a:moveTo>
                    <a:lnTo>
                      <a:pt x="1963960" y="1905"/>
                    </a:lnTo>
                    <a:lnTo>
                      <a:pt x="2404015" y="267965"/>
                    </a:lnTo>
                    <a:lnTo>
                      <a:pt x="0" y="267965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000082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9D7362E1-EAB6-974C-5048-53E31D0615CC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1766" t="56663" r="11751" b="39"/>
          <a:stretch/>
        </p:blipFill>
        <p:spPr>
          <a:xfrm>
            <a:off x="6243933" y="4999437"/>
            <a:ext cx="4729811" cy="1394520"/>
          </a:xfrm>
          <a:prstGeom prst="rect">
            <a:avLst/>
          </a:prstGeom>
          <a:ln w="15875">
            <a:solidFill>
              <a:schemeClr val="bg1"/>
            </a:solidFill>
          </a:ln>
        </p:spPr>
      </p:pic>
      <p:sp>
        <p:nvSpPr>
          <p:cNvPr id="46" name="Arrow: Down 45">
            <a:extLst>
              <a:ext uri="{FF2B5EF4-FFF2-40B4-BE49-F238E27FC236}">
                <a16:creationId xmlns:a16="http://schemas.microsoft.com/office/drawing/2014/main" id="{F0D93F2D-7A8B-BB3A-9B68-00A9056F55B1}"/>
              </a:ext>
            </a:extLst>
          </p:cNvPr>
          <p:cNvSpPr/>
          <p:nvPr/>
        </p:nvSpPr>
        <p:spPr bwMode="auto">
          <a:xfrm>
            <a:off x="2873266" y="4497692"/>
            <a:ext cx="496951" cy="299187"/>
          </a:xfrm>
          <a:prstGeom prst="downArrow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3" name="Arrow: Down 62">
            <a:extLst>
              <a:ext uri="{FF2B5EF4-FFF2-40B4-BE49-F238E27FC236}">
                <a16:creationId xmlns:a16="http://schemas.microsoft.com/office/drawing/2014/main" id="{887A38DC-AB89-ED5A-93BA-F6BDC00D1FD6}"/>
              </a:ext>
            </a:extLst>
          </p:cNvPr>
          <p:cNvSpPr/>
          <p:nvPr/>
        </p:nvSpPr>
        <p:spPr bwMode="auto">
          <a:xfrm>
            <a:off x="8094009" y="4656197"/>
            <a:ext cx="496951" cy="299187"/>
          </a:xfrm>
          <a:prstGeom prst="downArrow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27BCD75-F3A3-3CE8-C9FC-86CB3B701842}"/>
              </a:ext>
            </a:extLst>
          </p:cNvPr>
          <p:cNvSpPr txBox="1"/>
          <p:nvPr/>
        </p:nvSpPr>
        <p:spPr>
          <a:xfrm>
            <a:off x="9978463" y="2885659"/>
            <a:ext cx="1639708" cy="25057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Programable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APIs</a:t>
            </a:r>
          </a:p>
          <a:p>
            <a:pPr algn="ctr" rtl="0" fontAlgn="base">
              <a:spcBef>
                <a:spcPts val="800"/>
              </a:spcBef>
              <a:spcAft>
                <a:spcPct val="0"/>
              </a:spcAft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Positioning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Energy efficiency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  </a:t>
            </a:r>
            <a:endParaRPr kumimoji="0" lang="en-US" sz="1200" b="0" i="0" u="none" strike="noStrike" kern="1000" cap="none" spc="-3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972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DED6F-6912-15AA-86C6-282F7C009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328093"/>
            <a:ext cx="9573437" cy="1081088"/>
          </a:xfrm>
        </p:spPr>
        <p:txBody>
          <a:bodyPr/>
          <a:lstStyle/>
          <a:p>
            <a:r>
              <a:rPr lang="en-US" dirty="0"/>
              <a:t>CSP use case monetization strategy</a:t>
            </a:r>
            <a:br>
              <a:rPr lang="en-US" dirty="0"/>
            </a:br>
            <a:r>
              <a:rPr lang="en-US" sz="3200" dirty="0"/>
              <a:t>with </a:t>
            </a:r>
            <a:r>
              <a:rPr lang="en-US" sz="3200" dirty="0">
                <a:solidFill>
                  <a:schemeClr val="bg1"/>
                </a:solidFill>
              </a:rPr>
              <a:t>differentiated connectivity though slicing</a:t>
            </a:r>
            <a:r>
              <a:rPr lang="en-US" sz="3200" dirty="0"/>
              <a:t> </a:t>
            </a:r>
            <a:endParaRPr lang="en-US" dirty="0"/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4FFF4F21-B511-D993-8DBF-796607EEBB24}"/>
              </a:ext>
            </a:extLst>
          </p:cNvPr>
          <p:cNvGraphicFramePr>
            <a:graphicFrameLocks/>
          </p:cNvGraphicFramePr>
          <p:nvPr/>
        </p:nvGraphicFramePr>
        <p:xfrm>
          <a:off x="1224100" y="1440684"/>
          <a:ext cx="8521200" cy="345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 Placeholder 12">
            <a:extLst>
              <a:ext uri="{FF2B5EF4-FFF2-40B4-BE49-F238E27FC236}">
                <a16:creationId xmlns:a16="http://schemas.microsoft.com/office/drawing/2014/main" id="{EA9A21F1-BDA1-DFB9-B0E1-03814D0704B5}"/>
              </a:ext>
            </a:extLst>
          </p:cNvPr>
          <p:cNvSpPr txBox="1">
            <a:spLocks/>
          </p:cNvSpPr>
          <p:nvPr/>
        </p:nvSpPr>
        <p:spPr>
          <a:xfrm>
            <a:off x="775897" y="1254769"/>
            <a:ext cx="6648108" cy="429736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685739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342900" indent="0" algn="l" defTabSz="685739" rtl="0" eaLnBrk="1" latinLnBrk="0" hangingPunct="1">
              <a:lnSpc>
                <a:spcPct val="120000"/>
              </a:lnSpc>
              <a:spcBef>
                <a:spcPts val="374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2pPr>
            <a:lvl3pPr marL="685800" indent="0" algn="l" defTabSz="685739" rtl="0" eaLnBrk="1" latinLnBrk="0" hangingPunct="1">
              <a:lnSpc>
                <a:spcPct val="12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50" b="0" i="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3pPr>
            <a:lvl4pPr marL="1028700" indent="0" algn="l" defTabSz="685739" rtl="0" eaLnBrk="1" latinLnBrk="0" hangingPunct="1">
              <a:lnSpc>
                <a:spcPct val="12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4pPr>
            <a:lvl5pPr marL="1371600" indent="0" algn="l" defTabSz="685739" rtl="0" eaLnBrk="1" latinLnBrk="0" hangingPunct="1">
              <a:lnSpc>
                <a:spcPct val="12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b="0" i="0" kern="1200" baseline="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5pPr>
            <a:lvl6pPr marL="1714500" indent="0" algn="l" defTabSz="685739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739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739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739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Revenue </a:t>
            </a:r>
            <a:r>
              <a:rPr lang="en-US" sz="1800" b="1" dirty="0">
                <a:solidFill>
                  <a:srgbClr val="D61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without</a:t>
            </a:r>
            <a:r>
              <a:rPr lang="en-US" sz="18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use case (Slicing)  </a:t>
            </a:r>
            <a:r>
              <a:rPr lang="en-US" sz="1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Monetization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221EC5B-2A39-CCDA-65F8-3E5BF9009548}"/>
              </a:ext>
            </a:extLst>
          </p:cNvPr>
          <p:cNvCxnSpPr>
            <a:cxnSpLocks/>
          </p:cNvCxnSpPr>
          <p:nvPr/>
        </p:nvCxnSpPr>
        <p:spPr>
          <a:xfrm>
            <a:off x="771540" y="1731483"/>
            <a:ext cx="9003274" cy="0"/>
          </a:xfrm>
          <a:prstGeom prst="line">
            <a:avLst/>
          </a:prstGeom>
          <a:noFill/>
          <a:ln w="12700" cap="flat" cmpd="sng" algn="ctr">
            <a:solidFill>
              <a:srgbClr val="C0C2C4"/>
            </a:solidFill>
            <a:prstDash val="solid"/>
            <a:miter lim="800000"/>
          </a:ln>
          <a:effectLst/>
        </p:spPr>
      </p:cxnSp>
      <p:sp>
        <p:nvSpPr>
          <p:cNvPr id="25" name="Arrow: Chevron 24">
            <a:extLst>
              <a:ext uri="{FF2B5EF4-FFF2-40B4-BE49-F238E27FC236}">
                <a16:creationId xmlns:a16="http://schemas.microsoft.com/office/drawing/2014/main" id="{1847C856-D4A5-3785-11F7-FFEE0B1A9B0F}"/>
              </a:ext>
            </a:extLst>
          </p:cNvPr>
          <p:cNvSpPr>
            <a:spLocks noChangeAspect="1"/>
          </p:cNvSpPr>
          <p:nvPr/>
        </p:nvSpPr>
        <p:spPr>
          <a:xfrm>
            <a:off x="9774814" y="1516615"/>
            <a:ext cx="278047" cy="429736"/>
          </a:xfrm>
          <a:prstGeom prst="chevron">
            <a:avLst/>
          </a:prstGeom>
          <a:solidFill>
            <a:srgbClr val="D61035"/>
          </a:solidFill>
          <a:ln w="12700" cap="flat" cmpd="sng" algn="ctr">
            <a:solidFill>
              <a:srgbClr val="1D344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6" name="Arrow: Chevron 25">
            <a:extLst>
              <a:ext uri="{FF2B5EF4-FFF2-40B4-BE49-F238E27FC236}">
                <a16:creationId xmlns:a16="http://schemas.microsoft.com/office/drawing/2014/main" id="{FC7FB5F8-0D5B-6A9C-D2AF-BB6927975ADC}"/>
              </a:ext>
            </a:extLst>
          </p:cNvPr>
          <p:cNvSpPr>
            <a:spLocks noChangeAspect="1"/>
          </p:cNvSpPr>
          <p:nvPr/>
        </p:nvSpPr>
        <p:spPr>
          <a:xfrm>
            <a:off x="9994651" y="1577595"/>
            <a:ext cx="199136" cy="307776"/>
          </a:xfrm>
          <a:prstGeom prst="chevron">
            <a:avLst/>
          </a:prstGeom>
          <a:solidFill>
            <a:srgbClr val="FFFFFF"/>
          </a:solidFill>
          <a:ln w="12700" cap="flat" cmpd="sng" algn="ctr">
            <a:solidFill>
              <a:srgbClr val="1D344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A527D44-5EDC-A306-F0A1-AC3ACB2092C9}"/>
              </a:ext>
            </a:extLst>
          </p:cNvPr>
          <p:cNvCxnSpPr>
            <a:cxnSpLocks/>
          </p:cNvCxnSpPr>
          <p:nvPr/>
        </p:nvCxnSpPr>
        <p:spPr>
          <a:xfrm flipV="1">
            <a:off x="2164468" y="2721411"/>
            <a:ext cx="0" cy="634601"/>
          </a:xfrm>
          <a:prstGeom prst="straightConnector1">
            <a:avLst/>
          </a:prstGeom>
          <a:noFill/>
          <a:ln w="25400" cap="flat" cmpd="sng" algn="ctr">
            <a:solidFill>
              <a:srgbClr val="FFFFFF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0" name="TextBox 152">
            <a:extLst>
              <a:ext uri="{FF2B5EF4-FFF2-40B4-BE49-F238E27FC236}">
                <a16:creationId xmlns:a16="http://schemas.microsoft.com/office/drawing/2014/main" id="{C1368BE3-0129-2DAA-EFB8-51D213EE3769}"/>
              </a:ext>
            </a:extLst>
          </p:cNvPr>
          <p:cNvSpPr txBox="1"/>
          <p:nvPr/>
        </p:nvSpPr>
        <p:spPr>
          <a:xfrm rot="16200000">
            <a:off x="1754392" y="3028848"/>
            <a:ext cx="6346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defTabSz="914330" rtl="0"/>
            <a:r>
              <a:rPr lang="en-US" sz="800" b="1" kern="12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Revenue</a:t>
            </a: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20ADFAF6-43BE-08E7-C2F3-E5540416593A}"/>
              </a:ext>
            </a:extLst>
          </p:cNvPr>
          <p:cNvGraphicFramePr>
            <a:graphicFrameLocks/>
          </p:cNvGraphicFramePr>
          <p:nvPr/>
        </p:nvGraphicFramePr>
        <p:xfrm>
          <a:off x="1368541" y="3612570"/>
          <a:ext cx="8522547" cy="3457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Text Placeholder 12">
            <a:extLst>
              <a:ext uri="{FF2B5EF4-FFF2-40B4-BE49-F238E27FC236}">
                <a16:creationId xmlns:a16="http://schemas.microsoft.com/office/drawing/2014/main" id="{7B0EC7AF-6EFA-2BD1-40B0-2BFDC5F48F34}"/>
              </a:ext>
            </a:extLst>
          </p:cNvPr>
          <p:cNvSpPr txBox="1">
            <a:spLocks/>
          </p:cNvSpPr>
          <p:nvPr/>
        </p:nvSpPr>
        <p:spPr>
          <a:xfrm>
            <a:off x="816537" y="3594030"/>
            <a:ext cx="6648108" cy="429736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685739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342900" indent="0" algn="l" defTabSz="685739" rtl="0" eaLnBrk="1" latinLnBrk="0" hangingPunct="1">
              <a:lnSpc>
                <a:spcPct val="120000"/>
              </a:lnSpc>
              <a:spcBef>
                <a:spcPts val="374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2pPr>
            <a:lvl3pPr marL="685800" indent="0" algn="l" defTabSz="685739" rtl="0" eaLnBrk="1" latinLnBrk="0" hangingPunct="1">
              <a:lnSpc>
                <a:spcPct val="120000"/>
              </a:lnSpc>
              <a:spcBef>
                <a:spcPts val="374"/>
              </a:spcBef>
              <a:buFont typeface="Arial" panose="020B0604020202020204" pitchFamily="34" charset="0"/>
              <a:buNone/>
              <a:defRPr sz="1350" b="0" i="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3pPr>
            <a:lvl4pPr marL="1028700" indent="0" algn="l" defTabSz="685739" rtl="0" eaLnBrk="1" latinLnBrk="0" hangingPunct="1">
              <a:lnSpc>
                <a:spcPct val="12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4pPr>
            <a:lvl5pPr marL="1371600" indent="0" algn="l" defTabSz="685739" rtl="0" eaLnBrk="1" latinLnBrk="0" hangingPunct="1">
              <a:lnSpc>
                <a:spcPct val="12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b="0" i="0" kern="1200" baseline="0">
                <a:solidFill>
                  <a:schemeClr val="tx1">
                    <a:tint val="7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5pPr>
            <a:lvl6pPr marL="1714500" indent="0" algn="l" defTabSz="685739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739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739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739" rtl="0" eaLnBrk="1" latinLnBrk="0" hangingPunct="1">
              <a:lnSpc>
                <a:spcPct val="90000"/>
              </a:lnSpc>
              <a:spcBef>
                <a:spcPts val="374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Revenue</a:t>
            </a:r>
            <a:r>
              <a:rPr lang="en-US" sz="18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800" b="1" dirty="0">
                <a:solidFill>
                  <a:srgbClr val="D61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with</a:t>
            </a:r>
            <a:r>
              <a:rPr lang="en-US" sz="18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8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use case (Slicing) </a:t>
            </a:r>
            <a:r>
              <a:rPr lang="en-US" sz="1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Monetization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4E10004-711C-890A-5D34-0462F8A65F6C}"/>
              </a:ext>
            </a:extLst>
          </p:cNvPr>
          <p:cNvCxnSpPr>
            <a:cxnSpLocks/>
          </p:cNvCxnSpPr>
          <p:nvPr/>
        </p:nvCxnSpPr>
        <p:spPr>
          <a:xfrm>
            <a:off x="812180" y="3983098"/>
            <a:ext cx="9003274" cy="0"/>
          </a:xfrm>
          <a:prstGeom prst="line">
            <a:avLst/>
          </a:prstGeom>
          <a:noFill/>
          <a:ln w="12700" cap="flat" cmpd="sng" algn="ctr">
            <a:solidFill>
              <a:srgbClr val="C0C2C4"/>
            </a:solidFill>
            <a:prstDash val="solid"/>
            <a:miter lim="800000"/>
          </a:ln>
          <a:effectLst/>
        </p:spPr>
      </p:cxnSp>
      <p:sp>
        <p:nvSpPr>
          <p:cNvPr id="35" name="Arrow: Chevron 34">
            <a:extLst>
              <a:ext uri="{FF2B5EF4-FFF2-40B4-BE49-F238E27FC236}">
                <a16:creationId xmlns:a16="http://schemas.microsoft.com/office/drawing/2014/main" id="{0E482A6A-B3AD-EF6F-F28D-F4F1A848B300}"/>
              </a:ext>
            </a:extLst>
          </p:cNvPr>
          <p:cNvSpPr>
            <a:spLocks noChangeAspect="1"/>
          </p:cNvSpPr>
          <p:nvPr/>
        </p:nvSpPr>
        <p:spPr>
          <a:xfrm>
            <a:off x="9779171" y="3745619"/>
            <a:ext cx="278047" cy="429736"/>
          </a:xfrm>
          <a:prstGeom prst="chevron">
            <a:avLst/>
          </a:prstGeom>
          <a:solidFill>
            <a:srgbClr val="D61035"/>
          </a:solidFill>
          <a:ln w="12700" cap="flat" cmpd="sng" algn="ctr">
            <a:solidFill>
              <a:srgbClr val="1D344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46BEFF7C-6315-C511-66F0-2BA5C0E5C81A}"/>
              </a:ext>
            </a:extLst>
          </p:cNvPr>
          <p:cNvSpPr>
            <a:spLocks noChangeAspect="1"/>
          </p:cNvSpPr>
          <p:nvPr/>
        </p:nvSpPr>
        <p:spPr>
          <a:xfrm>
            <a:off x="10052861" y="3819229"/>
            <a:ext cx="199136" cy="307776"/>
          </a:xfrm>
          <a:prstGeom prst="chevron">
            <a:avLst/>
          </a:prstGeom>
          <a:solidFill>
            <a:srgbClr val="FFFFFF"/>
          </a:solidFill>
          <a:ln w="12700" cap="flat" cmpd="sng" algn="ctr">
            <a:solidFill>
              <a:srgbClr val="1D344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53FAE19-AAA4-F9F5-F715-FADD14EB70FC}"/>
              </a:ext>
            </a:extLst>
          </p:cNvPr>
          <p:cNvSpPr txBox="1"/>
          <p:nvPr/>
        </p:nvSpPr>
        <p:spPr>
          <a:xfrm>
            <a:off x="10881257" y="426531"/>
            <a:ext cx="619352" cy="432001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700" b="1" kern="1000" spc="-3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icsson Hilda"/>
                <a:ea typeface="+mn-ea"/>
                <a:cs typeface="+mn-cs"/>
              </a:rPr>
              <a:t>i</a:t>
            </a:r>
            <a:r>
              <a:rPr kumimoji="0" lang="en-US" sz="700" b="1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Ericsson Hilda"/>
                <a:ea typeface="+mn-ea"/>
                <a:cs typeface="+mn-cs"/>
              </a:rPr>
              <a:t>n 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700" b="1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Ericsson Hilda"/>
                <a:ea typeface="+mn-ea"/>
                <a:cs typeface="+mn-cs"/>
              </a:rPr>
              <a:t>partnership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en-US" sz="700" b="1" kern="1000" spc="-3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icsson Hilda"/>
                <a:ea typeface="+mn-ea"/>
                <a:cs typeface="+mn-cs"/>
              </a:rPr>
              <a:t>with</a:t>
            </a:r>
            <a:endParaRPr kumimoji="0" lang="en-US" sz="700" b="1" i="0" u="none" strike="noStrike" kern="1000" cap="none" spc="-3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42" name="Picture 41" descr="A logo with red dots&#10;&#10;Description automatically generated">
            <a:extLst>
              <a:ext uri="{FF2B5EF4-FFF2-40B4-BE49-F238E27FC236}">
                <a16:creationId xmlns:a16="http://schemas.microsoft.com/office/drawing/2014/main" id="{D74A63F8-17B8-C5B2-CBFD-4C63CF249E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250" y="426008"/>
            <a:ext cx="929579" cy="39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1C5EBBC-4137-B6FE-5009-23239E77B207}"/>
              </a:ext>
            </a:extLst>
          </p:cNvPr>
          <p:cNvSpPr/>
          <p:nvPr/>
        </p:nvSpPr>
        <p:spPr bwMode="auto">
          <a:xfrm>
            <a:off x="10353040" y="4622435"/>
            <a:ext cx="199136" cy="160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F85BFC-4AE5-56D8-ED08-47E35F63E3C7}"/>
              </a:ext>
            </a:extLst>
          </p:cNvPr>
          <p:cNvSpPr/>
          <p:nvPr/>
        </p:nvSpPr>
        <p:spPr bwMode="auto">
          <a:xfrm>
            <a:off x="10353040" y="4854865"/>
            <a:ext cx="199136" cy="1601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41E318-CF37-9B14-413A-26148DD71B76}"/>
              </a:ext>
            </a:extLst>
          </p:cNvPr>
          <p:cNvSpPr/>
          <p:nvPr/>
        </p:nvSpPr>
        <p:spPr bwMode="auto">
          <a:xfrm>
            <a:off x="10353040" y="5096182"/>
            <a:ext cx="199136" cy="16013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C6DDC4-773B-4D19-16B1-DDE20799FBBF}"/>
              </a:ext>
            </a:extLst>
          </p:cNvPr>
          <p:cNvSpPr/>
          <p:nvPr/>
        </p:nvSpPr>
        <p:spPr bwMode="auto">
          <a:xfrm>
            <a:off x="10353040" y="5328612"/>
            <a:ext cx="199136" cy="160136"/>
          </a:xfrm>
          <a:prstGeom prst="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FFD8C0-B8CC-F736-FF12-E99CDCD0AF3C}"/>
              </a:ext>
            </a:extLst>
          </p:cNvPr>
          <p:cNvSpPr txBox="1"/>
          <p:nvPr/>
        </p:nvSpPr>
        <p:spPr>
          <a:xfrm>
            <a:off x="10541708" y="4601895"/>
            <a:ext cx="847651" cy="18067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Use case 1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C61022-0EC4-A4D4-D4CF-2D9CAC83A2D2}"/>
              </a:ext>
            </a:extLst>
          </p:cNvPr>
          <p:cNvSpPr txBox="1"/>
          <p:nvPr/>
        </p:nvSpPr>
        <p:spPr>
          <a:xfrm>
            <a:off x="10541708" y="4832630"/>
            <a:ext cx="847651" cy="18067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Use case 2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C8D730-3A9E-D7A3-59FB-81A1002E0F6E}"/>
              </a:ext>
            </a:extLst>
          </p:cNvPr>
          <p:cNvSpPr txBox="1"/>
          <p:nvPr/>
        </p:nvSpPr>
        <p:spPr>
          <a:xfrm>
            <a:off x="10541708" y="5063365"/>
            <a:ext cx="847651" cy="18067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Use case 3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556D23-56D5-6991-47F2-EFB4A1E2B3F5}"/>
              </a:ext>
            </a:extLst>
          </p:cNvPr>
          <p:cNvSpPr txBox="1"/>
          <p:nvPr/>
        </p:nvSpPr>
        <p:spPr>
          <a:xfrm>
            <a:off x="10541708" y="5294101"/>
            <a:ext cx="847651" cy="18067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Use case 4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E07E24-952F-8A81-D172-96FF7FC8DB79}"/>
              </a:ext>
            </a:extLst>
          </p:cNvPr>
          <p:cNvSpPr/>
          <p:nvPr/>
        </p:nvSpPr>
        <p:spPr bwMode="auto">
          <a:xfrm>
            <a:off x="10312400" y="2241890"/>
            <a:ext cx="199136" cy="160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21EECC-03A3-1D3C-90B1-377470615004}"/>
              </a:ext>
            </a:extLst>
          </p:cNvPr>
          <p:cNvSpPr txBox="1"/>
          <p:nvPr/>
        </p:nvSpPr>
        <p:spPr>
          <a:xfrm>
            <a:off x="10501069" y="2221350"/>
            <a:ext cx="847651" cy="18067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Use case 1 </a:t>
            </a:r>
          </a:p>
        </p:txBody>
      </p:sp>
    </p:spTree>
    <p:extLst>
      <p:ext uri="{BB962C8B-B14F-4D97-AF65-F5344CB8AC3E}">
        <p14:creationId xmlns:p14="http://schemas.microsoft.com/office/powerpoint/2010/main" val="83811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1" grpId="0">
        <p:bldAsOne/>
      </p:bldGraphic>
      <p:bldP spid="33" grpId="0"/>
      <p:bldP spid="35" grpId="0" animBg="1"/>
      <p:bldP spid="36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88360-BA0E-A5BD-F31D-519AC4E46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3" y="476250"/>
            <a:ext cx="9581821" cy="1081088"/>
          </a:xfrm>
        </p:spPr>
        <p:txBody>
          <a:bodyPr/>
          <a:lstStyle/>
          <a:p>
            <a:r>
              <a:rPr lang="en-US" dirty="0"/>
              <a:t>Singtel building up the 5G SA capabilities to support different use cases (slices)</a:t>
            </a:r>
          </a:p>
        </p:txBody>
      </p:sp>
      <p:pic>
        <p:nvPicPr>
          <p:cNvPr id="4" name="Picture 3" descr="Shape, rectangle&#10;&#10;Description automatically generated">
            <a:extLst>
              <a:ext uri="{FF2B5EF4-FFF2-40B4-BE49-F238E27FC236}">
                <a16:creationId xmlns:a16="http://schemas.microsoft.com/office/drawing/2014/main" id="{4D7B203F-5833-48DE-A31F-A6DD6F19B1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88" y="3715939"/>
            <a:ext cx="10905856" cy="5679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4D40BCC-C19C-9F37-E29F-AD8A7D45ED97}"/>
              </a:ext>
            </a:extLst>
          </p:cNvPr>
          <p:cNvSpPr/>
          <p:nvPr/>
        </p:nvSpPr>
        <p:spPr>
          <a:xfrm>
            <a:off x="809782" y="3708968"/>
            <a:ext cx="1622020" cy="567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2020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C1B944-A3EB-680C-9B69-61C40986E39F}"/>
              </a:ext>
            </a:extLst>
          </p:cNvPr>
          <p:cNvSpPr/>
          <p:nvPr/>
        </p:nvSpPr>
        <p:spPr>
          <a:xfrm>
            <a:off x="2998081" y="3708968"/>
            <a:ext cx="1622020" cy="567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2021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646A07-ADFA-8ED2-ACB7-9C6DE30A24DB}"/>
              </a:ext>
            </a:extLst>
          </p:cNvPr>
          <p:cNvSpPr/>
          <p:nvPr/>
        </p:nvSpPr>
        <p:spPr>
          <a:xfrm>
            <a:off x="5192157" y="3708968"/>
            <a:ext cx="1622020" cy="567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2022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090FA1-C6E1-747B-EE2B-8754BEB10B41}"/>
              </a:ext>
            </a:extLst>
          </p:cNvPr>
          <p:cNvSpPr/>
          <p:nvPr/>
        </p:nvSpPr>
        <p:spPr>
          <a:xfrm>
            <a:off x="7388443" y="3708968"/>
            <a:ext cx="1622020" cy="567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2023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6FDA90-7B33-22D0-ED2E-BBC4C03C2687}"/>
              </a:ext>
            </a:extLst>
          </p:cNvPr>
          <p:cNvSpPr/>
          <p:nvPr/>
        </p:nvSpPr>
        <p:spPr>
          <a:xfrm>
            <a:off x="9570611" y="3708968"/>
            <a:ext cx="1622020" cy="567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2024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33FD12F-710C-44AB-7B5C-7A2B7CA4FC9F}"/>
              </a:ext>
            </a:extLst>
          </p:cNvPr>
          <p:cNvGrpSpPr/>
          <p:nvPr/>
        </p:nvGrpSpPr>
        <p:grpSpPr>
          <a:xfrm>
            <a:off x="2689018" y="3708976"/>
            <a:ext cx="6597653" cy="567903"/>
            <a:chOff x="2632149" y="4254220"/>
            <a:chExt cx="5141789" cy="353251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7BFAFEE-45FB-C1CE-CFFB-770159284A5F}"/>
                </a:ext>
              </a:extLst>
            </p:cNvPr>
            <p:cNvCxnSpPr>
              <a:cxnSpLocks/>
            </p:cNvCxnSpPr>
            <p:nvPr/>
          </p:nvCxnSpPr>
          <p:spPr>
            <a:xfrm>
              <a:off x="4348215" y="4254220"/>
              <a:ext cx="0" cy="35325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D6B6285-3F73-9812-4524-67B9600117B1}"/>
                </a:ext>
              </a:extLst>
            </p:cNvPr>
            <p:cNvCxnSpPr>
              <a:cxnSpLocks/>
            </p:cNvCxnSpPr>
            <p:nvPr/>
          </p:nvCxnSpPr>
          <p:spPr>
            <a:xfrm>
              <a:off x="2632149" y="4254220"/>
              <a:ext cx="0" cy="35325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FF0E3CB-2C3E-CF81-2794-C1109C8A4D5A}"/>
                </a:ext>
              </a:extLst>
            </p:cNvPr>
            <p:cNvCxnSpPr>
              <a:cxnSpLocks/>
            </p:cNvCxnSpPr>
            <p:nvPr/>
          </p:nvCxnSpPr>
          <p:spPr>
            <a:xfrm>
              <a:off x="6053842" y="4254220"/>
              <a:ext cx="0" cy="35325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EC1E28C-2B4A-B565-9BDD-7E07AA424F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73579" y="4254220"/>
              <a:ext cx="359" cy="3532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236AF16D-D9B9-3D30-02F9-83DC44BD44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9366" y="2687586"/>
            <a:ext cx="1585200" cy="90247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4C052B6-3585-3F54-7794-2944F1CB33D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368" t="790" r="4113" b="949"/>
          <a:stretch/>
        </p:blipFill>
        <p:spPr>
          <a:xfrm>
            <a:off x="7445366" y="2717408"/>
            <a:ext cx="1606656" cy="885927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6587EF10-5AB7-2BDA-B20F-367484B2D6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" t="11250" r="53" b="25607"/>
          <a:stretch/>
        </p:blipFill>
        <p:spPr bwMode="auto">
          <a:xfrm>
            <a:off x="858370" y="4325528"/>
            <a:ext cx="1592860" cy="925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96F21CC-6A3D-2FB1-145D-739B11176D5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211" t="1030" r="6163" b="12344"/>
          <a:stretch/>
        </p:blipFill>
        <p:spPr>
          <a:xfrm>
            <a:off x="2979939" y="2682026"/>
            <a:ext cx="1572650" cy="902477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AF886BB-AC43-16C7-15E6-7B6CFC42CA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01673" y="4421735"/>
            <a:ext cx="1788625" cy="76064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588A241-0FC4-BA6E-5406-152F08949FF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-234" r="2916" b="11489"/>
          <a:stretch/>
        </p:blipFill>
        <p:spPr>
          <a:xfrm>
            <a:off x="895335" y="2687586"/>
            <a:ext cx="1562133" cy="90247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3" name="Text Placeholder 1">
            <a:extLst>
              <a:ext uri="{FF2B5EF4-FFF2-40B4-BE49-F238E27FC236}">
                <a16:creationId xmlns:a16="http://schemas.microsoft.com/office/drawing/2014/main" id="{9AD6DEAA-99B0-AD92-3A74-0C55A032FC44}"/>
              </a:ext>
            </a:extLst>
          </p:cNvPr>
          <p:cNvSpPr txBox="1">
            <a:spLocks/>
          </p:cNvSpPr>
          <p:nvPr/>
        </p:nvSpPr>
        <p:spPr>
          <a:xfrm>
            <a:off x="5097780" y="1750509"/>
            <a:ext cx="1886411" cy="597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Segoe UI" panose="020B0502040204020203" pitchFamily="34" charset="0"/>
              </a:rPr>
              <a:t>Nationwide </a:t>
            </a:r>
            <a:b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Segoe UI" panose="020B0502040204020203" pitchFamily="34" charset="0"/>
              </a:rPr>
            </a:b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Segoe UI" panose="020B0502040204020203" pitchFamily="34" charset="0"/>
              </a:rPr>
              <a:t>5G SA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Segoe UI" panose="020B0502040204020203" pitchFamily="34" charset="0"/>
              </a:rPr>
              <a:t>in Singapore</a:t>
            </a:r>
          </a:p>
        </p:txBody>
      </p:sp>
      <p:sp>
        <p:nvSpPr>
          <p:cNvPr id="25" name="Text Placeholder 1">
            <a:extLst>
              <a:ext uri="{FF2B5EF4-FFF2-40B4-BE49-F238E27FC236}">
                <a16:creationId xmlns:a16="http://schemas.microsoft.com/office/drawing/2014/main" id="{36246939-1E54-DD15-C1D2-0A57406F6A82}"/>
              </a:ext>
            </a:extLst>
          </p:cNvPr>
          <p:cNvSpPr txBox="1">
            <a:spLocks/>
          </p:cNvSpPr>
          <p:nvPr/>
        </p:nvSpPr>
        <p:spPr>
          <a:xfrm>
            <a:off x="9233807" y="1779129"/>
            <a:ext cx="2324355" cy="609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Segoe UI" panose="020B0502040204020203" pitchFamily="34" charset="0"/>
              </a:rPr>
              <a:t>Monetization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Segoe UI" panose="020B0502040204020203" pitchFamily="34" charset="0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Segoe UI" panose="020B0502040204020203" pitchFamily="34" charset="0"/>
              </a:rPr>
              <a:t>with Slicing</a:t>
            </a:r>
          </a:p>
        </p:txBody>
      </p:sp>
      <p:sp>
        <p:nvSpPr>
          <p:cNvPr id="26" name="Text Placeholder 1">
            <a:extLst>
              <a:ext uri="{FF2B5EF4-FFF2-40B4-BE49-F238E27FC236}">
                <a16:creationId xmlns:a16="http://schemas.microsoft.com/office/drawing/2014/main" id="{1573E4FA-F20A-734F-8722-1A53219B2DFF}"/>
              </a:ext>
            </a:extLst>
          </p:cNvPr>
          <p:cNvSpPr txBox="1">
            <a:spLocks/>
          </p:cNvSpPr>
          <p:nvPr/>
        </p:nvSpPr>
        <p:spPr>
          <a:xfrm>
            <a:off x="4798428" y="5150789"/>
            <a:ext cx="2162008" cy="9325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3600" marR="0" lvl="1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n-ea"/>
                <a:cs typeface="+mn-cs"/>
              </a:rPr>
              <a:t>5G network slicing to stream football matches: FIFA World Cup Qatar </a:t>
            </a:r>
          </a:p>
        </p:txBody>
      </p:sp>
      <p:sp>
        <p:nvSpPr>
          <p:cNvPr id="28" name="Text Placeholder 1">
            <a:extLst>
              <a:ext uri="{FF2B5EF4-FFF2-40B4-BE49-F238E27FC236}">
                <a16:creationId xmlns:a16="http://schemas.microsoft.com/office/drawing/2014/main" id="{5A7E89D2-24C2-BE7E-DC8B-70C605E2C7D2}"/>
              </a:ext>
            </a:extLst>
          </p:cNvPr>
          <p:cNvSpPr txBox="1">
            <a:spLocks/>
          </p:cNvSpPr>
          <p:nvPr/>
        </p:nvSpPr>
        <p:spPr>
          <a:xfrm>
            <a:off x="9336162" y="5022326"/>
            <a:ext cx="2175721" cy="9669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n-ea"/>
                <a:cs typeface="Segoe UI" panose="020B0502040204020203" pitchFamily="34" charset="0"/>
              </a:rPr>
              <a:t>Continue to develop new network-slicing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AF348E0-60D5-1426-28E7-226A42B75DBF}"/>
              </a:ext>
            </a:extLst>
          </p:cNvPr>
          <p:cNvCxnSpPr>
            <a:cxnSpLocks/>
          </p:cNvCxnSpPr>
          <p:nvPr/>
        </p:nvCxnSpPr>
        <p:spPr>
          <a:xfrm>
            <a:off x="580795" y="2698655"/>
            <a:ext cx="0" cy="1010313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">
            <a:extLst>
              <a:ext uri="{FF2B5EF4-FFF2-40B4-BE49-F238E27FC236}">
                <a16:creationId xmlns:a16="http://schemas.microsoft.com/office/drawing/2014/main" id="{886DAB19-EC7C-72E7-B1AE-7D49C7AD4BB6}"/>
              </a:ext>
            </a:extLst>
          </p:cNvPr>
          <p:cNvSpPr txBox="1">
            <a:spLocks/>
          </p:cNvSpPr>
          <p:nvPr/>
        </p:nvSpPr>
        <p:spPr>
          <a:xfrm>
            <a:off x="935908" y="1958356"/>
            <a:ext cx="1639045" cy="326392"/>
          </a:xfrm>
          <a:prstGeom prst="rect">
            <a:avLst/>
          </a:prstGeom>
        </p:spPr>
        <p:txBody>
          <a:bodyPr anchor="ctr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5G </a:t>
            </a:r>
            <a:r>
              <a:rPr kumimoji="0" lang="en-US" sz="1400" b="1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Non-Stand Alone (NSA)</a:t>
            </a: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“Launch”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FDEE9DA-DA0D-A4D3-440C-7070210F0B05}"/>
              </a:ext>
            </a:extLst>
          </p:cNvPr>
          <p:cNvCxnSpPr>
            <a:cxnSpLocks/>
          </p:cNvCxnSpPr>
          <p:nvPr/>
        </p:nvCxnSpPr>
        <p:spPr>
          <a:xfrm flipV="1">
            <a:off x="2687463" y="4299849"/>
            <a:ext cx="0" cy="682265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1">
            <a:extLst>
              <a:ext uri="{FF2B5EF4-FFF2-40B4-BE49-F238E27FC236}">
                <a16:creationId xmlns:a16="http://schemas.microsoft.com/office/drawing/2014/main" id="{F3DB32B7-79AA-11A1-1E29-5A6D9E0160EE}"/>
              </a:ext>
            </a:extLst>
          </p:cNvPr>
          <p:cNvSpPr txBox="1">
            <a:spLocks/>
          </p:cNvSpPr>
          <p:nvPr/>
        </p:nvSpPr>
        <p:spPr>
          <a:xfrm>
            <a:off x="821844" y="5150789"/>
            <a:ext cx="1867174" cy="710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n-ea"/>
                <a:cs typeface="+mn-cs"/>
              </a:rPr>
              <a:t>5G SA Market Trial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91E50DD-DFCA-8081-68FA-A9ACE878C028}"/>
              </a:ext>
            </a:extLst>
          </p:cNvPr>
          <p:cNvCxnSpPr>
            <a:cxnSpLocks/>
          </p:cNvCxnSpPr>
          <p:nvPr/>
        </p:nvCxnSpPr>
        <p:spPr>
          <a:xfrm>
            <a:off x="2688368" y="2655268"/>
            <a:ext cx="0" cy="1046736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1">
            <a:extLst>
              <a:ext uri="{FF2B5EF4-FFF2-40B4-BE49-F238E27FC236}">
                <a16:creationId xmlns:a16="http://schemas.microsoft.com/office/drawing/2014/main" id="{7B55148C-6281-7AAE-722C-0CA2AE8DA5C0}"/>
              </a:ext>
            </a:extLst>
          </p:cNvPr>
          <p:cNvSpPr txBox="1">
            <a:spLocks/>
          </p:cNvSpPr>
          <p:nvPr/>
        </p:nvSpPr>
        <p:spPr>
          <a:xfrm>
            <a:off x="3043395" y="1771888"/>
            <a:ext cx="1549964" cy="6882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5G </a:t>
            </a: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Stand Alone (SA)</a:t>
            </a:r>
            <a:b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“Launch”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8968D96-1660-627A-7CFF-2138B05E3A33}"/>
              </a:ext>
            </a:extLst>
          </p:cNvPr>
          <p:cNvCxnSpPr>
            <a:cxnSpLocks/>
          </p:cNvCxnSpPr>
          <p:nvPr/>
        </p:nvCxnSpPr>
        <p:spPr>
          <a:xfrm flipV="1">
            <a:off x="4890977" y="4257189"/>
            <a:ext cx="0" cy="936791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E9D8C1-D700-0002-E017-033B6519262E}"/>
              </a:ext>
            </a:extLst>
          </p:cNvPr>
          <p:cNvCxnSpPr>
            <a:cxnSpLocks/>
          </p:cNvCxnSpPr>
          <p:nvPr/>
        </p:nvCxnSpPr>
        <p:spPr>
          <a:xfrm>
            <a:off x="4890977" y="2717408"/>
            <a:ext cx="0" cy="984596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4BB7244-6D88-23BE-3F68-2603ED69AD9E}"/>
              </a:ext>
            </a:extLst>
          </p:cNvPr>
          <p:cNvCxnSpPr>
            <a:cxnSpLocks/>
          </p:cNvCxnSpPr>
          <p:nvPr/>
        </p:nvCxnSpPr>
        <p:spPr>
          <a:xfrm>
            <a:off x="7085112" y="2682026"/>
            <a:ext cx="0" cy="1032849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72145DD-1C59-05DE-787D-DE0AD1A2716E}"/>
              </a:ext>
            </a:extLst>
          </p:cNvPr>
          <p:cNvCxnSpPr>
            <a:cxnSpLocks/>
          </p:cNvCxnSpPr>
          <p:nvPr/>
        </p:nvCxnSpPr>
        <p:spPr>
          <a:xfrm flipV="1">
            <a:off x="9276565" y="4276870"/>
            <a:ext cx="0" cy="917110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1">
            <a:extLst>
              <a:ext uri="{FF2B5EF4-FFF2-40B4-BE49-F238E27FC236}">
                <a16:creationId xmlns:a16="http://schemas.microsoft.com/office/drawing/2014/main" id="{D19538DB-6400-9024-A1BA-C347455C8FCF}"/>
              </a:ext>
            </a:extLst>
          </p:cNvPr>
          <p:cNvSpPr txBox="1">
            <a:spLocks/>
          </p:cNvSpPr>
          <p:nvPr/>
        </p:nvSpPr>
        <p:spPr>
          <a:xfrm>
            <a:off x="2848150" y="5408306"/>
            <a:ext cx="1867173" cy="5861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n-ea"/>
                <a:cs typeface="Segoe UI" panose="020B0502040204020203" pitchFamily="34" charset="0"/>
              </a:rPr>
              <a:t>1</a:t>
            </a:r>
            <a:r>
              <a:rPr kumimoji="0" lang="en-US" sz="140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n-ea"/>
                <a:cs typeface="Segoe UI" panose="020B0502040204020203" pitchFamily="34" charset="0"/>
              </a:rPr>
              <a:t>st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n-ea"/>
                <a:cs typeface="Segoe UI" panose="020B0502040204020203" pitchFamily="34" charset="0"/>
              </a:rPr>
              <a:t> Ericsson commercial network slice for Formula 1</a:t>
            </a:r>
          </a:p>
        </p:txBody>
      </p:sp>
      <p:pic>
        <p:nvPicPr>
          <p:cNvPr id="42" name="Picture 2" descr="Jian Beng Yap on LinkedIn: #f1 #singtel #5g #sa">
            <a:extLst>
              <a:ext uri="{FF2B5EF4-FFF2-40B4-BE49-F238E27FC236}">
                <a16:creationId xmlns:a16="http://schemas.microsoft.com/office/drawing/2014/main" id="{534A4D47-B511-A38A-F0A1-EADACE5A7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939" y="4332659"/>
            <a:ext cx="1592137" cy="91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74A932D-31C0-E807-EA49-6DD47B4563B7}"/>
              </a:ext>
            </a:extLst>
          </p:cNvPr>
          <p:cNvCxnSpPr>
            <a:cxnSpLocks/>
          </p:cNvCxnSpPr>
          <p:nvPr/>
        </p:nvCxnSpPr>
        <p:spPr>
          <a:xfrm flipV="1">
            <a:off x="7079541" y="4257189"/>
            <a:ext cx="0" cy="936791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6E8FC9C-BB80-475B-2547-9DF9708EBB97}"/>
              </a:ext>
            </a:extLst>
          </p:cNvPr>
          <p:cNvSpPr txBox="1"/>
          <p:nvPr/>
        </p:nvSpPr>
        <p:spPr>
          <a:xfrm>
            <a:off x="10881257" y="426531"/>
            <a:ext cx="619352" cy="432001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Ericsson Hilda"/>
                <a:ea typeface="+mn-ea"/>
                <a:cs typeface="+mn-cs"/>
              </a:rPr>
              <a:t>in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Ericsson Hilda"/>
                <a:ea typeface="+mn-ea"/>
                <a:cs typeface="+mn-cs"/>
              </a:rPr>
              <a:t>partnership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Ericsson Hilda"/>
                <a:ea typeface="+mn-ea"/>
                <a:cs typeface="+mn-cs"/>
              </a:rPr>
              <a:t>with</a:t>
            </a:r>
          </a:p>
        </p:txBody>
      </p:sp>
      <p:pic>
        <p:nvPicPr>
          <p:cNvPr id="45" name="Picture 44" descr="A logo with red dots&#10;&#10;Description automatically generated">
            <a:extLst>
              <a:ext uri="{FF2B5EF4-FFF2-40B4-BE49-F238E27FC236}">
                <a16:creationId xmlns:a16="http://schemas.microsoft.com/office/drawing/2014/main" id="{A7F97918-0DBD-8914-EBE6-72BF405E096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250" y="426008"/>
            <a:ext cx="929579" cy="396000"/>
          </a:xfrm>
          <a:prstGeom prst="rect">
            <a:avLst/>
          </a:prstGeom>
        </p:spPr>
      </p:pic>
      <p:sp>
        <p:nvSpPr>
          <p:cNvPr id="57" name="Triangle 56">
            <a:extLst>
              <a:ext uri="{FF2B5EF4-FFF2-40B4-BE49-F238E27FC236}">
                <a16:creationId xmlns:a16="http://schemas.microsoft.com/office/drawing/2014/main" id="{4A02F436-9F84-136B-1B33-76FB479F969E}"/>
              </a:ext>
            </a:extLst>
          </p:cNvPr>
          <p:cNvSpPr/>
          <p:nvPr/>
        </p:nvSpPr>
        <p:spPr bwMode="auto">
          <a:xfrm rot="5400000">
            <a:off x="11361397" y="3840615"/>
            <a:ext cx="592058" cy="31483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algn="l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6056E251-478E-3E10-2C30-130CD59658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07100" y="4332400"/>
            <a:ext cx="1592133" cy="908510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C00ABC6-697C-2AB0-F26E-634734ED22A7}"/>
              </a:ext>
            </a:extLst>
          </p:cNvPr>
          <p:cNvCxnSpPr>
            <a:cxnSpLocks/>
          </p:cNvCxnSpPr>
          <p:nvPr/>
        </p:nvCxnSpPr>
        <p:spPr>
          <a:xfrm>
            <a:off x="9276565" y="2693281"/>
            <a:ext cx="0" cy="1032849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9">
            <a:extLst>
              <a:ext uri="{FF2B5EF4-FFF2-40B4-BE49-F238E27FC236}">
                <a16:creationId xmlns:a16="http://schemas.microsoft.com/office/drawing/2014/main" id="{82B1B5D2-68AA-F486-51E2-A3F86AD1900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98443" y="2693281"/>
            <a:ext cx="1798215" cy="932804"/>
          </a:xfrm>
          <a:prstGeom prst="rect">
            <a:avLst/>
          </a:prstGeom>
        </p:spPr>
      </p:pic>
      <p:sp>
        <p:nvSpPr>
          <p:cNvPr id="61" name="Text Placeholder 1">
            <a:extLst>
              <a:ext uri="{FF2B5EF4-FFF2-40B4-BE49-F238E27FC236}">
                <a16:creationId xmlns:a16="http://schemas.microsoft.com/office/drawing/2014/main" id="{6AEB6EC7-FB31-37CF-A9DE-5F86DA9EE270}"/>
              </a:ext>
            </a:extLst>
          </p:cNvPr>
          <p:cNvSpPr txBox="1">
            <a:spLocks/>
          </p:cNvSpPr>
          <p:nvPr/>
        </p:nvSpPr>
        <p:spPr>
          <a:xfrm>
            <a:off x="7022811" y="5240910"/>
            <a:ext cx="2162008" cy="9325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3600" marR="0" lvl="1" indent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n-ea"/>
                <a:cs typeface="+mn-cs"/>
              </a:rPr>
              <a:t>Pioneer Security as a slice (</a:t>
            </a:r>
            <a:r>
              <a:rPr kumimoji="0" lang="en-US" sz="1400" b="0" i="0" u="none" strike="noStrike" kern="1000" cap="none" spc="-3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n-ea"/>
                <a:cs typeface="+mn-cs"/>
              </a:rPr>
              <a:t>Secaas</a:t>
            </a: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 Light"/>
                <a:ea typeface="+mn-ea"/>
                <a:cs typeface="+mn-cs"/>
              </a:rPr>
              <a:t>)</a:t>
            </a:r>
          </a:p>
        </p:txBody>
      </p:sp>
      <p:sp>
        <p:nvSpPr>
          <p:cNvPr id="62" name="Text Placeholder 1">
            <a:extLst>
              <a:ext uri="{FF2B5EF4-FFF2-40B4-BE49-F238E27FC236}">
                <a16:creationId xmlns:a16="http://schemas.microsoft.com/office/drawing/2014/main" id="{7B715C47-163E-2382-0616-B4F44265DBD8}"/>
              </a:ext>
            </a:extLst>
          </p:cNvPr>
          <p:cNvSpPr txBox="1">
            <a:spLocks/>
          </p:cNvSpPr>
          <p:nvPr/>
        </p:nvSpPr>
        <p:spPr>
          <a:xfrm>
            <a:off x="7256247" y="1806036"/>
            <a:ext cx="1886411" cy="597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  <a:ea typeface="+mn-ea"/>
                <a:cs typeface="Segoe UI" panose="020B0502040204020203" pitchFamily="34" charset="0"/>
                <a:sym typeface="Segoe UI" panose="020B0502040204020203" pitchFamily="34" charset="0"/>
              </a:rPr>
              <a:t>Slicing  </a:t>
            </a:r>
          </a:p>
        </p:txBody>
      </p:sp>
      <p:pic>
        <p:nvPicPr>
          <p:cNvPr id="3" name="Picture 2" descr="Let's stay ahead of scams together">
            <a:extLst>
              <a:ext uri="{FF2B5EF4-FFF2-40B4-BE49-F238E27FC236}">
                <a16:creationId xmlns:a16="http://schemas.microsoft.com/office/drawing/2014/main" id="{C353978F-9F37-03B7-0BFD-DD3DC4D7F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443" y="4332095"/>
            <a:ext cx="1594077" cy="89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44FB78A-98E4-0DA0-FB46-AA24A77D7DBA}"/>
              </a:ext>
            </a:extLst>
          </p:cNvPr>
          <p:cNvSpPr txBox="1"/>
          <p:nvPr/>
        </p:nvSpPr>
        <p:spPr>
          <a:xfrm>
            <a:off x="4813604" y="6363110"/>
            <a:ext cx="2540067" cy="31496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basic slicing enabled  </a:t>
            </a:r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B7F0DD06-63BE-1B72-406E-14C20385F85B}"/>
              </a:ext>
            </a:extLst>
          </p:cNvPr>
          <p:cNvSpPr/>
          <p:nvPr/>
        </p:nvSpPr>
        <p:spPr bwMode="auto">
          <a:xfrm>
            <a:off x="5603274" y="6083380"/>
            <a:ext cx="675640" cy="231060"/>
          </a:xfrm>
          <a:prstGeom prst="downArrow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BBD65D-7ECB-1D8A-2153-D2E3774C50F9}"/>
              </a:ext>
            </a:extLst>
          </p:cNvPr>
          <p:cNvSpPr txBox="1"/>
          <p:nvPr/>
        </p:nvSpPr>
        <p:spPr>
          <a:xfrm>
            <a:off x="7308105" y="6337324"/>
            <a:ext cx="2252354" cy="30480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security slice added </a:t>
            </a:r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F25077C7-3A40-67BE-1850-D2774E889842}"/>
              </a:ext>
            </a:extLst>
          </p:cNvPr>
          <p:cNvSpPr/>
          <p:nvPr/>
        </p:nvSpPr>
        <p:spPr bwMode="auto">
          <a:xfrm>
            <a:off x="7912180" y="6038885"/>
            <a:ext cx="675640" cy="231060"/>
          </a:xfrm>
          <a:prstGeom prst="downArrow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3A11CD8-483C-1545-B2EB-02FE26017CAD}"/>
              </a:ext>
            </a:extLst>
          </p:cNvPr>
          <p:cNvSpPr txBox="1"/>
          <p:nvPr/>
        </p:nvSpPr>
        <p:spPr>
          <a:xfrm>
            <a:off x="9646747" y="6333563"/>
            <a:ext cx="2688164" cy="359095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event pass slice added </a:t>
            </a:r>
          </a:p>
        </p:txBody>
      </p:sp>
      <p:sp>
        <p:nvSpPr>
          <p:cNvPr id="40" name="Arrow: Down 39">
            <a:extLst>
              <a:ext uri="{FF2B5EF4-FFF2-40B4-BE49-F238E27FC236}">
                <a16:creationId xmlns:a16="http://schemas.microsoft.com/office/drawing/2014/main" id="{21BA12D6-80D4-1541-2454-759374B3291D}"/>
              </a:ext>
            </a:extLst>
          </p:cNvPr>
          <p:cNvSpPr/>
          <p:nvPr/>
        </p:nvSpPr>
        <p:spPr bwMode="auto">
          <a:xfrm>
            <a:off x="10205616" y="6013015"/>
            <a:ext cx="675640" cy="231060"/>
          </a:xfrm>
          <a:prstGeom prst="downArrow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7CA0B71-103C-18A6-AC53-E216535BDB29}"/>
              </a:ext>
            </a:extLst>
          </p:cNvPr>
          <p:cNvSpPr/>
          <p:nvPr/>
        </p:nvSpPr>
        <p:spPr bwMode="auto">
          <a:xfrm>
            <a:off x="4798428" y="6372679"/>
            <a:ext cx="2328812" cy="359095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1D6D1E9-439F-347D-AB12-2424B779A648}"/>
              </a:ext>
            </a:extLst>
          </p:cNvPr>
          <p:cNvSpPr/>
          <p:nvPr/>
        </p:nvSpPr>
        <p:spPr bwMode="auto">
          <a:xfrm>
            <a:off x="7246823" y="6361452"/>
            <a:ext cx="2328812" cy="359095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45B25A6-F04F-28A1-00D1-579FB7824387}"/>
              </a:ext>
            </a:extLst>
          </p:cNvPr>
          <p:cNvSpPr/>
          <p:nvPr/>
        </p:nvSpPr>
        <p:spPr bwMode="auto">
          <a:xfrm>
            <a:off x="9695218" y="6358441"/>
            <a:ext cx="2430742" cy="359095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6832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C3B8A-5567-39E6-F856-FF4AE1866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9953048" cy="1081088"/>
          </a:xfrm>
        </p:spPr>
        <p:txBody>
          <a:bodyPr/>
          <a:lstStyle/>
          <a:p>
            <a:r>
              <a:rPr lang="en-US" dirty="0"/>
              <a:t>5G Stadium use cases</a:t>
            </a:r>
            <a:br>
              <a:rPr lang="en-US" dirty="0"/>
            </a:br>
            <a:r>
              <a:rPr lang="en-US" sz="2800" dirty="0"/>
              <a:t>Guaranteed performance with “5G Event pass”</a:t>
            </a:r>
            <a:endParaRPr lang="en-US" sz="2000" dirty="0"/>
          </a:p>
        </p:txBody>
      </p:sp>
      <p:pic>
        <p:nvPicPr>
          <p:cNvPr id="4" name="Picture 2" descr="Bruno Mars Live In Singapore 2024 | National Stadium">
            <a:extLst>
              <a:ext uri="{FF2B5EF4-FFF2-40B4-BE49-F238E27FC236}">
                <a16:creationId xmlns:a16="http://schemas.microsoft.com/office/drawing/2014/main" id="{FE491EF0-4127-D28D-5E03-E3D0542299A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05" y="1585499"/>
            <a:ext cx="2380017" cy="238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B3125784-ADDF-F97A-3619-879289A80960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7001435" y="1657373"/>
            <a:ext cx="3774141" cy="372684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/>
              <a:t>Event (‘Express’) Pass</a:t>
            </a:r>
            <a:r>
              <a:rPr lang="en-US" sz="1400" dirty="0"/>
              <a:t> – For users who wants best user experience during events</a:t>
            </a:r>
          </a:p>
          <a:p>
            <a:pPr>
              <a:spcBef>
                <a:spcPts val="0"/>
              </a:spcBef>
            </a:pPr>
            <a:endParaRPr lang="en-US" sz="1400" dirty="0"/>
          </a:p>
          <a:p>
            <a:pPr>
              <a:spcBef>
                <a:spcPts val="0"/>
              </a:spcBef>
            </a:pPr>
            <a:endParaRPr lang="en-US" sz="1400" dirty="0"/>
          </a:p>
        </p:txBody>
      </p:sp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050118C1-F157-504B-3C5E-06B7D0EEB2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460" b="3588"/>
          <a:stretch/>
        </p:blipFill>
        <p:spPr>
          <a:xfrm>
            <a:off x="7677174" y="2364471"/>
            <a:ext cx="2422662" cy="3471552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37591045-6E4C-1EF4-3E3C-74B3842D3EC6}"/>
              </a:ext>
            </a:extLst>
          </p:cNvPr>
          <p:cNvSpPr/>
          <p:nvPr/>
        </p:nvSpPr>
        <p:spPr bwMode="auto">
          <a:xfrm>
            <a:off x="5161949" y="4879910"/>
            <a:ext cx="978408" cy="1495552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D3E969-CC2E-89C3-D6D9-774C891BB2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2676" y="1581706"/>
            <a:ext cx="3581080" cy="23800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67AEDA-F7EC-CED7-47F1-3F75D33A6C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705" y="3993677"/>
            <a:ext cx="6002051" cy="229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482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133B6-19D3-0E81-DE69-339E96223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1569821" cy="1081088"/>
          </a:xfrm>
        </p:spPr>
        <p:txBody>
          <a:bodyPr/>
          <a:lstStyle/>
          <a:p>
            <a:r>
              <a:rPr lang="en-US" dirty="0"/>
              <a:t>5G Stadium use cases</a:t>
            </a:r>
            <a:br>
              <a:rPr lang="en-US" dirty="0">
                <a:solidFill>
                  <a:schemeClr val="bg1"/>
                </a:solidFill>
              </a:rPr>
            </a:br>
            <a:r>
              <a:rPr kumimoji="0" lang="en-US" sz="2400" b="0" i="0" u="none" strike="noStrike" kern="1400" cap="none" spc="-160" normalizeH="0" baseline="0" noProof="0" dirty="0">
                <a:ln>
                  <a:noFill/>
                </a:ln>
                <a:effectLst/>
                <a:uLnTx/>
                <a:uFillTx/>
              </a:rPr>
              <a:t>Live Sports Broadcasting partnership over 5G SA network 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C1F4CC0-31DF-0BD0-0C44-D14A3926C355}"/>
              </a:ext>
            </a:extLst>
          </p:cNvPr>
          <p:cNvSpPr txBox="1">
            <a:spLocks/>
          </p:cNvSpPr>
          <p:nvPr/>
        </p:nvSpPr>
        <p:spPr>
          <a:xfrm>
            <a:off x="529389" y="1870147"/>
            <a:ext cx="4240499" cy="461965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Ericsson Hilda" panose="00000500000000000000" pitchFamily="2" charset="0"/>
              <a:buNone/>
            </a:pPr>
            <a:r>
              <a:rPr lang="en-US" sz="1800" b="1" dirty="0">
                <a:solidFill>
                  <a:schemeClr val="bg1"/>
                </a:solidFill>
                <a:latin typeface="Ericsson Hilda" pitchFamily="2" charset="0"/>
              </a:rPr>
              <a:t>Specifications</a:t>
            </a:r>
            <a:endParaRPr lang="en-US" sz="1400" dirty="0">
              <a:solidFill>
                <a:schemeClr val="bg1"/>
              </a:solidFill>
              <a:latin typeface="Ericsson Hilda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dirty="0">
                <a:solidFill>
                  <a:schemeClr val="bg1"/>
                </a:solidFill>
                <a:latin typeface="Ericsson Hild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Massive MIMO radios</a:t>
            </a:r>
          </a:p>
          <a:p>
            <a:pPr lvl="1"/>
            <a:r>
              <a:rPr lang="en-US" sz="1400" dirty="0">
                <a:solidFill>
                  <a:schemeClr val="bg1"/>
                </a:solidFill>
                <a:latin typeface="Ericsson Hild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AIR 3278</a:t>
            </a:r>
            <a:endParaRPr lang="en-US" sz="1400" dirty="0">
              <a:solidFill>
                <a:schemeClr val="bg1"/>
              </a:solidFill>
              <a:latin typeface="Ericsson Hilda" pitchFamily="2" charset="0"/>
              <a:ea typeface="Calibri" panose="020F0502020204030204" pitchFamily="34" charset="0"/>
            </a:endParaRPr>
          </a:p>
          <a:p>
            <a:pPr lvl="1"/>
            <a:r>
              <a:rPr lang="en-US" sz="1400" dirty="0">
                <a:solidFill>
                  <a:schemeClr val="bg1"/>
                </a:solidFill>
                <a:latin typeface="Ericsson Hild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AIR 5322</a:t>
            </a:r>
            <a:endParaRPr lang="en-US" sz="1400" dirty="0">
              <a:solidFill>
                <a:schemeClr val="bg1"/>
              </a:solidFill>
              <a:latin typeface="Ericsson Hilda" pitchFamily="2" charset="0"/>
              <a:ea typeface="Calibri" panose="020F0502020204030204" pitchFamily="34" charset="0"/>
            </a:endParaRPr>
          </a:p>
          <a:p>
            <a:pPr lvl="1"/>
            <a:r>
              <a:rPr lang="en-US" sz="1400" dirty="0">
                <a:solidFill>
                  <a:schemeClr val="bg1"/>
                </a:solidFill>
                <a:latin typeface="Ericsson Hild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Baseband 6648</a:t>
            </a:r>
          </a:p>
          <a:p>
            <a:r>
              <a:rPr lang="en-US" sz="1400" dirty="0">
                <a:solidFill>
                  <a:schemeClr val="bg1"/>
                </a:solidFill>
                <a:latin typeface="Ericsson Hild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NR Dual-Connectivity (Stand-alone)</a:t>
            </a:r>
          </a:p>
          <a:p>
            <a:endParaRPr lang="en-US" sz="1400" dirty="0">
              <a:solidFill>
                <a:schemeClr val="bg1"/>
              </a:solidFill>
              <a:latin typeface="Ericsson Hilda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400" dirty="0">
              <a:solidFill>
                <a:schemeClr val="bg1"/>
              </a:solidFill>
              <a:latin typeface="Ericsson Hilda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400" dirty="0">
              <a:solidFill>
                <a:schemeClr val="bg1"/>
              </a:solidFill>
              <a:latin typeface="Ericsson Hilda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sz="1400" dirty="0">
                <a:solidFill>
                  <a:schemeClr val="bg1"/>
                </a:solidFill>
                <a:latin typeface="Ericsson Hild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Max modulation = 256 QAM</a:t>
            </a:r>
          </a:p>
          <a:p>
            <a:r>
              <a:rPr lang="en-US" sz="1400" dirty="0">
                <a:solidFill>
                  <a:schemeClr val="bg1"/>
                </a:solidFill>
                <a:latin typeface="Ericsson Hild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Sony PDT-FP1 5G transmitter</a:t>
            </a:r>
          </a:p>
          <a:p>
            <a:pPr lvl="1"/>
            <a:r>
              <a:rPr lang="en-US" sz="1400" dirty="0">
                <a:solidFill>
                  <a:schemeClr val="bg1"/>
                </a:solidFill>
                <a:latin typeface="Ericsson Hilda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Qualcomm X70 Chipset</a:t>
            </a:r>
          </a:p>
          <a:p>
            <a:r>
              <a:rPr lang="en-US" sz="1400" dirty="0" err="1">
                <a:solidFill>
                  <a:schemeClr val="bg1"/>
                </a:solidFill>
                <a:latin typeface="Ericsson Hild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Haivision</a:t>
            </a:r>
            <a:r>
              <a:rPr lang="en-US" sz="1400" dirty="0">
                <a:solidFill>
                  <a:schemeClr val="bg1"/>
                </a:solidFill>
                <a:latin typeface="Ericsson Hild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PRO unit</a:t>
            </a:r>
            <a:endParaRPr lang="en-US" sz="1400" dirty="0">
              <a:solidFill>
                <a:schemeClr val="bg1"/>
              </a:solidFill>
              <a:highlight>
                <a:srgbClr val="FFFF00"/>
              </a:highlight>
              <a:latin typeface="Ericsson Hilda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sz="1400" dirty="0">
                <a:solidFill>
                  <a:schemeClr val="bg1"/>
                </a:solidFill>
                <a:latin typeface="Ericsson Hild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Video Codec = H.265</a:t>
            </a:r>
          </a:p>
        </p:txBody>
      </p:sp>
      <p:pic>
        <p:nvPicPr>
          <p:cNvPr id="6" name="Picture 5" descr="A person holding a camera and another person standing on a field&#10;&#10;Description automatically generated">
            <a:extLst>
              <a:ext uri="{FF2B5EF4-FFF2-40B4-BE49-F238E27FC236}">
                <a16:creationId xmlns:a16="http://schemas.microsoft.com/office/drawing/2014/main" id="{A2C21030-D497-2046-EA34-B0C61E833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840" y="1851985"/>
            <a:ext cx="3121152" cy="17556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26ECE7-ED3D-E8D4-E1FF-EF08EE522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078" y="1861307"/>
            <a:ext cx="2063036" cy="1709418"/>
          </a:xfrm>
          <a:prstGeom prst="rect">
            <a:avLst/>
          </a:prstGeom>
          <a:noFill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57EA0C5-BFE2-97CE-318E-66C56C0DB163}"/>
              </a:ext>
            </a:extLst>
          </p:cNvPr>
          <p:cNvSpPr/>
          <p:nvPr/>
        </p:nvSpPr>
        <p:spPr bwMode="auto">
          <a:xfrm>
            <a:off x="6142300" y="1920614"/>
            <a:ext cx="1279814" cy="718415"/>
          </a:xfrm>
          <a:prstGeom prst="rect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427CB26-761B-7617-AA36-923F91BB04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9078" y="3684562"/>
            <a:ext cx="6196219" cy="280523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5B250D0-F89C-13B7-6924-15F318B3B64E}"/>
              </a:ext>
            </a:extLst>
          </p:cNvPr>
          <p:cNvSpPr/>
          <p:nvPr/>
        </p:nvSpPr>
        <p:spPr bwMode="auto">
          <a:xfrm>
            <a:off x="10816831" y="1928914"/>
            <a:ext cx="414868" cy="200777"/>
          </a:xfrm>
          <a:prstGeom prst="rect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8E1CA80-877C-E063-3242-330CF6C18B76}"/>
              </a:ext>
            </a:extLst>
          </p:cNvPr>
          <p:cNvSpPr txBox="1">
            <a:spLocks/>
          </p:cNvSpPr>
          <p:nvPr/>
        </p:nvSpPr>
        <p:spPr>
          <a:xfrm>
            <a:off x="5902880" y="3589730"/>
            <a:ext cx="5276850" cy="200777"/>
          </a:xfrm>
          <a:prstGeom prst="rect">
            <a:avLst/>
          </a:prstGeom>
          <a:noFill/>
        </p:spPr>
        <p:txBody>
          <a:bodyPr vert="horz" lIns="72000" tIns="36000" rIns="72000" bIns="36000" rtlCol="0" anchor="ctr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Ericsson Hilda" panose="00000500000000000000" pitchFamily="2" charset="0"/>
              <a:buNone/>
            </a:pPr>
            <a:r>
              <a:rPr lang="en-US" sz="1400" dirty="0">
                <a:solidFill>
                  <a:schemeClr val="bg1"/>
                </a:solidFill>
              </a:rPr>
              <a:t>First event to use new Sony 5G </a:t>
            </a:r>
            <a:r>
              <a:rPr lang="en-US" sz="1400" b="1" dirty="0">
                <a:solidFill>
                  <a:schemeClr val="bg1"/>
                </a:solidFill>
              </a:rPr>
              <a:t>NR-DC</a:t>
            </a:r>
            <a:r>
              <a:rPr lang="en-US" sz="1400" dirty="0">
                <a:solidFill>
                  <a:schemeClr val="bg1"/>
                </a:solidFill>
              </a:rPr>
              <a:t> wireless transmitter!</a:t>
            </a:r>
          </a:p>
        </p:txBody>
      </p:sp>
      <p:cxnSp>
        <p:nvCxnSpPr>
          <p:cNvPr id="24" name="Elbow Connector 23">
            <a:extLst>
              <a:ext uri="{FF2B5EF4-FFF2-40B4-BE49-F238E27FC236}">
                <a16:creationId xmlns:a16="http://schemas.microsoft.com/office/drawing/2014/main" id="{A7608045-E119-52B7-D857-99F05A51BA18}"/>
              </a:ext>
            </a:extLst>
          </p:cNvPr>
          <p:cNvCxnSpPr/>
          <p:nvPr/>
        </p:nvCxnSpPr>
        <p:spPr bwMode="auto">
          <a:xfrm flipV="1">
            <a:off x="2974694" y="2604304"/>
            <a:ext cx="3121306" cy="2939969"/>
          </a:xfrm>
          <a:prstGeom prst="bentConnector3">
            <a:avLst>
              <a:gd name="adj1" fmla="val 65946"/>
            </a:avLst>
          </a:prstGeom>
          <a:solidFill>
            <a:schemeClr val="accent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2D46A76-2B01-0707-BA4F-238034BD0139}"/>
              </a:ext>
            </a:extLst>
          </p:cNvPr>
          <p:cNvSpPr txBox="1"/>
          <p:nvPr/>
        </p:nvSpPr>
        <p:spPr>
          <a:xfrm>
            <a:off x="8586840" y="6381750"/>
            <a:ext cx="346632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Ericsson, 3 Denmark, TV 2, and Sony kick off live broadcast</a:t>
            </a:r>
            <a:endParaRPr lang="en-US" sz="9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390F2FF-AF08-4B99-2ACA-B91BECD234CE}"/>
              </a:ext>
            </a:extLst>
          </p:cNvPr>
          <p:cNvSpPr txBox="1"/>
          <p:nvPr/>
        </p:nvSpPr>
        <p:spPr>
          <a:xfrm>
            <a:off x="6739379" y="6558168"/>
            <a:ext cx="51499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TV2, Ericsson, 3 and Sony trial live 5G-mmWave international football transmission - </a:t>
            </a:r>
            <a:r>
              <a:rPr lang="en-US" sz="900" dirty="0" err="1">
                <a:solidFill>
                  <a:schemeClr val="bg1"/>
                </a:solidFill>
                <a:latin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TVBEurope</a:t>
            </a:r>
            <a:endParaRPr lang="en-US" sz="9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097D483-B388-12E8-A015-7EE7F871BD37}"/>
              </a:ext>
            </a:extLst>
          </p:cNvPr>
          <p:cNvSpPr/>
          <p:nvPr/>
        </p:nvSpPr>
        <p:spPr bwMode="auto">
          <a:xfrm>
            <a:off x="2600257" y="3876559"/>
            <a:ext cx="1365320" cy="277299"/>
          </a:xfrm>
          <a:prstGeom prst="ellipse">
            <a:avLst/>
          </a:prstGeom>
          <a:solidFill>
            <a:schemeClr val="accent5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AD9C8F3-1B4C-A587-F7C7-8122262CA75B}"/>
              </a:ext>
            </a:extLst>
          </p:cNvPr>
          <p:cNvSpPr/>
          <p:nvPr/>
        </p:nvSpPr>
        <p:spPr bwMode="auto">
          <a:xfrm>
            <a:off x="2600257" y="4399930"/>
            <a:ext cx="1969974" cy="277299"/>
          </a:xfrm>
          <a:prstGeom prst="ellipse">
            <a:avLst/>
          </a:prstGeom>
          <a:solidFill>
            <a:schemeClr val="accent5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1" name="TextBox 26">
            <a:extLst>
              <a:ext uri="{FF2B5EF4-FFF2-40B4-BE49-F238E27FC236}">
                <a16:creationId xmlns:a16="http://schemas.microsoft.com/office/drawing/2014/main" id="{8E6A92C0-83EE-A565-22FB-92CC80F315CE}"/>
              </a:ext>
            </a:extLst>
          </p:cNvPr>
          <p:cNvSpPr txBox="1"/>
          <p:nvPr/>
        </p:nvSpPr>
        <p:spPr>
          <a:xfrm>
            <a:off x="1589253" y="4447926"/>
            <a:ext cx="1078996" cy="181306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TDD band n78</a:t>
            </a:r>
          </a:p>
        </p:txBody>
      </p:sp>
      <p:sp>
        <p:nvSpPr>
          <p:cNvPr id="32" name="TextBox 26">
            <a:extLst>
              <a:ext uri="{FF2B5EF4-FFF2-40B4-BE49-F238E27FC236}">
                <a16:creationId xmlns:a16="http://schemas.microsoft.com/office/drawing/2014/main" id="{062F151A-5CEB-DF5D-0444-60323FC4DCE0}"/>
              </a:ext>
            </a:extLst>
          </p:cNvPr>
          <p:cNvSpPr txBox="1"/>
          <p:nvPr/>
        </p:nvSpPr>
        <p:spPr>
          <a:xfrm>
            <a:off x="1581934" y="3879818"/>
            <a:ext cx="1048211" cy="197896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T</a:t>
            </a: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DD band n258</a:t>
            </a:r>
          </a:p>
        </p:txBody>
      </p:sp>
      <p:sp>
        <p:nvSpPr>
          <p:cNvPr id="33" name="TextBox 26">
            <a:extLst>
              <a:ext uri="{FF2B5EF4-FFF2-40B4-BE49-F238E27FC236}">
                <a16:creationId xmlns:a16="http://schemas.microsoft.com/office/drawing/2014/main" id="{4D65FA96-AD6D-E30D-D885-84CE27E7FFF0}"/>
              </a:ext>
            </a:extLst>
          </p:cNvPr>
          <p:cNvSpPr txBox="1"/>
          <p:nvPr/>
        </p:nvSpPr>
        <p:spPr>
          <a:xfrm>
            <a:off x="2812787" y="3901981"/>
            <a:ext cx="940259" cy="232367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800</a:t>
            </a: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MHz</a:t>
            </a:r>
          </a:p>
        </p:txBody>
      </p:sp>
      <p:sp>
        <p:nvSpPr>
          <p:cNvPr id="34" name="TextBox 26">
            <a:extLst>
              <a:ext uri="{FF2B5EF4-FFF2-40B4-BE49-F238E27FC236}">
                <a16:creationId xmlns:a16="http://schemas.microsoft.com/office/drawing/2014/main" id="{262FB618-42D1-A0BD-1A4C-A88F6283AC83}"/>
              </a:ext>
            </a:extLst>
          </p:cNvPr>
          <p:cNvSpPr txBox="1"/>
          <p:nvPr/>
        </p:nvSpPr>
        <p:spPr>
          <a:xfrm>
            <a:off x="3316492" y="4415369"/>
            <a:ext cx="940259" cy="232367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kern="1000" spc="-30" dirty="0">
                <a:solidFill>
                  <a:schemeClr val="bg1"/>
                </a:solidFill>
                <a:latin typeface="Ericsson Hilda"/>
                <a:ea typeface="+mn-ea"/>
                <a:cs typeface="+mn-cs"/>
              </a:rPr>
              <a:t>20</a:t>
            </a:r>
            <a:r>
              <a:rPr kumimoji="0" lang="en-US" sz="1100" b="0" i="0" u="none" strike="noStrike" kern="10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MHz</a:t>
            </a:r>
          </a:p>
        </p:txBody>
      </p:sp>
      <p:cxnSp>
        <p:nvCxnSpPr>
          <p:cNvPr id="35" name="Connector: Curved 17">
            <a:extLst>
              <a:ext uri="{FF2B5EF4-FFF2-40B4-BE49-F238E27FC236}">
                <a16:creationId xmlns:a16="http://schemas.microsoft.com/office/drawing/2014/main" id="{AAD85FC2-263F-C1ED-8C8F-80D74431FD79}"/>
              </a:ext>
            </a:extLst>
          </p:cNvPr>
          <p:cNvCxnSpPr>
            <a:cxnSpLocks/>
          </p:cNvCxnSpPr>
          <p:nvPr/>
        </p:nvCxnSpPr>
        <p:spPr bwMode="auto">
          <a:xfrm rot="5400000" flipH="1" flipV="1">
            <a:off x="3106603" y="4076645"/>
            <a:ext cx="458667" cy="425920"/>
          </a:xfrm>
          <a:prstGeom prst="curvedConnector3">
            <a:avLst/>
          </a:prstGeom>
          <a:solidFill>
            <a:schemeClr val="accent1"/>
          </a:solidFill>
          <a:ln w="1905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id="{C38D0BAE-29D3-B874-BA08-5BCAF79DE4F1}"/>
              </a:ext>
            </a:extLst>
          </p:cNvPr>
          <p:cNvSpPr/>
          <p:nvPr/>
        </p:nvSpPr>
        <p:spPr bwMode="auto">
          <a:xfrm>
            <a:off x="3507331" y="4025799"/>
            <a:ext cx="83131" cy="68943"/>
          </a:xfrm>
          <a:prstGeom prst="ellipse">
            <a:avLst/>
          </a:prstGeom>
          <a:solidFill>
            <a:schemeClr val="accent5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0095144A-EEF9-A179-14E9-DE5F506E560D}"/>
              </a:ext>
            </a:extLst>
          </p:cNvPr>
          <p:cNvSpPr/>
          <p:nvPr/>
        </p:nvSpPr>
        <p:spPr bwMode="auto">
          <a:xfrm>
            <a:off x="3091369" y="4484468"/>
            <a:ext cx="83131" cy="68943"/>
          </a:xfrm>
          <a:prstGeom prst="ellipse">
            <a:avLst/>
          </a:prstGeom>
          <a:solidFill>
            <a:schemeClr val="accent5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38" name="Picture Placeholder 41">
            <a:extLst>
              <a:ext uri="{FF2B5EF4-FFF2-40B4-BE49-F238E27FC236}">
                <a16:creationId xmlns:a16="http://schemas.microsoft.com/office/drawing/2014/main" id="{30B21B84-4E7C-688E-713A-43CE7F264A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48093" y="3862174"/>
            <a:ext cx="854862" cy="85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5650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654059435249683"/>
</p:tagLst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1_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wrap="none" rtlCol="0">
        <a:spAutoFit/>
      </a:bodyPr>
      <a:lstStyle>
        <a:defPPr marR="0" algn="l" defTabSz="18288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tabLst/>
          <a:defRPr sz="1600" dirty="0" smtClean="0">
            <a:latin typeface="+mn-lt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3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rimary Red Base">
    <a:dk1>
      <a:srgbClr val="000000"/>
    </a:dk1>
    <a:lt1>
      <a:srgbClr val="FFFFFF"/>
    </a:lt1>
    <a:dk2>
      <a:srgbClr val="000000"/>
    </a:dk2>
    <a:lt2>
      <a:srgbClr val="F8F8F8"/>
    </a:lt2>
    <a:accent1>
      <a:srgbClr val="810F25"/>
    </a:accent1>
    <a:accent2>
      <a:srgbClr val="D61035"/>
    </a:accent2>
    <a:accent3>
      <a:srgbClr val="EC1C3E"/>
    </a:accent3>
    <a:accent4>
      <a:srgbClr val="1D3444"/>
    </a:accent4>
    <a:accent5>
      <a:srgbClr val="8589A1"/>
    </a:accent5>
    <a:accent6>
      <a:srgbClr val="C0C2C4"/>
    </a:accent6>
    <a:hlink>
      <a:srgbClr val="00B0F0"/>
    </a:hlink>
    <a:folHlink>
      <a:srgbClr val="BDBDBD"/>
    </a:folHlink>
  </a:clrScheme>
  <a:fontScheme name="Singtel Segoe">
    <a:majorFont>
      <a:latin typeface="Segoe UI"/>
      <a:ea typeface=""/>
      <a:cs typeface=""/>
    </a:majorFont>
    <a:minorFont>
      <a:latin typeface="Segoe U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Primary Red Base">
    <a:dk1>
      <a:srgbClr val="000000"/>
    </a:dk1>
    <a:lt1>
      <a:srgbClr val="FFFFFF"/>
    </a:lt1>
    <a:dk2>
      <a:srgbClr val="000000"/>
    </a:dk2>
    <a:lt2>
      <a:srgbClr val="F8F8F8"/>
    </a:lt2>
    <a:accent1>
      <a:srgbClr val="810F25"/>
    </a:accent1>
    <a:accent2>
      <a:srgbClr val="D61035"/>
    </a:accent2>
    <a:accent3>
      <a:srgbClr val="EC1C3E"/>
    </a:accent3>
    <a:accent4>
      <a:srgbClr val="1D3444"/>
    </a:accent4>
    <a:accent5>
      <a:srgbClr val="8589A1"/>
    </a:accent5>
    <a:accent6>
      <a:srgbClr val="C0C2C4"/>
    </a:accent6>
    <a:hlink>
      <a:srgbClr val="00B0F0"/>
    </a:hlink>
    <a:folHlink>
      <a:srgbClr val="BDBDBD"/>
    </a:folHlink>
  </a:clrScheme>
  <a:fontScheme name="Singtel Segoe">
    <a:majorFont>
      <a:latin typeface="Segoe UI"/>
      <a:ea typeface=""/>
      <a:cs typeface=""/>
    </a:majorFont>
    <a:minorFont>
      <a:latin typeface="Segoe U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92603EFE7B764EA8FABC729F2BCF91" ma:contentTypeVersion="4" ma:contentTypeDescription="Create a new document." ma:contentTypeScope="" ma:versionID="df486b8e97ba00af664755c1acf62a09">
  <xsd:schema xmlns:xsd="http://www.w3.org/2001/XMLSchema" xmlns:xs="http://www.w3.org/2001/XMLSchema" xmlns:p="http://schemas.microsoft.com/office/2006/metadata/properties" xmlns:ns2="164074b8-0b17-4dec-a9de-735ba643dbc8" targetNamespace="http://schemas.microsoft.com/office/2006/metadata/properties" ma:root="true" ma:fieldsID="6b78adc803a45f2f2206acef02e0f848" ns2:_="">
    <xsd:import namespace="164074b8-0b17-4dec-a9de-735ba643db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4074b8-0b17-4dec-a9de-735ba643db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AihVm+YqeuFc7zxm/QUMoA=="},{"name":"ConfidentialityClass","value":"PxVEvJY8nE7m/hY9622Sng=="},{"name":"LanguageCode","value":"5wlu7ZdPxHQj1W0w+yTNSg=="},{"name":"Date","value":"1PI2r967/ZMSpzC64n6AMg=="},{"name":"TemplateType","value":"5wlu7ZdPxHQj1W0w+yTNSg=="},{"name":"DocTitle","value":"5wlu7ZdPxHQj1W0w+yTNSg=="},{"name":"TotalPageNo","value":"5wlu7ZdPxHQj1W0w+yTNSg=="},{"name":"DocNo","value":"5wlu7ZdPxHQj1W0w+yTNSg=="}]}]]></TemplafyFormConfiguration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07958A4E-FAB1-42E4-B6B5-29B01F63F87B}">
  <ds:schemaRefs/>
</ds:datastoreItem>
</file>

<file path=customXml/itemProps2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680f3ded-1114-4fac-a0d4-8f1049ddc85b"/>
    <ds:schemaRef ds:uri="http://schemas.microsoft.com/office/infopath/2007/PartnerControls"/>
    <ds:schemaRef ds:uri="043863bd-7b34-4180-9e9d-7272754de141"/>
    <ds:schemaRef ds:uri="http://purl.org/dc/dcmitype/"/>
    <ds:schemaRef ds:uri="http://schemas.openxmlformats.org/package/2006/metadata/core-properties"/>
    <ds:schemaRef ds:uri="d8762117-8292-4133-b1c7-eab5c6487cfd"/>
    <ds:schemaRef ds:uri="http://www.w3.org/XML/1998/namespace"/>
    <ds:schemaRef ds:uri="d80ebd69-3629-4243-bb19-58d29ad1d294"/>
    <ds:schemaRef ds:uri="6486795d-24fc-41ab-940a-f4dc5a2693e0"/>
  </ds:schemaRefs>
</ds:datastoreItem>
</file>

<file path=customXml/itemProps3.xml><?xml version="1.0" encoding="utf-8"?>
<ds:datastoreItem xmlns:ds="http://schemas.openxmlformats.org/officeDocument/2006/customXml" ds:itemID="{2594C12E-8BCD-413D-B0F4-E8F8BD65F15D}"/>
</file>

<file path=customXml/itemProps4.xml><?xml version="1.0" encoding="utf-8"?>
<ds:datastoreItem xmlns:ds="http://schemas.openxmlformats.org/officeDocument/2006/customXml" ds:itemID="{D92C3DF5-A179-4E2D-BD20-07044B39171F}">
  <ds:schemaRefs/>
</ds:datastoreItem>
</file>

<file path=customXml/itemProps5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C09F197C-6A49-47D0-B877-F88807989676}">
  <ds:schemaRefs/>
</ds:datastoreItem>
</file>

<file path=customXml/itemProps8.xml><?xml version="1.0" encoding="utf-8"?>
<ds:datastoreItem xmlns:ds="http://schemas.openxmlformats.org/officeDocument/2006/customXml" ds:itemID="{EE9861E1-6075-4494-AE5A-311BA24AECC8}">
  <ds:schemaRefs/>
</ds:datastoreItem>
</file>

<file path=customXml/itemProps9.xml><?xml version="1.0" encoding="utf-8"?>
<ds:datastoreItem xmlns:ds="http://schemas.openxmlformats.org/officeDocument/2006/customXml" ds:itemID="{B0BC32C6-E1BB-411A-B69F-F049D93AEB36}">
  <ds:schemaRefs/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8438</TotalTime>
  <Words>1878</Words>
  <Application>Microsoft Office PowerPoint</Application>
  <PresentationFormat>Widescreen</PresentationFormat>
  <Paragraphs>489</Paragraphs>
  <Slides>26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40" baseType="lpstr">
      <vt:lpstr>Ericsson Hilda Light</vt:lpstr>
      <vt:lpstr>Ericsson Hilda ExtraBold</vt:lpstr>
      <vt:lpstr>Ericsson Hilda ExtraLight</vt:lpstr>
      <vt:lpstr>Segoe UI</vt:lpstr>
      <vt:lpstr>Arial</vt:lpstr>
      <vt:lpstr>Ericsson Technical Icons</vt:lpstr>
      <vt:lpstr>Ericsson Hilda</vt:lpstr>
      <vt:lpstr>EricssonHilda</vt:lpstr>
      <vt:lpstr>Wingdings</vt:lpstr>
      <vt:lpstr>Times</vt:lpstr>
      <vt:lpstr>PresentationTemplate2021</vt:lpstr>
      <vt:lpstr>1_PresentationTemplate2021</vt:lpstr>
      <vt:lpstr>PresentationTemplate2017</vt:lpstr>
      <vt:lpstr>think-cell Slide</vt:lpstr>
      <vt:lpstr>PowerPoint Presentation</vt:lpstr>
      <vt:lpstr>3 key 5G use case (monetization) enablers </vt:lpstr>
      <vt:lpstr>Globally, 5G mid-band population coverage has reached around 45%</vt:lpstr>
      <vt:lpstr>PowerPoint Presentation</vt:lpstr>
      <vt:lpstr>Enabling monetization  Enabling high performing programmable networks</vt:lpstr>
      <vt:lpstr>CSP use case monetization strategy with differentiated connectivity though slicing </vt:lpstr>
      <vt:lpstr>Singtel building up the 5G SA capabilities to support different use cases (slices)</vt:lpstr>
      <vt:lpstr>5G Stadium use cases Guaranteed performance with “5G Event pass”</vt:lpstr>
      <vt:lpstr>5G Stadium use cases Live Sports Broadcasting partnership over 5G SA network  </vt:lpstr>
      <vt:lpstr>PowerPoint Presentation</vt:lpstr>
      <vt:lpstr>Building  Stadium 5G Capacity Methodology </vt:lpstr>
      <vt:lpstr>Advancing 5G network performance  Massive MIMO  for mmW and Midband (3.5 GHz) and Radio Dot System (RDS)</vt:lpstr>
      <vt:lpstr>RAN Infrastructure and Equipment Sharing Sharing alternatives  </vt:lpstr>
      <vt:lpstr>Sports venue / cellular coverage evolution</vt:lpstr>
      <vt:lpstr>Massive MIMO basics- reducing cell to cell interference </vt:lpstr>
      <vt:lpstr>Why Massive MIMO </vt:lpstr>
      <vt:lpstr>M-MIMO Down Link (DL) Capacity  Up to 7 times higher capacity wit same number of sectors</vt:lpstr>
      <vt:lpstr>M-MIMO Up Link (UL)  Capacity Up to 5times higher capacity wit same number of sectors</vt:lpstr>
      <vt:lpstr>M-MIMO mounting options Performance impact</vt:lpstr>
      <vt:lpstr>Energy Efficiency  Massive MIMO 5G vs Traditional Radio   </vt:lpstr>
      <vt:lpstr>PowerPoint Presentation</vt:lpstr>
      <vt:lpstr>US Super Bowl 2024</vt:lpstr>
      <vt:lpstr>PowerPoint Presentation</vt:lpstr>
      <vt:lpstr>Rapid Indoor portfolio evolution Seamless indoor &amp; outdoor  experience</vt:lpstr>
      <vt:lpstr>Ericsson Indoor solutions overview Radio Dot , Indoor Fusion, Indoor Air 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SCWS 5G indoor </dc:title>
  <dc:creator/>
  <cp:keywords/>
  <dc:description> 
Rev </dc:description>
  <cp:lastModifiedBy>1693</cp:lastModifiedBy>
  <cp:revision>7</cp:revision>
  <dcterms:created xsi:type="dcterms:W3CDTF">2019-04-23T15:12:54Z</dcterms:created>
  <dcterms:modified xsi:type="dcterms:W3CDTF">2024-11-20T11:27:15Z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DocumentDataTemplate">
    <vt:lpwstr>true</vt:lpwstr>
  </property>
  <property fmtid="{D5CDD505-2E9C-101B-9397-08002B2CF9AE}" pid="6" name="BSubject">
    <vt:lpwstr> </vt:lpwstr>
  </property>
  <property fmtid="{D5CDD505-2E9C-101B-9397-08002B2CF9AE}" pid="7" name="TemplafyTimeStamp">
    <vt:lpwstr>2024-01-18T12:10:12.1362348Z</vt:lpwstr>
  </property>
  <property fmtid="{D5CDD505-2E9C-101B-9397-08002B2CF9AE}" pid="8" name="TemplafyTenantId">
    <vt:lpwstr>ericsson</vt:lpwstr>
  </property>
  <property fmtid="{D5CDD505-2E9C-101B-9397-08002B2CF9AE}" pid="9" name="TemplafyTemplateId">
    <vt:lpwstr>637661677935531027</vt:lpwstr>
  </property>
  <property fmtid="{D5CDD505-2E9C-101B-9397-08002B2CF9AE}" pid="10" name="TemplafyUserProfileId">
    <vt:lpwstr>637114809696895252</vt:lpwstr>
  </property>
  <property fmtid="{D5CDD505-2E9C-101B-9397-08002B2CF9AE}" pid="11" name="TemplafyLanguageCode">
    <vt:lpwstr>en-US</vt:lpwstr>
  </property>
  <property fmtid="{D5CDD505-2E9C-101B-9397-08002B2CF9AE}" pid="12" name="FooterText">
    <vt:lpwstr>true</vt:lpwstr>
  </property>
  <property fmtid="{D5CDD505-2E9C-101B-9397-08002B2CF9AE}" pid="13" name="SecurityClass">
    <vt:lpwstr>Ericsson Confidential</vt:lpwstr>
  </property>
  <property fmtid="{D5CDD505-2E9C-101B-9397-08002B2CF9AE}" pid="14" name="ExtConf">
    <vt:lpwstr/>
  </property>
  <property fmtid="{D5CDD505-2E9C-101B-9397-08002B2CF9AE}" pid="15" name="Prepared">
    <vt:lpwstr/>
  </property>
  <property fmtid="{D5CDD505-2E9C-101B-9397-08002B2CF9AE}" pid="16" name="ApprovedBy">
    <vt:lpwstr/>
  </property>
  <property fmtid="{D5CDD505-2E9C-101B-9397-08002B2CF9AE}" pid="17" name="DocNo">
    <vt:lpwstr> </vt:lpwstr>
  </property>
  <property fmtid="{D5CDD505-2E9C-101B-9397-08002B2CF9AE}" pid="18" name="Checked">
    <vt:lpwstr/>
  </property>
  <property fmtid="{D5CDD505-2E9C-101B-9397-08002B2CF9AE}" pid="19" name="Date">
    <vt:lpwstr>2024-11-20</vt:lpwstr>
  </property>
  <property fmtid="{D5CDD505-2E9C-101B-9397-08002B2CF9AE}" pid="20" name="Reference">
    <vt:lpwstr/>
  </property>
  <property fmtid="{D5CDD505-2E9C-101B-9397-08002B2CF9AE}" pid="21" name="Title">
    <vt:lpwstr>SCWS 5G indoor </vt:lpwstr>
  </property>
  <property fmtid="{D5CDD505-2E9C-101B-9397-08002B2CF9AE}" pid="22" name="Keyword">
    <vt:lpwstr/>
  </property>
  <property fmtid="{D5CDD505-2E9C-101B-9397-08002B2CF9AE}" pid="23" name="DocumentType">
    <vt:lpwstr>Presentation2011</vt:lpwstr>
  </property>
  <property fmtid="{D5CDD505-2E9C-101B-9397-08002B2CF9AE}" pid="24" name="Language">
    <vt:lpwstr>EnglishUS</vt:lpwstr>
  </property>
  <property fmtid="{D5CDD505-2E9C-101B-9397-08002B2CF9AE}" pid="25" name="TemplateID">
    <vt:lpwstr>FALSE</vt:lpwstr>
  </property>
  <property fmtid="{D5CDD505-2E9C-101B-9397-08002B2CF9AE}" pid="26" name="ConfCtrl">
    <vt:lpwstr>FALSE</vt:lpwstr>
  </property>
  <property fmtid="{D5CDD505-2E9C-101B-9397-08002B2CF9AE}" pid="27" name="DocTitle">
    <vt:lpwstr>false</vt:lpwstr>
  </property>
  <property fmtid="{D5CDD505-2E9C-101B-9397-08002B2CF9AE}" pid="28" name="IsDocument">
    <vt:lpwstr>true</vt:lpwstr>
  </property>
  <property fmtid="{D5CDD505-2E9C-101B-9397-08002B2CF9AE}" pid="29" name="IsPresentation">
    <vt:lpwstr>false</vt:lpwstr>
  </property>
  <property fmtid="{D5CDD505-2E9C-101B-9397-08002B2CF9AE}" pid="30" name="PageNumberVisible">
    <vt:lpwstr>PageXY</vt:lpwstr>
  </property>
  <property fmtid="{D5CDD505-2E9C-101B-9397-08002B2CF9AE}" pid="31" name="Revision">
    <vt:lpwstr/>
  </property>
  <property fmtid="{D5CDD505-2E9C-101B-9397-08002B2CF9AE}" pid="32" name="DocType">
    <vt:lpwstr/>
  </property>
  <property fmtid="{D5CDD505-2E9C-101B-9397-08002B2CF9AE}" pid="33" name="TemplateVersion">
    <vt:lpwstr>R2A</vt:lpwstr>
  </property>
  <property fmtid="{D5CDD505-2E9C-101B-9397-08002B2CF9AE}" pid="34" name="PackageNo">
    <vt:lpwstr>LXA 119 603</vt:lpwstr>
  </property>
  <property fmtid="{D5CDD505-2E9C-101B-9397-08002B2CF9AE}" pid="35" name="PackageVersion">
    <vt:lpwstr>R6B</vt:lpwstr>
  </property>
  <property fmtid="{D5CDD505-2E9C-101B-9397-08002B2CF9AE}" pid="36" name="TemplateName">
    <vt:lpwstr>CXC 173 2731/1</vt:lpwstr>
  </property>
  <property fmtid="{D5CDD505-2E9C-101B-9397-08002B2CF9AE}" pid="37" name="DocNoVisible">
    <vt:lpwstr>true</vt:lpwstr>
  </property>
  <property fmtid="{D5CDD505-2E9C-101B-9397-08002B2CF9AE}" pid="38" name="MediaServiceImageTags">
    <vt:lpwstr/>
  </property>
  <property fmtid="{D5CDD505-2E9C-101B-9397-08002B2CF9AE}" pid="39" name="ContentTypeId">
    <vt:lpwstr>0x010100D792603EFE7B764EA8FABC729F2BCF91</vt:lpwstr>
  </property>
</Properties>
</file>