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3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embeddedFontLst>
    <p:embeddedFont>
      <p:font typeface="Avenir" panose="02000503020000020003" pitchFamily="2" charset="0"/>
      <p:regular r:id="rId21"/>
      <p:italic r:id="rId22"/>
    </p:embeddedFont>
    <p:embeddedFont>
      <p:font typeface="IBM Plex Mono" panose="020B0509050203000203" pitchFamily="49" charset="77"/>
      <p:regular r:id="rId23"/>
      <p:bold r:id="rId24"/>
      <p:italic r:id="rId25"/>
      <p:boldItalic r:id="rId26"/>
    </p:embeddedFont>
    <p:embeddedFont>
      <p:font typeface="Lexend Deca" pitchFamily="2" charset="77"/>
      <p:regular r:id="rId27"/>
      <p:bold r:id="rId28"/>
    </p:embeddedFont>
    <p:embeddedFont>
      <p:font typeface="Lexend Deca Light" pitchFamily="2" charset="77"/>
      <p:regular r:id="rId29"/>
      <p:bold r:id="rId30"/>
    </p:embeddedFont>
    <p:embeddedFont>
      <p:font typeface="Lexend Deca SemiBold" pitchFamily="2" charset="77"/>
      <p:regular r:id="rId31"/>
      <p:bold r:id="rId32"/>
    </p:embeddedFont>
    <p:embeddedFont>
      <p:font typeface="Roboto" panose="02000000000000000000" pitchFamily="2" charset="0"/>
      <p:regular r:id="rId33"/>
      <p:bold r:id="rId34"/>
      <p:italic r:id="rId35"/>
      <p:boldItalic r:id="rId36"/>
    </p:embeddedFont>
    <p:embeddedFont>
      <p:font typeface="Sen" pitchFamily="2" charset="0"/>
      <p:regular r:id="rId37"/>
      <p:bold r:id="rId38"/>
    </p:embeddedFont>
    <p:embeddedFont>
      <p:font typeface="Sen Medium" pitchFamily="2" charset="0"/>
      <p:regular r:id="rId39"/>
      <p:bold r:id="rId40"/>
    </p:embeddedFont>
    <p:embeddedFont>
      <p:font typeface="Sen SemiBold" pitchFamily="2" charset="0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60E2296-C972-46FE-A156-64527C5A606D}">
  <a:tblStyle styleId="{A60E2296-C972-46FE-A156-64527C5A606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5"/>
  </p:normalViewPr>
  <p:slideViewPr>
    <p:cSldViewPr snapToGrid="0">
      <p:cViewPr varScale="1">
        <p:scale>
          <a:sx n="159" d="100"/>
          <a:sy n="159" d="100"/>
        </p:scale>
        <p:origin x="520" y="176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9.fntdata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ableStyles" Target="tableStyles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2ccbee9d6cb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2ccbee9d6cb_0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d5d4032783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d5d4032783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d5d4032783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d5d4032783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cd7edd5603_0_9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cd7edd5603_0_9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cd7edd560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cd7edd5603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ccbee9d6cb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2ccbee9d6cb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d5d4032783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d5d4032783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ccbee9d6cb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2ccbee9d6cb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ccbee9d6c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2ccbee9d6c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d5d4032783_0_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2d5d4032783_0_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2cd7edd5603_0_1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Google Shape;33;g2cd7edd5603_0_1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d5d4032783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d5d4032783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d5d4032783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d5d4032783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d5d4032783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d5d4032783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ccbee9d6cb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ccbee9d6cb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cd7edd56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cd7edd56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d5d4032783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d5d4032783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cd7edd560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cd7edd560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rcadian Them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73525" y="368850"/>
            <a:ext cx="8406600" cy="441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3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8406600" cy="5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3"/>
          <p:cNvSpPr txBox="1">
            <a:spLocks noGrp="1"/>
          </p:cNvSpPr>
          <p:nvPr>
            <p:ph type="body" idx="1"/>
          </p:nvPr>
        </p:nvSpPr>
        <p:spPr>
          <a:xfrm>
            <a:off x="373525" y="1701575"/>
            <a:ext cx="8406600" cy="307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Lexend Deca SemiBold"/>
              <a:buChar char="●"/>
              <a:defRPr sz="1200">
                <a:latin typeface="Lexend Deca SemiBold"/>
                <a:ea typeface="Lexend Deca SemiBold"/>
                <a:cs typeface="Lexend Deca SemiBold"/>
                <a:sym typeface="Lexend Deca SemiBold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○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■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●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○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■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●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○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Font typeface="IBM Plex Mono"/>
              <a:buChar char="■"/>
              <a:defRPr sz="1200"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">
  <p:cSld name="TITLE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84066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exend Deca SemiBold"/>
              <a:buNone/>
              <a:defRPr sz="1800">
                <a:solidFill>
                  <a:schemeClr val="accent2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>
          <p15:clr>
            <a:srgbClr val="E46962"/>
          </p15:clr>
        </p15:guide>
        <p15:guide id="2" pos="235">
          <p15:clr>
            <a:srgbClr val="E46962"/>
          </p15:clr>
        </p15:guide>
        <p15:guide id="3">
          <p15:clr>
            <a:srgbClr val="E46962"/>
          </p15:clr>
        </p15:guide>
        <p15:guide id="4" orient="horz" pos="593">
          <p15:clr>
            <a:srgbClr val="E46962"/>
          </p15:clr>
        </p15:guide>
        <p15:guide id="5" orient="horz" pos="1072">
          <p15:clr>
            <a:srgbClr val="E46962"/>
          </p15:clr>
        </p15:guide>
        <p15:guide id="6" orient="horz" pos="3011">
          <p15:clr>
            <a:srgbClr val="E46962"/>
          </p15:clr>
        </p15:guide>
        <p15:guide id="7" pos="5531">
          <p15:clr>
            <a:srgbClr val="E46962"/>
          </p15:clr>
        </p15:guide>
        <p15:guide id="8" pos="5760">
          <p15:clr>
            <a:srgbClr val="E46962"/>
          </p15:clr>
        </p15:guide>
        <p15:guide id="9" orient="horz" pos="3240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4327200" y="508000"/>
            <a:ext cx="4692900" cy="91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SzPts val="800"/>
              <a:buNone/>
            </a:pPr>
            <a:r>
              <a:rPr lang="en" sz="2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Small cell energy optimization to enable ubiquitous connectivity</a:t>
            </a:r>
            <a:endParaRPr sz="60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28" name="Google Shape;28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75450" y="1982769"/>
            <a:ext cx="2024151" cy="636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7"/>
          <p:cNvSpPr txBox="1"/>
          <p:nvPr/>
        </p:nvSpPr>
        <p:spPr>
          <a:xfrm>
            <a:off x="4451800" y="1424800"/>
            <a:ext cx="2962500" cy="3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November 20, 2024</a:t>
            </a:r>
            <a:endParaRPr sz="1200">
              <a:solidFill>
                <a:schemeClr val="l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</p:txBody>
      </p:sp>
      <p:pic>
        <p:nvPicPr>
          <p:cNvPr id="30" name="Google Shape;30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26025" y="1948608"/>
            <a:ext cx="2404350" cy="70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6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72204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920" b="1">
                <a:latin typeface="Sen"/>
                <a:ea typeface="Sen"/>
                <a:cs typeface="Sen"/>
                <a:sym typeface="Sen"/>
              </a:rPr>
              <a:t>Vision 2030 energy transition drives Smart Grid, VPP</a:t>
            </a:r>
            <a:endParaRPr sz="1920" b="1">
              <a:latin typeface="Sen"/>
              <a:ea typeface="Sen"/>
              <a:cs typeface="Sen"/>
              <a:sym typeface="Sen"/>
            </a:endParaRPr>
          </a:p>
        </p:txBody>
      </p:sp>
      <p:pic>
        <p:nvPicPr>
          <p:cNvPr id="158" name="Google Shape;15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900" y="2934425"/>
            <a:ext cx="1477450" cy="200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525" y="909650"/>
            <a:ext cx="5629675" cy="195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2200" y="1046925"/>
            <a:ext cx="4134948" cy="4096576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6"/>
          <p:cNvSpPr txBox="1"/>
          <p:nvPr/>
        </p:nvSpPr>
        <p:spPr>
          <a:xfrm>
            <a:off x="586525" y="5084075"/>
            <a:ext cx="45771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85B82"/>
                </a:solidFill>
                <a:latin typeface="Roboto"/>
                <a:ea typeface="Roboto"/>
                <a:cs typeface="Roboto"/>
                <a:sym typeface="Roboto"/>
              </a:rPr>
              <a:t>Source: Energy Strategy Reviews November 2023</a:t>
            </a:r>
            <a:endParaRPr sz="800">
              <a:solidFill>
                <a:srgbClr val="085B8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17"/>
          <p:cNvPicPr preferRelativeResize="0"/>
          <p:nvPr/>
        </p:nvPicPr>
        <p:blipFill rotWithShape="1">
          <a:blip r:embed="rId3">
            <a:alphaModFix/>
          </a:blip>
          <a:srcRect l="20266" r="20266"/>
          <a:stretch/>
        </p:blipFill>
        <p:spPr>
          <a:xfrm flipH="1">
            <a:off x="3706377" y="0"/>
            <a:ext cx="543762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7"/>
          <p:cNvSpPr/>
          <p:nvPr/>
        </p:nvSpPr>
        <p:spPr>
          <a:xfrm>
            <a:off x="2647525" y="0"/>
            <a:ext cx="3972000" cy="5143500"/>
          </a:xfrm>
          <a:prstGeom prst="parallelogram">
            <a:avLst>
              <a:gd name="adj" fmla="val 25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7"/>
          <p:cNvSpPr txBox="1"/>
          <p:nvPr/>
        </p:nvSpPr>
        <p:spPr>
          <a:xfrm>
            <a:off x="6381675" y="81138"/>
            <a:ext cx="2610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85B82"/>
                </a:solidFill>
                <a:latin typeface="Avenir"/>
                <a:ea typeface="Avenir"/>
                <a:cs typeface="Avenir"/>
                <a:sym typeface="Avenir"/>
              </a:rPr>
              <a:t>Saudi Arabia Red Sea Project</a:t>
            </a:r>
            <a:endParaRPr sz="1000">
              <a:solidFill>
                <a:srgbClr val="085B82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85B82"/>
                </a:solidFill>
                <a:latin typeface="Avenir"/>
                <a:ea typeface="Avenir"/>
                <a:cs typeface="Avenir"/>
                <a:sym typeface="Avenir"/>
              </a:rPr>
              <a:t>World’s largest microgrid with 1.3GWh energy storage capacity</a:t>
            </a:r>
            <a:endParaRPr sz="1000">
              <a:solidFill>
                <a:srgbClr val="085B8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69" name="Google Shape;16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725" y="1105125"/>
            <a:ext cx="5556301" cy="306032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7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72204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920" b="1">
                <a:latin typeface="Sen"/>
                <a:ea typeface="Sen"/>
                <a:cs typeface="Sen"/>
                <a:sym typeface="Sen"/>
              </a:rPr>
              <a:t>Vision 2030 - Smarter Grid through Telecoms?</a:t>
            </a:r>
            <a:endParaRPr sz="1920" b="1">
              <a:latin typeface="Sen"/>
              <a:ea typeface="Sen"/>
              <a:cs typeface="Sen"/>
              <a:sym typeface="Sen"/>
            </a:endParaRPr>
          </a:p>
        </p:txBody>
      </p:sp>
      <p:sp>
        <p:nvSpPr>
          <p:cNvPr id="171" name="Google Shape;171;p17"/>
          <p:cNvSpPr txBox="1"/>
          <p:nvPr/>
        </p:nvSpPr>
        <p:spPr>
          <a:xfrm>
            <a:off x="586525" y="5084075"/>
            <a:ext cx="45771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85B82"/>
                </a:solidFill>
                <a:latin typeface="Roboto"/>
                <a:ea typeface="Roboto"/>
                <a:cs typeface="Roboto"/>
                <a:sym typeface="Roboto"/>
              </a:rPr>
              <a:t>Source: Energy Strategy Reviews November 2023</a:t>
            </a:r>
            <a:endParaRPr sz="800">
              <a:solidFill>
                <a:srgbClr val="085B8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oogle Shape;176;p18"/>
          <p:cNvGrpSpPr/>
          <p:nvPr/>
        </p:nvGrpSpPr>
        <p:grpSpPr>
          <a:xfrm>
            <a:off x="323513" y="1986800"/>
            <a:ext cx="2952125" cy="1289700"/>
            <a:chOff x="323513" y="1986800"/>
            <a:chExt cx="2952125" cy="1289700"/>
          </a:xfrm>
        </p:grpSpPr>
        <p:sp>
          <p:nvSpPr>
            <p:cNvPr id="177" name="Google Shape;177;p18"/>
            <p:cNvSpPr txBox="1"/>
            <p:nvPr/>
          </p:nvSpPr>
          <p:spPr>
            <a:xfrm>
              <a:off x="323513" y="198680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chemeClr val="accent2"/>
                  </a:solidFill>
                  <a:latin typeface="Roboto"/>
                  <a:ea typeface="Roboto"/>
                  <a:cs typeface="Roboto"/>
                  <a:sym typeface="Roboto"/>
                </a:rPr>
                <a:t>Reduce consumption</a:t>
              </a:r>
              <a:endParaRPr sz="1200" b="1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.</a:t>
              </a:r>
              <a:endParaRPr sz="800" b="1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78" name="Google Shape;178;p18"/>
            <p:cNvCxnSpPr/>
            <p:nvPr/>
          </p:nvCxnSpPr>
          <p:spPr>
            <a:xfrm rot="10800000">
              <a:off x="2642038" y="2647950"/>
              <a:ext cx="6336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179" name="Google Shape;179;p18"/>
          <p:cNvGrpSpPr/>
          <p:nvPr/>
        </p:nvGrpSpPr>
        <p:grpSpPr>
          <a:xfrm>
            <a:off x="5209838" y="1060350"/>
            <a:ext cx="3610650" cy="1289700"/>
            <a:chOff x="5209838" y="1060350"/>
            <a:chExt cx="3610650" cy="1289700"/>
          </a:xfrm>
        </p:grpSpPr>
        <p:sp>
          <p:nvSpPr>
            <p:cNvPr id="180" name="Google Shape;180;p18"/>
            <p:cNvSpPr txBox="1"/>
            <p:nvPr/>
          </p:nvSpPr>
          <p:spPr>
            <a:xfrm>
              <a:off x="6696488" y="10603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chemeClr val="accent2"/>
                  </a:solidFill>
                  <a:latin typeface="Roboto"/>
                  <a:ea typeface="Roboto"/>
                  <a:cs typeface="Roboto"/>
                  <a:sym typeface="Roboto"/>
                </a:rPr>
                <a:t>Monetize</a:t>
              </a:r>
              <a:endParaRPr sz="1200" b="1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endParaRPr sz="800" b="1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81" name="Google Shape;181;p18"/>
            <p:cNvCxnSpPr/>
            <p:nvPr/>
          </p:nvCxnSpPr>
          <p:spPr>
            <a:xfrm>
              <a:off x="5209838" y="1705200"/>
              <a:ext cx="12867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182" name="Google Shape;182;p18"/>
          <p:cNvGrpSpPr/>
          <p:nvPr/>
        </p:nvGrpSpPr>
        <p:grpSpPr>
          <a:xfrm>
            <a:off x="2662213" y="728463"/>
            <a:ext cx="3814835" cy="3790597"/>
            <a:chOff x="2662213" y="676344"/>
            <a:chExt cx="3814835" cy="3790597"/>
          </a:xfrm>
        </p:grpSpPr>
        <p:sp>
          <p:nvSpPr>
            <p:cNvPr id="183" name="Google Shape;183;p18"/>
            <p:cNvSpPr/>
            <p:nvPr/>
          </p:nvSpPr>
          <p:spPr>
            <a:xfrm rot="3600185">
              <a:off x="3169983" y="1184511"/>
              <a:ext cx="2774659" cy="2774659"/>
            </a:xfrm>
            <a:prstGeom prst="blockArc">
              <a:avLst>
                <a:gd name="adj1" fmla="val 12622480"/>
                <a:gd name="adj2" fmla="val 19781569"/>
                <a:gd name="adj3" fmla="val 2077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8"/>
            <p:cNvSpPr/>
            <p:nvPr/>
          </p:nvSpPr>
          <p:spPr>
            <a:xfrm rot="10800000">
              <a:off x="3183490" y="1163229"/>
              <a:ext cx="2774700" cy="2774700"/>
            </a:xfrm>
            <a:prstGeom prst="blockArc">
              <a:avLst>
                <a:gd name="adj1" fmla="val 12622480"/>
                <a:gd name="adj2" fmla="val 19662822"/>
                <a:gd name="adj3" fmla="val 2072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8"/>
            <p:cNvSpPr/>
            <p:nvPr/>
          </p:nvSpPr>
          <p:spPr>
            <a:xfrm rot="-3600185">
              <a:off x="3194618" y="1184114"/>
              <a:ext cx="2774659" cy="2774659"/>
            </a:xfrm>
            <a:prstGeom prst="blockArc">
              <a:avLst>
                <a:gd name="adj1" fmla="val 12622480"/>
                <a:gd name="adj2" fmla="val 19703271"/>
                <a:gd name="adj3" fmla="val 2085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6" name="Google Shape;186;p18"/>
            <p:cNvGrpSpPr/>
            <p:nvPr/>
          </p:nvGrpSpPr>
          <p:grpSpPr>
            <a:xfrm rot="-7200165">
              <a:off x="3337679" y="2826785"/>
              <a:ext cx="585011" cy="585536"/>
              <a:chOff x="1967628" y="812211"/>
              <a:chExt cx="588000" cy="588000"/>
            </a:xfrm>
          </p:grpSpPr>
          <p:sp>
            <p:nvSpPr>
              <p:cNvPr id="187" name="Google Shape;187;p18"/>
              <p:cNvSpPr/>
              <p:nvPr/>
            </p:nvSpPr>
            <p:spPr>
              <a:xfrm rot="39023">
                <a:off x="1970909" y="815492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8"/>
              <p:cNvSpPr/>
              <p:nvPr/>
            </p:nvSpPr>
            <p:spPr>
              <a:xfrm rot="10800000">
                <a:off x="1970875" y="815525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8"/>
            <p:cNvGrpSpPr/>
            <p:nvPr/>
          </p:nvGrpSpPr>
          <p:grpSpPr>
            <a:xfrm>
              <a:off x="4264097" y="1180331"/>
              <a:ext cx="585001" cy="585530"/>
              <a:chOff x="1970048" y="811613"/>
              <a:chExt cx="588000" cy="588000"/>
            </a:xfrm>
          </p:grpSpPr>
          <p:sp>
            <p:nvSpPr>
              <p:cNvPr id="190" name="Google Shape;190;p18"/>
              <p:cNvSpPr/>
              <p:nvPr/>
            </p:nvSpPr>
            <p:spPr>
              <a:xfrm rot="39023">
                <a:off x="1973329" y="814894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8"/>
              <p:cNvSpPr/>
              <p:nvPr/>
            </p:nvSpPr>
            <p:spPr>
              <a:xfrm rot="10800000">
                <a:off x="1973295" y="814927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2" name="Google Shape;192;p18"/>
            <p:cNvGrpSpPr/>
            <p:nvPr/>
          </p:nvGrpSpPr>
          <p:grpSpPr>
            <a:xfrm rot="7200165">
              <a:off x="5229930" y="2804716"/>
              <a:ext cx="585011" cy="585536"/>
              <a:chOff x="1977085" y="811649"/>
              <a:chExt cx="588000" cy="588000"/>
            </a:xfrm>
          </p:grpSpPr>
          <p:sp>
            <p:nvSpPr>
              <p:cNvPr id="193" name="Google Shape;193;p18"/>
              <p:cNvSpPr/>
              <p:nvPr/>
            </p:nvSpPr>
            <p:spPr>
              <a:xfrm rot="39023">
                <a:off x="1980366" y="814930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18"/>
              <p:cNvSpPr/>
              <p:nvPr/>
            </p:nvSpPr>
            <p:spPr>
              <a:xfrm rot="10800000">
                <a:off x="1980332" y="814963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5" name="Google Shape;195;p18"/>
            <p:cNvSpPr txBox="1"/>
            <p:nvPr/>
          </p:nvSpPr>
          <p:spPr>
            <a:xfrm>
              <a:off x="4334550" y="1255312"/>
              <a:ext cx="509100" cy="267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03 </a:t>
              </a:r>
              <a:endParaRPr sz="16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6" name="Google Shape;196;p18"/>
            <p:cNvSpPr txBox="1"/>
            <p:nvPr/>
          </p:nvSpPr>
          <p:spPr>
            <a:xfrm>
              <a:off x="3375648" y="2887440"/>
              <a:ext cx="509100" cy="267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01 </a:t>
              </a:r>
              <a:endParaRPr sz="16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7" name="Google Shape;197;p18"/>
            <p:cNvSpPr txBox="1"/>
            <p:nvPr/>
          </p:nvSpPr>
          <p:spPr>
            <a:xfrm>
              <a:off x="5281877" y="2857865"/>
              <a:ext cx="509100" cy="267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02 </a:t>
              </a:r>
              <a:endParaRPr sz="16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98" name="Google Shape;198;p18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Everything stems from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DES: Distributed Energy Storage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  <p:grpSp>
        <p:nvGrpSpPr>
          <p:cNvPr id="199" name="Google Shape;199;p18"/>
          <p:cNvGrpSpPr/>
          <p:nvPr/>
        </p:nvGrpSpPr>
        <p:grpSpPr>
          <a:xfrm>
            <a:off x="5209838" y="3020450"/>
            <a:ext cx="3610650" cy="1289700"/>
            <a:chOff x="5209838" y="3020450"/>
            <a:chExt cx="3610650" cy="1289700"/>
          </a:xfrm>
        </p:grpSpPr>
        <p:sp>
          <p:nvSpPr>
            <p:cNvPr id="200" name="Google Shape;200;p18"/>
            <p:cNvSpPr txBox="1"/>
            <p:nvPr/>
          </p:nvSpPr>
          <p:spPr>
            <a:xfrm>
              <a:off x="6696488" y="30204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>
                  <a:solidFill>
                    <a:schemeClr val="accent2"/>
                  </a:solidFill>
                  <a:latin typeface="Roboto"/>
                  <a:ea typeface="Roboto"/>
                  <a:cs typeface="Roboto"/>
                  <a:sym typeface="Roboto"/>
                </a:rPr>
                <a:t>Add Batteries</a:t>
              </a:r>
              <a:endParaRPr sz="1200" b="1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endParaRPr sz="800" b="1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01" name="Google Shape;201;p18"/>
            <p:cNvCxnSpPr/>
            <p:nvPr/>
          </p:nvCxnSpPr>
          <p:spPr>
            <a:xfrm>
              <a:off x="5209838" y="3648300"/>
              <a:ext cx="12867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pic>
        <p:nvPicPr>
          <p:cNvPr id="202" name="Google Shape;20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925" y="2624438"/>
            <a:ext cx="396000" cy="3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4025" y="3617300"/>
            <a:ext cx="396000" cy="3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2838" y="1690575"/>
            <a:ext cx="580550" cy="58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00" y="1118700"/>
            <a:ext cx="4972101" cy="38326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9"/>
          <p:cNvSpPr txBox="1"/>
          <p:nvPr/>
        </p:nvSpPr>
        <p:spPr>
          <a:xfrm>
            <a:off x="373525" y="368850"/>
            <a:ext cx="74100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20">
                <a:solidFill>
                  <a:srgbClr val="285F71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Digitalization drives energy efficiency </a:t>
            </a:r>
            <a:endParaRPr sz="1820">
              <a:solidFill>
                <a:srgbClr val="285F7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</p:txBody>
      </p:sp>
      <p:pic>
        <p:nvPicPr>
          <p:cNvPr id="212" name="Google Shape;21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90724" y="548800"/>
            <a:ext cx="1728827" cy="130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46050"/>
            <a:ext cx="8505963" cy="3745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0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Energy arbitrage in Europe 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TOU: Time of Use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1"/>
          <p:cNvSpPr txBox="1">
            <a:spLocks noGrp="1"/>
          </p:cNvSpPr>
          <p:nvPr>
            <p:ph type="title"/>
          </p:nvPr>
        </p:nvSpPr>
        <p:spPr>
          <a:xfrm>
            <a:off x="374900" y="368850"/>
            <a:ext cx="86691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 b="1">
                <a:latin typeface="Sen"/>
                <a:ea typeface="Sen"/>
                <a:cs typeface="Sen"/>
                <a:sym typeface="Sen"/>
              </a:rPr>
              <a:t>Insights from Europe: VPP Platform &amp; energy trading Europe’s 585k towers</a:t>
            </a:r>
            <a:endParaRPr sz="2020" b="1">
              <a:latin typeface="Sen"/>
              <a:ea typeface="Sen"/>
              <a:cs typeface="Sen"/>
              <a:sym typeface="Sen"/>
            </a:endParaRPr>
          </a:p>
        </p:txBody>
      </p:sp>
      <p:sp>
        <p:nvSpPr>
          <p:cNvPr id="225" name="Google Shape;225;p21"/>
          <p:cNvSpPr txBox="1"/>
          <p:nvPr/>
        </p:nvSpPr>
        <p:spPr>
          <a:xfrm>
            <a:off x="5858675" y="4637575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" sz="1000">
                <a:solidFill>
                  <a:schemeClr val="lt1"/>
                </a:solidFill>
                <a:latin typeface="Sen Medium"/>
                <a:ea typeface="Sen Medium"/>
                <a:cs typeface="Sen Medium"/>
                <a:sym typeface="Sen Medium"/>
              </a:rPr>
              <a:t>Partner Sale: Megmar</a:t>
            </a:r>
            <a:endParaRPr sz="1000">
              <a:solidFill>
                <a:schemeClr val="lt1"/>
              </a:solidFill>
              <a:latin typeface="Sen Medium"/>
              <a:ea typeface="Sen Medium"/>
              <a:cs typeface="Sen Medium"/>
              <a:sym typeface="Sen Medium"/>
            </a:endParaRPr>
          </a:p>
        </p:txBody>
      </p:sp>
      <p:pic>
        <p:nvPicPr>
          <p:cNvPr id="226" name="Google Shape;226;p21"/>
          <p:cNvPicPr preferRelativeResize="0"/>
          <p:nvPr/>
        </p:nvPicPr>
        <p:blipFill rotWithShape="1">
          <a:blip r:embed="rId3">
            <a:alphaModFix/>
          </a:blip>
          <a:srcRect l="3454" r="2419" b="2458"/>
          <a:stretch/>
        </p:blipFill>
        <p:spPr>
          <a:xfrm>
            <a:off x="0" y="1099350"/>
            <a:ext cx="9143999" cy="329701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1"/>
          <p:cNvSpPr txBox="1"/>
          <p:nvPr/>
        </p:nvSpPr>
        <p:spPr>
          <a:xfrm>
            <a:off x="1199400" y="4416325"/>
            <a:ext cx="12186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228" name="Google Shape;228;p21"/>
          <p:cNvSpPr txBox="1"/>
          <p:nvPr/>
        </p:nvSpPr>
        <p:spPr>
          <a:xfrm>
            <a:off x="1049600" y="4406350"/>
            <a:ext cx="143820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en SemiBold"/>
                <a:ea typeface="Sen SemiBold"/>
                <a:cs typeface="Sen SemiBold"/>
                <a:sym typeface="Sen SemiBold"/>
              </a:rPr>
              <a:t>10% Reduction through Time of Use Arbitrage</a:t>
            </a:r>
            <a:endParaRPr sz="800">
              <a:solidFill>
                <a:schemeClr val="dk2"/>
              </a:solidFill>
              <a:latin typeface="Sen SemiBold"/>
              <a:ea typeface="Sen SemiBold"/>
              <a:cs typeface="Sen SemiBold"/>
              <a:sym typeface="Sen SemiBold"/>
            </a:endParaRPr>
          </a:p>
        </p:txBody>
      </p:sp>
      <p:sp>
        <p:nvSpPr>
          <p:cNvPr id="229" name="Google Shape;229;p21"/>
          <p:cNvSpPr txBox="1"/>
          <p:nvPr/>
        </p:nvSpPr>
        <p:spPr>
          <a:xfrm>
            <a:off x="3948525" y="4406350"/>
            <a:ext cx="143820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en SemiBold"/>
                <a:ea typeface="Sen SemiBold"/>
                <a:cs typeface="Sen SemiBold"/>
                <a:sym typeface="Sen SemiBold"/>
              </a:rPr>
              <a:t>Potential earnings of $1200 per tower per year</a:t>
            </a:r>
            <a:endParaRPr sz="800">
              <a:solidFill>
                <a:schemeClr val="dk2"/>
              </a:solidFill>
              <a:latin typeface="Sen SemiBold"/>
              <a:ea typeface="Sen SemiBold"/>
              <a:cs typeface="Sen SemiBold"/>
              <a:sym typeface="Sen SemiBold"/>
            </a:endParaRPr>
          </a:p>
        </p:txBody>
      </p:sp>
      <p:sp>
        <p:nvSpPr>
          <p:cNvPr id="230" name="Google Shape;230;p21"/>
          <p:cNvSpPr txBox="1"/>
          <p:nvPr/>
        </p:nvSpPr>
        <p:spPr>
          <a:xfrm>
            <a:off x="6732425" y="4406350"/>
            <a:ext cx="171780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en SemiBold"/>
                <a:ea typeface="Sen SemiBold"/>
                <a:cs typeface="Sen SemiBold"/>
                <a:sym typeface="Sen SemiBold"/>
              </a:rPr>
              <a:t>Monitor degradation analytics vs Li-ion warranty</a:t>
            </a:r>
            <a:endParaRPr sz="800">
              <a:solidFill>
                <a:schemeClr val="dk2"/>
              </a:solidFill>
              <a:latin typeface="Sen SemiBold"/>
              <a:ea typeface="Sen SemiBold"/>
              <a:cs typeface="Sen SemiBold"/>
              <a:sym typeface="Sen Semi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93650"/>
            <a:ext cx="8609481" cy="389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1225" y="406750"/>
            <a:ext cx="2236550" cy="68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2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Macro tower reserve market participation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aFFR: automatic frequency restoration services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/>
          <p:nvPr/>
        </p:nvSpPr>
        <p:spPr>
          <a:xfrm>
            <a:off x="5628325" y="1373125"/>
            <a:ext cx="3151800" cy="3580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23"/>
          <p:cNvSpPr txBox="1"/>
          <p:nvPr/>
        </p:nvSpPr>
        <p:spPr>
          <a:xfrm>
            <a:off x="5671025" y="2363000"/>
            <a:ext cx="2457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Small Base Station: 500W Consumption</a:t>
            </a:r>
            <a:endParaRPr sz="80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244" name="Google Shape;244;p23"/>
          <p:cNvSpPr txBox="1">
            <a:spLocks noGrp="1"/>
          </p:cNvSpPr>
          <p:nvPr>
            <p:ph type="title"/>
          </p:nvPr>
        </p:nvSpPr>
        <p:spPr>
          <a:xfrm>
            <a:off x="6069800" y="2003625"/>
            <a:ext cx="24201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>
                <a:solidFill>
                  <a:schemeClr val="lt1"/>
                </a:solidFill>
              </a:rPr>
              <a:t>6kWh, 12hr backup</a:t>
            </a:r>
            <a:endParaRPr sz="202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45" name="Google Shape;245;p23"/>
          <p:cNvSpPr txBox="1">
            <a:spLocks noGrp="1"/>
          </p:cNvSpPr>
          <p:nvPr>
            <p:ph type="title"/>
          </p:nvPr>
        </p:nvSpPr>
        <p:spPr>
          <a:xfrm>
            <a:off x="6105950" y="2740550"/>
            <a:ext cx="2282400" cy="485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>
                <a:solidFill>
                  <a:schemeClr val="lt1"/>
                </a:solidFill>
              </a:rPr>
              <a:t>$430 CapEx</a:t>
            </a:r>
            <a:endParaRPr sz="1820">
              <a:solidFill>
                <a:schemeClr val="lt1"/>
              </a:solidFill>
            </a:endParaRPr>
          </a:p>
        </p:txBody>
      </p:sp>
      <p:sp>
        <p:nvSpPr>
          <p:cNvPr id="246" name="Google Shape;246;p23"/>
          <p:cNvSpPr txBox="1">
            <a:spLocks noGrp="1"/>
          </p:cNvSpPr>
          <p:nvPr>
            <p:ph type="title"/>
          </p:nvPr>
        </p:nvSpPr>
        <p:spPr>
          <a:xfrm>
            <a:off x="6105950" y="3225650"/>
            <a:ext cx="25020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>
                <a:solidFill>
                  <a:schemeClr val="lt1"/>
                </a:solidFill>
              </a:rPr>
              <a:t>$329/yr Arbitrage</a:t>
            </a:r>
            <a:endParaRPr sz="1820">
              <a:solidFill>
                <a:schemeClr val="lt1"/>
              </a:solidFill>
            </a:endParaRPr>
          </a:p>
        </p:txBody>
      </p:sp>
      <p:sp>
        <p:nvSpPr>
          <p:cNvPr id="247" name="Google Shape;247;p23"/>
          <p:cNvSpPr txBox="1"/>
          <p:nvPr/>
        </p:nvSpPr>
        <p:spPr>
          <a:xfrm>
            <a:off x="6029750" y="3089650"/>
            <a:ext cx="2457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$70/kWh x 6kWh </a:t>
            </a:r>
            <a:endParaRPr sz="80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248" name="Google Shape;248;p23"/>
          <p:cNvSpPr txBox="1"/>
          <p:nvPr/>
        </p:nvSpPr>
        <p:spPr>
          <a:xfrm>
            <a:off x="6029750" y="3620875"/>
            <a:ext cx="2457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$0.15 kWh peak shaving &amp; TOU</a:t>
            </a:r>
            <a:endParaRPr sz="80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249" name="Google Shape;249;p23"/>
          <p:cNvSpPr txBox="1">
            <a:spLocks noGrp="1"/>
          </p:cNvSpPr>
          <p:nvPr>
            <p:ph type="title"/>
          </p:nvPr>
        </p:nvSpPr>
        <p:spPr>
          <a:xfrm>
            <a:off x="6105950" y="3759050"/>
            <a:ext cx="25020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>
                <a:solidFill>
                  <a:schemeClr val="lt1"/>
                </a:solidFill>
              </a:rPr>
              <a:t>76% IRR</a:t>
            </a:r>
            <a:endParaRPr sz="1820">
              <a:solidFill>
                <a:schemeClr val="lt1"/>
              </a:solidFill>
            </a:endParaRPr>
          </a:p>
        </p:txBody>
      </p:sp>
      <p:sp>
        <p:nvSpPr>
          <p:cNvPr id="250" name="Google Shape;250;p23"/>
          <p:cNvSpPr txBox="1"/>
          <p:nvPr/>
        </p:nvSpPr>
        <p:spPr>
          <a:xfrm>
            <a:off x="6029750" y="4080250"/>
            <a:ext cx="2457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Annualized over 10 yrs</a:t>
            </a:r>
            <a:endParaRPr sz="80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sp>
        <p:nvSpPr>
          <p:cNvPr id="251" name="Google Shape;251;p23"/>
          <p:cNvSpPr txBox="1">
            <a:spLocks noGrp="1"/>
          </p:cNvSpPr>
          <p:nvPr>
            <p:ph type="title"/>
          </p:nvPr>
        </p:nvSpPr>
        <p:spPr>
          <a:xfrm>
            <a:off x="6069800" y="1470225"/>
            <a:ext cx="24201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>
                <a:solidFill>
                  <a:schemeClr val="lt1"/>
                </a:solidFill>
              </a:rPr>
              <a:t>Example figures  </a:t>
            </a:r>
            <a:endParaRPr sz="202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252" name="Google Shape;25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69795" y="4447670"/>
            <a:ext cx="1542723" cy="485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605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4375" y="716450"/>
            <a:ext cx="2624550" cy="265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74400" y="298049"/>
            <a:ext cx="1278423" cy="3121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4"/>
          <p:cNvSpPr txBox="1">
            <a:spLocks noGrp="1"/>
          </p:cNvSpPr>
          <p:nvPr>
            <p:ph type="body" idx="1"/>
          </p:nvPr>
        </p:nvSpPr>
        <p:spPr>
          <a:xfrm>
            <a:off x="373525" y="1138000"/>
            <a:ext cx="8912400" cy="233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r>
              <a:rPr lang="en" sz="3200" b="1">
                <a:solidFill>
                  <a:schemeClr val="lt1"/>
                </a:solidFill>
                <a:latin typeface="Sen"/>
                <a:ea typeface="Sen"/>
                <a:cs typeface="Sen"/>
                <a:sym typeface="Sen"/>
              </a:rPr>
              <a:t>Connect </a:t>
            </a:r>
            <a:endParaRPr sz="2400" b="1">
              <a:solidFill>
                <a:schemeClr val="lt1"/>
              </a:solidFill>
              <a:latin typeface="Sen"/>
              <a:ea typeface="Sen"/>
              <a:cs typeface="Sen"/>
              <a:sym typeface="Sen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2400"/>
              </a:spcAft>
              <a:buSzPts val="800"/>
              <a:buNone/>
            </a:pPr>
            <a:r>
              <a:rPr lang="en" sz="1600">
                <a:solidFill>
                  <a:schemeClr val="lt1"/>
                </a:solidFill>
                <a:latin typeface="Sen Medium"/>
                <a:ea typeface="Sen Medium"/>
                <a:cs typeface="Sen Medium"/>
                <a:sym typeface="Sen Medium"/>
              </a:rPr>
              <a:t>mike@circadian.io</a:t>
            </a:r>
            <a:endParaRPr sz="1600">
              <a:solidFill>
                <a:schemeClr val="lt1"/>
              </a:solidFill>
              <a:latin typeface="Sen Medium"/>
              <a:ea typeface="Sen Medium"/>
              <a:cs typeface="Sen Medium"/>
              <a:sym typeface="Sen Medium"/>
            </a:endParaRPr>
          </a:p>
        </p:txBody>
      </p:sp>
      <p:pic>
        <p:nvPicPr>
          <p:cNvPr id="260" name="Google Shape;26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83375" y="-405025"/>
            <a:ext cx="4292701" cy="5723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65650" y="3869925"/>
            <a:ext cx="1779699" cy="58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0463" y="299288"/>
            <a:ext cx="2410051" cy="75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6750" y="455699"/>
            <a:ext cx="1926374" cy="184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3580583">
            <a:off x="6554689" y="1073883"/>
            <a:ext cx="430947" cy="430959"/>
          </a:xfrm>
          <a:prstGeom prst="rect">
            <a:avLst/>
          </a:prstGeom>
          <a:noFill/>
          <a:ln>
            <a:noFill/>
          </a:ln>
          <a:effectLst>
            <a:outerShdw blurRad="85725" dist="66675" algn="bl" rotWithShape="0">
              <a:srgbClr val="000000">
                <a:alpha val="7000"/>
              </a:srgbClr>
            </a:outerShdw>
          </a:effectLst>
        </p:spPr>
      </p:pic>
      <p:sp>
        <p:nvSpPr>
          <p:cNvPr id="37" name="Google Shape;37;p8"/>
          <p:cNvSpPr/>
          <p:nvPr/>
        </p:nvSpPr>
        <p:spPr>
          <a:xfrm>
            <a:off x="5825353" y="3359425"/>
            <a:ext cx="2954700" cy="362100"/>
          </a:xfrm>
          <a:prstGeom prst="chevron">
            <a:avLst>
              <a:gd name="adj" fmla="val 50000"/>
            </a:avLst>
          </a:prstGeom>
          <a:solidFill>
            <a:srgbClr val="085B8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Post-Commissioning</a:t>
            </a:r>
            <a:endParaRPr sz="1000">
              <a:solidFill>
                <a:srgbClr val="FFFFFF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</p:txBody>
      </p:sp>
      <p:sp>
        <p:nvSpPr>
          <p:cNvPr id="38" name="Google Shape;38;p8"/>
          <p:cNvSpPr/>
          <p:nvPr/>
        </p:nvSpPr>
        <p:spPr>
          <a:xfrm>
            <a:off x="3121300" y="3359425"/>
            <a:ext cx="2954700" cy="362100"/>
          </a:xfrm>
          <a:prstGeom prst="chevron">
            <a:avLst>
              <a:gd name="adj" fmla="val 50000"/>
            </a:avLst>
          </a:prstGeom>
          <a:solidFill>
            <a:srgbClr val="595959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Commissioning</a:t>
            </a:r>
            <a:endParaRPr sz="1000">
              <a:solidFill>
                <a:srgbClr val="FFFFFF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</p:txBody>
      </p:sp>
      <p:sp>
        <p:nvSpPr>
          <p:cNvPr id="39" name="Google Shape;39;p8"/>
          <p:cNvSpPr/>
          <p:nvPr/>
        </p:nvSpPr>
        <p:spPr>
          <a:xfrm>
            <a:off x="373525" y="3359550"/>
            <a:ext cx="2918100" cy="362100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Pre-Commissioning</a:t>
            </a:r>
            <a:endParaRPr sz="1000">
              <a:solidFill>
                <a:srgbClr val="FFFFFF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</p:txBody>
      </p:sp>
      <p:sp>
        <p:nvSpPr>
          <p:cNvPr id="40" name="Google Shape;40;p8"/>
          <p:cNvSpPr txBox="1"/>
          <p:nvPr/>
        </p:nvSpPr>
        <p:spPr>
          <a:xfrm>
            <a:off x="373525" y="3788975"/>
            <a:ext cx="2655300" cy="99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Strategic planning to reduce CapEx</a:t>
            </a:r>
            <a:endParaRPr sz="1000">
              <a:solidFill>
                <a:schemeClr val="accen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&gt;</a:t>
            </a:r>
            <a: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Right-sized solar and storage designs for new sites based on load analysis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" name="Google Shape;41;p8"/>
          <p:cNvSpPr txBox="1"/>
          <p:nvPr/>
        </p:nvSpPr>
        <p:spPr>
          <a:xfrm>
            <a:off x="3323200" y="3788975"/>
            <a:ext cx="2398800" cy="13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Reduce Time to Market</a:t>
            </a:r>
            <a:endParaRPr sz="1000">
              <a:solidFill>
                <a:schemeClr val="dk2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 Enable Interoperability on site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endParaRPr sz="800">
              <a:solidFill>
                <a:schemeClr val="dk2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42" name="Google Shape;42;p8"/>
          <p:cNvSpPr txBox="1"/>
          <p:nvPr/>
        </p:nvSpPr>
        <p:spPr>
          <a:xfrm>
            <a:off x="6131750" y="3788975"/>
            <a:ext cx="2451000" cy="13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2"/>
                </a:solidFill>
                <a:latin typeface="Lexend Deca SemiBold"/>
                <a:ea typeface="Lexend Deca SemiBold"/>
                <a:cs typeface="Lexend Deca SemiBold"/>
                <a:sym typeface="Lexend Deca SemiBold"/>
              </a:rPr>
              <a:t>Reduce OpEx, Monetize </a:t>
            </a:r>
            <a:endParaRPr sz="1000">
              <a:solidFill>
                <a:schemeClr val="accent2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 Reduce consumption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 Enable TOU, Peak Shaving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 VPP, Aggregate to monetize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&gt; Carbon reporting, RECs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chemeClr val="accen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43" name="Google Shape;43;p8"/>
          <p:cNvGrpSpPr/>
          <p:nvPr/>
        </p:nvGrpSpPr>
        <p:grpSpPr>
          <a:xfrm>
            <a:off x="6958724" y="1375144"/>
            <a:ext cx="805704" cy="1299285"/>
            <a:chOff x="5469786" y="2017524"/>
            <a:chExt cx="1972831" cy="3126288"/>
          </a:xfrm>
        </p:grpSpPr>
        <p:pic>
          <p:nvPicPr>
            <p:cNvPr id="44" name="Google Shape;44;p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469786" y="2017524"/>
              <a:ext cx="1972831" cy="31262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Google Shape;45;p8"/>
            <p:cNvPicPr preferRelativeResize="0"/>
            <p:nvPr/>
          </p:nvPicPr>
          <p:blipFill rotWithShape="1">
            <a:blip r:embed="rId6">
              <a:alphaModFix/>
            </a:blip>
            <a:srcRect b="6208"/>
            <a:stretch/>
          </p:blipFill>
          <p:spPr>
            <a:xfrm>
              <a:off x="6377042" y="2338657"/>
              <a:ext cx="738000" cy="15314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" name="Google Shape;46;p8"/>
          <p:cNvSpPr txBox="1"/>
          <p:nvPr/>
        </p:nvSpPr>
        <p:spPr>
          <a:xfrm>
            <a:off x="373525" y="1214475"/>
            <a:ext cx="4240800" cy="19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accent2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accen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1200"/>
              </a:spcAft>
              <a:buNone/>
            </a:pPr>
            <a:endParaRPr>
              <a:solidFill>
                <a:schemeClr val="accent1"/>
              </a:solidFill>
              <a:latin typeface="Lexend Deca SemiBold"/>
              <a:ea typeface="Lexend Deca SemiBold"/>
              <a:cs typeface="Lexend Deca SemiBold"/>
              <a:sym typeface="Lexend Deca SemiBold"/>
            </a:endParaRPr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1"/>
          </p:nvPr>
        </p:nvSpPr>
        <p:spPr>
          <a:xfrm>
            <a:off x="373525" y="1132050"/>
            <a:ext cx="3761400" cy="94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solidFill>
                  <a:schemeClr val="accent1"/>
                </a:solidFill>
              </a:rPr>
              <a:t>Energy optimization, analytics, and virtual power platform enabled by edge computing </a:t>
            </a:r>
            <a:br>
              <a:rPr lang="en">
                <a:solidFill>
                  <a:schemeClr val="accent1"/>
                </a:solidFill>
              </a:rPr>
            </a:br>
            <a:r>
              <a:rPr lang="en">
                <a:solidFill>
                  <a:schemeClr val="accent1"/>
                </a:solidFill>
              </a:rPr>
              <a:t>&amp; wireless sensors</a:t>
            </a:r>
            <a:endParaRPr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SzPts val="1100"/>
              <a:buNone/>
            </a:pPr>
            <a:r>
              <a:rPr lang="en" sz="1000">
                <a:solidFill>
                  <a:schemeClr val="accent2"/>
                </a:solidFill>
              </a:rPr>
              <a:t>End to end solution for Macro &amp; Micro base stations</a:t>
            </a: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1300">
                <a:solidFill>
                  <a:schemeClr val="accent2"/>
                </a:solidFill>
              </a:rPr>
            </a:br>
            <a:endParaRPr sz="1300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SzPts val="1100"/>
              <a:buNone/>
            </a:pPr>
            <a:endParaRPr sz="1400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SzPts val="1100"/>
              <a:buNone/>
            </a:pPr>
            <a:endParaRPr sz="1000"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Circadian Background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Digitalization to Decarbonize and Decentralize Energy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49" name="Google Shape;49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26669" y="694774"/>
            <a:ext cx="3424876" cy="2138875"/>
          </a:xfrm>
          <a:prstGeom prst="rect">
            <a:avLst/>
          </a:prstGeom>
          <a:noFill/>
          <a:ln>
            <a:noFill/>
          </a:ln>
          <a:effectLst>
            <a:outerShdw blurRad="85725" dist="66675" algn="bl" rotWithShape="0">
              <a:srgbClr val="000000">
                <a:alpha val="7000"/>
              </a:srgbClr>
            </a:outerShdw>
          </a:effectLst>
        </p:spPr>
      </p:pic>
      <p:sp>
        <p:nvSpPr>
          <p:cNvPr id="51" name="Google Shape;51;p8"/>
          <p:cNvSpPr txBox="1"/>
          <p:nvPr/>
        </p:nvSpPr>
        <p:spPr>
          <a:xfrm>
            <a:off x="373525" y="2067550"/>
            <a:ext cx="31065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200" b="1">
                <a:solidFill>
                  <a:schemeClr val="accent1"/>
                </a:solidFill>
                <a:latin typeface="Sen"/>
                <a:ea typeface="Sen"/>
                <a:cs typeface="Sen"/>
                <a:sym typeface="Sen"/>
              </a:rPr>
              <a:t>Our Customers</a:t>
            </a:r>
            <a:endParaRPr sz="1200" b="1">
              <a:solidFill>
                <a:schemeClr val="accent1"/>
              </a:solidFill>
              <a:latin typeface="Sen"/>
              <a:ea typeface="Sen"/>
              <a:cs typeface="Sen"/>
              <a:sym typeface="Sen"/>
            </a:endParaRPr>
          </a:p>
        </p:txBody>
      </p:sp>
      <p:pic>
        <p:nvPicPr>
          <p:cNvPr id="52" name="Google Shape;52;p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3525" y="2398700"/>
            <a:ext cx="1028226" cy="674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495025" y="2405450"/>
            <a:ext cx="1028219" cy="5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705200" y="2398700"/>
            <a:ext cx="1028225" cy="2641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9"/>
          <p:cNvPicPr preferRelativeResize="0"/>
          <p:nvPr/>
        </p:nvPicPr>
        <p:blipFill rotWithShape="1">
          <a:blip r:embed="rId3">
            <a:alphaModFix/>
          </a:blip>
          <a:srcRect l="9722" r="30814"/>
          <a:stretch/>
        </p:blipFill>
        <p:spPr>
          <a:xfrm flipH="1">
            <a:off x="3706376" y="0"/>
            <a:ext cx="54376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9"/>
          <p:cNvSpPr/>
          <p:nvPr/>
        </p:nvSpPr>
        <p:spPr>
          <a:xfrm>
            <a:off x="2164100" y="0"/>
            <a:ext cx="3972000" cy="5143500"/>
          </a:xfrm>
          <a:prstGeom prst="parallelogram">
            <a:avLst>
              <a:gd name="adj" fmla="val 250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61" name="Google Shape;61;p9"/>
          <p:cNvGraphicFramePr/>
          <p:nvPr/>
        </p:nvGraphicFramePr>
        <p:xfrm>
          <a:off x="373525" y="33445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{A60E2296-C972-46FE-A156-64527C5A606D}</a:tableStyleId>
              </a:tblPr>
              <a:tblGrid>
                <a:gridCol w="102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2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3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Countries Operating in</a:t>
                      </a:r>
                      <a:endParaRPr sz="800">
                        <a:solidFill>
                          <a:srgbClr val="595959"/>
                        </a:solidFill>
                        <a:latin typeface="Sen SemiBold"/>
                        <a:ea typeface="Sen SemiBold"/>
                        <a:cs typeface="Sen SemiBold"/>
                        <a:sym typeface="Sen SemiBold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MW Capacity </a:t>
                      </a:r>
                      <a:b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</a:b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Installed Globally</a:t>
                      </a:r>
                      <a:endParaRPr sz="800">
                        <a:solidFill>
                          <a:srgbClr val="595959"/>
                        </a:solidFill>
                        <a:latin typeface="Sen SemiBold"/>
                        <a:ea typeface="Sen SemiBold"/>
                        <a:cs typeface="Sen SemiBold"/>
                        <a:sym typeface="Sen SemiBold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MW Managed</a:t>
                      </a:r>
                      <a:b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</a:b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Globally</a:t>
                      </a:r>
                      <a:endParaRPr sz="800">
                        <a:solidFill>
                          <a:srgbClr val="595959"/>
                        </a:solidFill>
                        <a:latin typeface="Sen SemiBold"/>
                        <a:ea typeface="Sen SemiBold"/>
                        <a:cs typeface="Sen SemiBold"/>
                        <a:sym typeface="Sen SemiBold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2022 Revenue</a:t>
                      </a:r>
                      <a:b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</a:br>
                      <a:r>
                        <a:rPr lang="en" sz="800">
                          <a:solidFill>
                            <a:srgbClr val="595959"/>
                          </a:solidFill>
                          <a:latin typeface="Sen SemiBold"/>
                          <a:ea typeface="Sen SemiBold"/>
                          <a:cs typeface="Sen SemiBold"/>
                          <a:sym typeface="Sen SemiBold"/>
                        </a:rPr>
                        <a:t>(€, millions)</a:t>
                      </a:r>
                      <a:endParaRPr sz="800">
                        <a:solidFill>
                          <a:srgbClr val="595959"/>
                        </a:solidFill>
                        <a:latin typeface="Sen SemiBold"/>
                        <a:ea typeface="Sen SemiBold"/>
                        <a:cs typeface="Sen SemiBold"/>
                        <a:sym typeface="Sen SemiBold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>
                          <a:solidFill>
                            <a:srgbClr val="158158"/>
                          </a:solidFill>
                          <a:latin typeface="Sen"/>
                          <a:ea typeface="Sen"/>
                          <a:cs typeface="Sen"/>
                          <a:sym typeface="Sen"/>
                        </a:rPr>
                        <a:t>31</a:t>
                      </a:r>
                      <a:endParaRPr sz="2200" b="1">
                        <a:solidFill>
                          <a:srgbClr val="158158"/>
                        </a:solidFill>
                        <a:latin typeface="Sen"/>
                        <a:ea typeface="Sen"/>
                        <a:cs typeface="Sen"/>
                        <a:sym typeface="Sen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>
                          <a:solidFill>
                            <a:srgbClr val="158158"/>
                          </a:solidFill>
                          <a:latin typeface="Sen"/>
                          <a:ea typeface="Sen"/>
                          <a:cs typeface="Sen"/>
                          <a:sym typeface="Sen"/>
                        </a:rPr>
                        <a:t>5,500</a:t>
                      </a:r>
                      <a:endParaRPr sz="2200" b="1">
                        <a:solidFill>
                          <a:srgbClr val="158158"/>
                        </a:solidFill>
                        <a:latin typeface="Sen"/>
                        <a:ea typeface="Sen"/>
                        <a:cs typeface="Sen"/>
                        <a:sym typeface="Sen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>
                          <a:solidFill>
                            <a:srgbClr val="158158"/>
                          </a:solidFill>
                          <a:latin typeface="Sen"/>
                          <a:ea typeface="Sen"/>
                          <a:cs typeface="Sen"/>
                          <a:sym typeface="Sen"/>
                        </a:rPr>
                        <a:t>10,500</a:t>
                      </a:r>
                      <a:endParaRPr sz="2200" b="1">
                        <a:solidFill>
                          <a:srgbClr val="158158"/>
                        </a:solidFill>
                        <a:latin typeface="Sen"/>
                        <a:ea typeface="Sen"/>
                        <a:cs typeface="Sen"/>
                        <a:sym typeface="Sen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>
                          <a:solidFill>
                            <a:srgbClr val="158158"/>
                          </a:solidFill>
                          <a:latin typeface="Sen"/>
                          <a:ea typeface="Sen"/>
                          <a:cs typeface="Sen"/>
                          <a:sym typeface="Sen"/>
                        </a:rPr>
                        <a:t>6,500</a:t>
                      </a:r>
                      <a:endParaRPr sz="2200" b="1">
                        <a:solidFill>
                          <a:srgbClr val="158158"/>
                        </a:solidFill>
                        <a:latin typeface="Sen"/>
                        <a:ea typeface="Sen"/>
                        <a:cs typeface="Sen"/>
                        <a:sym typeface="Sen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15815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2" name="Google Shape;62;p9"/>
          <p:cNvSpPr txBox="1"/>
          <p:nvPr/>
        </p:nvSpPr>
        <p:spPr>
          <a:xfrm>
            <a:off x="6381675" y="81138"/>
            <a:ext cx="2610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3F3F3"/>
                </a:solidFill>
                <a:latin typeface="Avenir"/>
                <a:ea typeface="Avenir"/>
                <a:cs typeface="Avenir"/>
                <a:sym typeface="Avenir"/>
              </a:rPr>
              <a:t>BayWa r.e. hybrid power plant</a:t>
            </a:r>
            <a:br>
              <a:rPr lang="en" sz="1000">
                <a:solidFill>
                  <a:srgbClr val="F3F3F3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" sz="1000">
                <a:solidFill>
                  <a:srgbClr val="F3F3F3"/>
                </a:solidFill>
                <a:latin typeface="Avenir"/>
                <a:ea typeface="Avenir"/>
                <a:cs typeface="Avenir"/>
                <a:sym typeface="Avenir"/>
              </a:rPr>
              <a:t>at Fekola mine, Mali</a:t>
            </a:r>
            <a:endParaRPr sz="1000">
              <a:solidFill>
                <a:srgbClr val="F3F3F3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63" name="Google Shape;63;p9"/>
          <p:cNvSpPr txBox="1"/>
          <p:nvPr/>
        </p:nvSpPr>
        <p:spPr>
          <a:xfrm>
            <a:off x="373525" y="1812963"/>
            <a:ext cx="4991100" cy="7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  <a:latin typeface="Sen SemiBold"/>
                <a:ea typeface="Sen SemiBold"/>
                <a:cs typeface="Sen SemiBold"/>
                <a:sym typeface="Sen SemiBold"/>
              </a:rPr>
              <a:t>Circadian's lead investor is BayWa r.e Ventures Team, the </a:t>
            </a:r>
            <a:br>
              <a:rPr lang="en" sz="1200">
                <a:solidFill>
                  <a:srgbClr val="595959"/>
                </a:solidFill>
                <a:latin typeface="Sen SemiBold"/>
                <a:ea typeface="Sen SemiBold"/>
                <a:cs typeface="Sen SemiBold"/>
                <a:sym typeface="Sen SemiBold"/>
              </a:rPr>
            </a:br>
            <a:r>
              <a:rPr lang="en" sz="1200">
                <a:solidFill>
                  <a:srgbClr val="595959"/>
                </a:solidFill>
                <a:latin typeface="Sen SemiBold"/>
                <a:ea typeface="Sen SemiBold"/>
                <a:cs typeface="Sen SemiBold"/>
                <a:sym typeface="Sen SemiBold"/>
              </a:rPr>
              <a:t>climate impact investment team of Europe’s largest renewable energy company.</a:t>
            </a:r>
            <a:endParaRPr sz="1200">
              <a:solidFill>
                <a:srgbClr val="595959"/>
              </a:solidFill>
              <a:latin typeface="Sen SemiBold"/>
              <a:ea typeface="Sen SemiBold"/>
              <a:cs typeface="Sen SemiBold"/>
              <a:sym typeface="Sen SemiBold"/>
            </a:endParaRPr>
          </a:p>
        </p:txBody>
      </p:sp>
      <p:pic>
        <p:nvPicPr>
          <p:cNvPr id="64" name="Google Shape;64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813" y="1267300"/>
            <a:ext cx="1785000" cy="53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9"/>
          <p:cNvSpPr txBox="1"/>
          <p:nvPr/>
        </p:nvSpPr>
        <p:spPr>
          <a:xfrm>
            <a:off x="373525" y="368850"/>
            <a:ext cx="44493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20" b="1">
                <a:solidFill>
                  <a:srgbClr val="285F71"/>
                </a:solidFill>
                <a:latin typeface="Sen"/>
                <a:ea typeface="Sen"/>
                <a:cs typeface="Sen"/>
                <a:sym typeface="Sen"/>
              </a:rPr>
              <a:t>Backed by industry champions</a:t>
            </a:r>
            <a:endParaRPr sz="1920" b="1">
              <a:solidFill>
                <a:srgbClr val="285F71"/>
              </a:solidFill>
              <a:latin typeface="Sen"/>
              <a:ea typeface="Sen"/>
              <a:cs typeface="Sen"/>
              <a:sym typeface="Sen"/>
            </a:endParaRPr>
          </a:p>
        </p:txBody>
      </p:sp>
      <p:pic>
        <p:nvPicPr>
          <p:cNvPr id="66" name="Google Shape;66;p9"/>
          <p:cNvPicPr preferRelativeResize="0"/>
          <p:nvPr/>
        </p:nvPicPr>
        <p:blipFill rotWithShape="1">
          <a:blip r:embed="rId5">
            <a:alphaModFix/>
          </a:blip>
          <a:srcRect t="27647" b="24960"/>
          <a:stretch/>
        </p:blipFill>
        <p:spPr>
          <a:xfrm>
            <a:off x="228425" y="2801599"/>
            <a:ext cx="1982100" cy="49260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9"/>
          <p:cNvSpPr txBox="1"/>
          <p:nvPr/>
        </p:nvSpPr>
        <p:spPr>
          <a:xfrm>
            <a:off x="373525" y="3464681"/>
            <a:ext cx="1011300" cy="2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  <a:latin typeface="Sen SemiBold"/>
                <a:ea typeface="Sen SemiBold"/>
                <a:cs typeface="Sen SemiBold"/>
                <a:sym typeface="Sen SemiBold"/>
              </a:rPr>
              <a:t>At a glance</a:t>
            </a:r>
            <a:endParaRPr sz="1200">
              <a:solidFill>
                <a:srgbClr val="595959"/>
              </a:solidFill>
              <a:latin typeface="Sen SemiBold"/>
              <a:ea typeface="Sen SemiBold"/>
              <a:cs typeface="Sen SemiBold"/>
              <a:sym typeface="Sen SemiBold"/>
            </a:endParaRPr>
          </a:p>
        </p:txBody>
      </p:sp>
      <p:pic>
        <p:nvPicPr>
          <p:cNvPr id="68" name="Google Shape;68;p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25152" y="4444877"/>
            <a:ext cx="1566525" cy="4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0"/>
          <p:cNvPicPr preferRelativeResize="0"/>
          <p:nvPr/>
        </p:nvPicPr>
        <p:blipFill rotWithShape="1">
          <a:blip r:embed="rId3">
            <a:alphaModFix/>
          </a:blip>
          <a:srcRect t="20748"/>
          <a:stretch/>
        </p:blipFill>
        <p:spPr>
          <a:xfrm>
            <a:off x="2369188" y="140249"/>
            <a:ext cx="687678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0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2697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920" b="1">
                <a:latin typeface="Sen"/>
                <a:ea typeface="Sen"/>
                <a:cs typeface="Sen"/>
                <a:sym typeface="Sen"/>
              </a:rPr>
              <a:t>Digitalization across the value chain</a:t>
            </a:r>
            <a:endParaRPr sz="1920" b="1">
              <a:latin typeface="Sen"/>
              <a:ea typeface="Sen"/>
              <a:cs typeface="Sen"/>
              <a:sym typeface="Sen"/>
            </a:endParaRPr>
          </a:p>
        </p:txBody>
      </p:sp>
      <p:pic>
        <p:nvPicPr>
          <p:cNvPr id="75" name="Google Shape;75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82250" y="4601951"/>
            <a:ext cx="1561759" cy="4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1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78681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85B82"/>
                </a:solidFill>
              </a:rPr>
              <a:t>ESCOs are driving renewable energy in emerging markets</a:t>
            </a:r>
            <a:endParaRPr>
              <a:solidFill>
                <a:srgbClr val="085B82"/>
              </a:solidFill>
            </a:endParaRPr>
          </a:p>
        </p:txBody>
      </p:sp>
      <p:pic>
        <p:nvPicPr>
          <p:cNvPr id="81" name="Google Shape;81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125" y="941250"/>
            <a:ext cx="6506363" cy="414282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1"/>
          <p:cNvSpPr txBox="1"/>
          <p:nvPr/>
        </p:nvSpPr>
        <p:spPr>
          <a:xfrm>
            <a:off x="586525" y="5084075"/>
            <a:ext cx="45771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085B82"/>
                </a:solidFill>
                <a:latin typeface="Roboto"/>
                <a:ea typeface="Roboto"/>
                <a:cs typeface="Roboto"/>
                <a:sym typeface="Roboto"/>
              </a:rPr>
              <a:t>Source: TowerXchange Africa Report Q3 2024</a:t>
            </a:r>
            <a:endParaRPr sz="800">
              <a:solidFill>
                <a:srgbClr val="085B8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373525" y="368850"/>
            <a:ext cx="4764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85B82"/>
                </a:solidFill>
              </a:rPr>
              <a:t>Lithium battery modules now &lt;$70</a:t>
            </a:r>
            <a:endParaRPr>
              <a:solidFill>
                <a:srgbClr val="085B82"/>
              </a:solidFill>
            </a:endParaRPr>
          </a:p>
        </p:txBody>
      </p:sp>
      <p:pic>
        <p:nvPicPr>
          <p:cNvPr id="89" name="Google Shape;89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525" y="1015925"/>
            <a:ext cx="6226323" cy="412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100" y="3072625"/>
            <a:ext cx="2066400" cy="40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13"/>
          <p:cNvGrpSpPr/>
          <p:nvPr/>
        </p:nvGrpSpPr>
        <p:grpSpPr>
          <a:xfrm>
            <a:off x="199140" y="926148"/>
            <a:ext cx="2212899" cy="3748402"/>
            <a:chOff x="1300018" y="2811723"/>
            <a:chExt cx="1778000" cy="3213100"/>
          </a:xfrm>
        </p:grpSpPr>
        <p:pic>
          <p:nvPicPr>
            <p:cNvPr id="97" name="Google Shape;97;p13" descr="A drawing of a tower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300018" y="2811723"/>
              <a:ext cx="1778000" cy="3213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8" name="Google Shape;98;p13"/>
            <p:cNvSpPr/>
            <p:nvPr/>
          </p:nvSpPr>
          <p:spPr>
            <a:xfrm>
              <a:off x="2345627" y="3609950"/>
              <a:ext cx="45600" cy="222300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13"/>
            <p:cNvSpPr/>
            <p:nvPr/>
          </p:nvSpPr>
          <p:spPr>
            <a:xfrm>
              <a:off x="2346063" y="3863771"/>
              <a:ext cx="45600" cy="222300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0" name="Google Shape;100;p13"/>
            <p:cNvGrpSpPr/>
            <p:nvPr/>
          </p:nvGrpSpPr>
          <p:grpSpPr>
            <a:xfrm>
              <a:off x="2324539" y="4274101"/>
              <a:ext cx="406008" cy="288347"/>
              <a:chOff x="5181544" y="2171702"/>
              <a:chExt cx="591159" cy="288347"/>
            </a:xfrm>
          </p:grpSpPr>
          <p:pic>
            <p:nvPicPr>
              <p:cNvPr id="101" name="Google Shape;101;p13" descr="A white rectangular object with a black pole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 flipH="1">
                <a:off x="5498786" y="2171702"/>
                <a:ext cx="273917" cy="288347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02" name="Google Shape;102;p13"/>
              <p:cNvCxnSpPr>
                <a:endCxn id="101" idx="2"/>
              </p:cNvCxnSpPr>
              <p:nvPr/>
            </p:nvCxnSpPr>
            <p:spPr>
              <a:xfrm>
                <a:off x="5181544" y="2460049"/>
                <a:ext cx="454200" cy="0"/>
              </a:xfrm>
              <a:prstGeom prst="straightConnector1">
                <a:avLst/>
              </a:prstGeom>
              <a:noFill/>
              <a:ln w="1587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pic>
        <p:nvPicPr>
          <p:cNvPr id="103" name="Google Shape;103;p13" descr="A close-up of a white electronic device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9052" y="2211977"/>
            <a:ext cx="659500" cy="91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3"/>
          <p:cNvPicPr preferRelativeResize="0"/>
          <p:nvPr/>
        </p:nvPicPr>
        <p:blipFill rotWithShape="1">
          <a:blip r:embed="rId6">
            <a:alphaModFix/>
          </a:blip>
          <a:srcRect l="4454" t="30476" r="18616" b="18653"/>
          <a:stretch/>
        </p:blipFill>
        <p:spPr>
          <a:xfrm>
            <a:off x="5859075" y="0"/>
            <a:ext cx="4379400" cy="5143500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pic>
      <p:pic>
        <p:nvPicPr>
          <p:cNvPr id="105" name="Google Shape;105;p13"/>
          <p:cNvPicPr preferRelativeResize="0"/>
          <p:nvPr/>
        </p:nvPicPr>
        <p:blipFill rotWithShape="1">
          <a:blip r:embed="rId7">
            <a:alphaModFix/>
          </a:blip>
          <a:srcRect b="6742"/>
          <a:stretch/>
        </p:blipFill>
        <p:spPr>
          <a:xfrm>
            <a:off x="2545975" y="1001100"/>
            <a:ext cx="3039299" cy="3673449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3"/>
          <p:cNvSpPr txBox="1"/>
          <p:nvPr/>
        </p:nvSpPr>
        <p:spPr>
          <a:xfrm>
            <a:off x="586525" y="4779275"/>
            <a:ext cx="45771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E9E9E"/>
                </a:solidFill>
                <a:latin typeface="Roboto"/>
                <a:ea typeface="Roboto"/>
                <a:cs typeface="Roboto"/>
                <a:sym typeface="Roboto"/>
              </a:rPr>
              <a:t>Source: Megmar International </a:t>
            </a:r>
            <a:br>
              <a:rPr lang="en" sz="600">
                <a:solidFill>
                  <a:srgbClr val="9E9E9E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600">
                <a:solidFill>
                  <a:srgbClr val="9E9E9E"/>
                </a:solidFill>
                <a:latin typeface="Roboto"/>
                <a:ea typeface="Roboto"/>
                <a:cs typeface="Roboto"/>
                <a:sym typeface="Roboto"/>
              </a:rPr>
              <a:t>Source: Mordor Intelligence</a:t>
            </a:r>
            <a:endParaRPr sz="600">
              <a:solidFill>
                <a:srgbClr val="9E9E9E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600">
                <a:solidFill>
                  <a:srgbClr val="9E9E9E"/>
                </a:solidFill>
                <a:latin typeface="Roboto"/>
                <a:ea typeface="Roboto"/>
                <a:cs typeface="Roboto"/>
                <a:sym typeface="Roboto"/>
              </a:rPr>
              <a:t>Source: Circadian x Anglobal</a:t>
            </a:r>
            <a:endParaRPr sz="600">
              <a:solidFill>
                <a:srgbClr val="9E9E9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Enabling connectivity in rural Africa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Energy storage for resilience in emerging markets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Network-as-a-Service (NaaS) in rural Africa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An export opportunity for KSA’s Small Cell Innovators? 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13" name="Google Shape;11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525" y="1132325"/>
            <a:ext cx="2923089" cy="389745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4"/>
          <p:cNvSpPr txBox="1">
            <a:spLocks noGrp="1"/>
          </p:cNvSpPr>
          <p:nvPr>
            <p:ph type="body" idx="1"/>
          </p:nvPr>
        </p:nvSpPr>
        <p:spPr>
          <a:xfrm>
            <a:off x="3612375" y="1132325"/>
            <a:ext cx="5441400" cy="57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en">
                <a:solidFill>
                  <a:schemeClr val="accent1"/>
                </a:solidFill>
              </a:rPr>
            </a:br>
            <a:br>
              <a:rPr lang="en">
                <a:solidFill>
                  <a:schemeClr val="accent1"/>
                </a:solidFill>
              </a:rPr>
            </a:br>
            <a:br>
              <a:rPr lang="en">
                <a:solidFill>
                  <a:schemeClr val="accent1"/>
                </a:solidFill>
              </a:rPr>
            </a:br>
            <a:br>
              <a:rPr lang="en">
                <a:solidFill>
                  <a:schemeClr val="accent1"/>
                </a:solidFill>
              </a:rPr>
            </a:br>
            <a:br>
              <a:rPr lang="en" sz="1300">
                <a:solidFill>
                  <a:schemeClr val="accent2"/>
                </a:solidFill>
              </a:rPr>
            </a:br>
            <a:endParaRPr sz="1300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SzPts val="1100"/>
              <a:buNone/>
            </a:pPr>
            <a:endParaRPr sz="1400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SzPts val="1100"/>
              <a:buNone/>
            </a:pPr>
            <a:endParaRPr sz="1000"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pic>
        <p:nvPicPr>
          <p:cNvPr id="115" name="Google Shape;11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12374" y="2315148"/>
            <a:ext cx="1061700" cy="106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4"/>
          <p:cNvSpPr txBox="1"/>
          <p:nvPr/>
        </p:nvSpPr>
        <p:spPr>
          <a:xfrm>
            <a:off x="3612375" y="3376850"/>
            <a:ext cx="1263600" cy="9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85B82"/>
                </a:solidFill>
                <a:latin typeface="Roboto"/>
                <a:ea typeface="Roboto"/>
                <a:cs typeface="Roboto"/>
                <a:sym typeface="Roboto"/>
              </a:rPr>
              <a:t>4209 Cells</a:t>
            </a:r>
            <a:endParaRPr sz="1500">
              <a:solidFill>
                <a:srgbClr val="085B8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5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$100m</a:t>
            </a:r>
            <a:r>
              <a:rPr lang="en"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financing</a:t>
            </a:r>
            <a:endParaRPr sz="15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89825" y="2414675"/>
            <a:ext cx="862650" cy="862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4"/>
          <p:cNvSpPr txBox="1"/>
          <p:nvPr/>
        </p:nvSpPr>
        <p:spPr>
          <a:xfrm>
            <a:off x="4999041" y="3376850"/>
            <a:ext cx="1263600" cy="9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85B82"/>
                </a:solidFill>
                <a:latin typeface="Roboto"/>
                <a:ea typeface="Roboto"/>
                <a:cs typeface="Roboto"/>
                <a:sym typeface="Roboto"/>
              </a:rPr>
              <a:t>&lt;2000 Cells</a:t>
            </a:r>
            <a:endParaRPr sz="1500">
              <a:solidFill>
                <a:srgbClr val="085B8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5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$86m</a:t>
            </a:r>
            <a:r>
              <a:rPr lang="en"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financing</a:t>
            </a:r>
            <a:endParaRPr sz="15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0" name="Google Shape;120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10922" y="2315150"/>
            <a:ext cx="1167050" cy="116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4"/>
          <p:cNvSpPr txBox="1"/>
          <p:nvPr/>
        </p:nvSpPr>
        <p:spPr>
          <a:xfrm>
            <a:off x="6262638" y="3376850"/>
            <a:ext cx="1263600" cy="9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85B82"/>
                </a:solidFill>
                <a:latin typeface="Roboto"/>
                <a:ea typeface="Roboto"/>
                <a:cs typeface="Roboto"/>
                <a:sym typeface="Roboto"/>
              </a:rPr>
              <a:t>1000s Cells</a:t>
            </a:r>
            <a:endParaRPr sz="1500">
              <a:solidFill>
                <a:srgbClr val="085B8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5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$88m</a:t>
            </a:r>
            <a:r>
              <a:rPr lang="en" sz="15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financing</a:t>
            </a:r>
            <a:endParaRPr sz="15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2" name="Google Shape;122;p14"/>
          <p:cNvSpPr/>
          <p:nvPr/>
        </p:nvSpPr>
        <p:spPr>
          <a:xfrm>
            <a:off x="3549650" y="1157200"/>
            <a:ext cx="4073400" cy="1012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4"/>
          <p:cNvSpPr txBox="1">
            <a:spLocks noGrp="1"/>
          </p:cNvSpPr>
          <p:nvPr>
            <p:ph type="title"/>
          </p:nvPr>
        </p:nvSpPr>
        <p:spPr>
          <a:xfrm>
            <a:off x="3612375" y="1201600"/>
            <a:ext cx="5296500" cy="967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&gt;$300m raised in VC financing</a:t>
            </a:r>
            <a:endParaRPr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&gt; 70% revenue share with MNO</a:t>
            </a:r>
            <a:br>
              <a:rPr lang="en" sz="1200">
                <a:solidFill>
                  <a:schemeClr val="lt1"/>
                </a:solidFill>
              </a:rPr>
            </a:br>
            <a:endParaRPr sz="182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/>
          <p:nvPr/>
        </p:nvSpPr>
        <p:spPr>
          <a:xfrm rot="787440" flipH="1">
            <a:off x="5351987" y="3023810"/>
            <a:ext cx="1782353" cy="8401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5889025" y="3105638"/>
            <a:ext cx="2248775" cy="1341645"/>
            <a:chOff x="5796633" y="2541798"/>
            <a:chExt cx="1712700" cy="919313"/>
          </a:xfrm>
        </p:grpSpPr>
        <p:sp>
          <p:nvSpPr>
            <p:cNvPr id="130" name="Google Shape;130;p15"/>
            <p:cNvSpPr/>
            <p:nvPr/>
          </p:nvSpPr>
          <p:spPr>
            <a:xfrm rot="-1789476">
              <a:off x="6572742" y="2571072"/>
              <a:ext cx="160451" cy="16045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1" name="Google Shape;131;p15"/>
            <p:cNvSpPr txBox="1"/>
            <p:nvPr/>
          </p:nvSpPr>
          <p:spPr>
            <a:xfrm>
              <a:off x="6296613" y="273558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b="1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4</a:t>
              </a:r>
              <a:endParaRPr b="1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5796633" y="3069011"/>
              <a:ext cx="1712700" cy="392100"/>
            </a:xfrm>
            <a:prstGeom prst="roundRect">
              <a:avLst>
                <a:gd name="adj" fmla="val 448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highlight>
                  <a:schemeClr val="accent2"/>
                </a:highlight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br>
                <a:rPr lang="en" sz="1200">
                  <a:solidFill>
                    <a:schemeClr val="lt1"/>
                  </a:solidFill>
                  <a:highlight>
                    <a:schemeClr val="accent2"/>
                  </a:highlight>
                  <a:latin typeface="Roboto"/>
                  <a:ea typeface="Roboto"/>
                  <a:cs typeface="Roboto"/>
                  <a:sym typeface="Roboto"/>
                </a:rPr>
              </a:br>
              <a:r>
                <a:rPr lang="en" sz="1200">
                  <a:solidFill>
                    <a:schemeClr val="lt1"/>
                  </a:solidFill>
                  <a:highlight>
                    <a:schemeClr val="accent2"/>
                  </a:highlight>
                  <a:latin typeface="Roboto"/>
                  <a:ea typeface="Roboto"/>
                  <a:cs typeface="Roboto"/>
                  <a:sym typeface="Roboto"/>
                </a:rPr>
                <a:t>Continuous Monitoring &amp; Reporting</a:t>
              </a:r>
              <a:endParaRPr sz="1200">
                <a:solidFill>
                  <a:schemeClr val="lt1"/>
                </a:solidFill>
                <a:highlight>
                  <a:schemeClr val="accent2"/>
                </a:highlight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>
                <a:solidFill>
                  <a:srgbClr val="0D0D0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6607975" y="3004364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34" name="Google Shape;134;p15"/>
          <p:cNvSpPr/>
          <p:nvPr/>
        </p:nvSpPr>
        <p:spPr>
          <a:xfrm rot="-787440">
            <a:off x="3670247" y="3023810"/>
            <a:ext cx="1782353" cy="8401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" name="Google Shape;135;p15"/>
          <p:cNvGrpSpPr/>
          <p:nvPr/>
        </p:nvGrpSpPr>
        <p:grpSpPr>
          <a:xfrm>
            <a:off x="4243700" y="1566846"/>
            <a:ext cx="2552472" cy="1459371"/>
            <a:chOff x="4409291" y="1466716"/>
            <a:chExt cx="1944000" cy="999980"/>
          </a:xfrm>
        </p:grpSpPr>
        <p:sp>
          <p:nvSpPr>
            <p:cNvPr id="136" name="Google Shape;136;p15"/>
            <p:cNvSpPr/>
            <p:nvPr/>
          </p:nvSpPr>
          <p:spPr>
            <a:xfrm rot="-1789476">
              <a:off x="5185416" y="2276970"/>
              <a:ext cx="160451" cy="16045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7" name="Google Shape;137;p15"/>
            <p:cNvSpPr txBox="1"/>
            <p:nvPr/>
          </p:nvSpPr>
          <p:spPr>
            <a:xfrm>
              <a:off x="4921731" y="1985297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b="1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3</a:t>
              </a:r>
              <a:endParaRPr b="1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4409291" y="1466716"/>
              <a:ext cx="1944000" cy="456600"/>
            </a:xfrm>
            <a:prstGeom prst="roundRect">
              <a:avLst>
                <a:gd name="adj" fmla="val 448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highlight>
                    <a:schemeClr val="accent2"/>
                  </a:highlight>
                  <a:latin typeface="Roboto"/>
                  <a:ea typeface="Roboto"/>
                  <a:cs typeface="Roboto"/>
                  <a:sym typeface="Roboto"/>
                </a:rPr>
                <a:t>Register with a Carbon Offset Program &amp; Sell Carbon Credits</a:t>
              </a:r>
              <a:endParaRPr>
                <a:solidFill>
                  <a:schemeClr val="lt1"/>
                </a:solidFill>
                <a:highlight>
                  <a:schemeClr val="accent2"/>
                </a:highlight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 rot="10800000">
              <a:off x="5220625" y="1919036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40" name="Google Shape;140;p15"/>
          <p:cNvSpPr/>
          <p:nvPr/>
        </p:nvSpPr>
        <p:spPr>
          <a:xfrm rot="787440" flipH="1">
            <a:off x="1974240" y="3023810"/>
            <a:ext cx="1782353" cy="8401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41;p15"/>
          <p:cNvGrpSpPr/>
          <p:nvPr/>
        </p:nvGrpSpPr>
        <p:grpSpPr>
          <a:xfrm>
            <a:off x="2594025" y="3105638"/>
            <a:ext cx="2248775" cy="1336870"/>
            <a:chOff x="3021973" y="2541798"/>
            <a:chExt cx="1712700" cy="916041"/>
          </a:xfrm>
        </p:grpSpPr>
        <p:sp>
          <p:nvSpPr>
            <p:cNvPr id="142" name="Google Shape;142;p15"/>
            <p:cNvSpPr txBox="1"/>
            <p:nvPr/>
          </p:nvSpPr>
          <p:spPr>
            <a:xfrm>
              <a:off x="3529877" y="2735584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b="1">
                  <a:solidFill>
                    <a:schemeClr val="accent2"/>
                  </a:solidFill>
                  <a:latin typeface="Avenir"/>
                  <a:ea typeface="Avenir"/>
                  <a:cs typeface="Avenir"/>
                  <a:sym typeface="Avenir"/>
                </a:rPr>
                <a:t>2</a:t>
              </a:r>
              <a:endParaRPr b="1">
                <a:solidFill>
                  <a:schemeClr val="accent2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 rot="-1789476">
              <a:off x="3798091" y="2571072"/>
              <a:ext cx="160451" cy="16045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3021973" y="3065739"/>
              <a:ext cx="1712700" cy="392100"/>
            </a:xfrm>
            <a:prstGeom prst="roundRect">
              <a:avLst>
                <a:gd name="adj" fmla="val 448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200">
                  <a:solidFill>
                    <a:schemeClr val="lt1"/>
                  </a:solidFill>
                  <a:highlight>
                    <a:schemeClr val="accent2"/>
                  </a:highlight>
                  <a:latin typeface="Roboto"/>
                  <a:ea typeface="Roboto"/>
                  <a:cs typeface="Roboto"/>
                  <a:sym typeface="Roboto"/>
                </a:rPr>
                <a:t>Verification and Certification</a:t>
              </a:r>
              <a:endParaRPr sz="1200">
                <a:solidFill>
                  <a:srgbClr val="0D0D0D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145" name="Google Shape;145;p15"/>
          <p:cNvGrpSpPr/>
          <p:nvPr/>
        </p:nvGrpSpPr>
        <p:grpSpPr>
          <a:xfrm>
            <a:off x="904425" y="1566850"/>
            <a:ext cx="2293680" cy="1459367"/>
            <a:chOff x="1637469" y="1466719"/>
            <a:chExt cx="1746900" cy="999977"/>
          </a:xfrm>
        </p:grpSpPr>
        <p:sp>
          <p:nvSpPr>
            <p:cNvPr id="146" name="Google Shape;146;p15"/>
            <p:cNvSpPr/>
            <p:nvPr/>
          </p:nvSpPr>
          <p:spPr>
            <a:xfrm>
              <a:off x="1637469" y="1466719"/>
              <a:ext cx="1746900" cy="456600"/>
            </a:xfrm>
            <a:prstGeom prst="roundRect">
              <a:avLst>
                <a:gd name="adj" fmla="val 4485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highlight>
                    <a:schemeClr val="accent1"/>
                  </a:highlight>
                  <a:latin typeface="Roboto"/>
                  <a:ea typeface="Roboto"/>
                  <a:cs typeface="Roboto"/>
                  <a:sym typeface="Roboto"/>
                </a:rPr>
                <a:t>Assess Baseline Emissions &amp; Quantify Emission Reductions</a:t>
              </a:r>
              <a:endParaRPr>
                <a:solidFill>
                  <a:schemeClr val="lt1"/>
                </a:solidFill>
                <a:highlight>
                  <a:schemeClr val="accent1"/>
                </a:highlight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47" name="Google Shape;147;p15"/>
            <p:cNvSpPr txBox="1"/>
            <p:nvPr/>
          </p:nvSpPr>
          <p:spPr>
            <a:xfrm>
              <a:off x="2144544" y="1985297"/>
              <a:ext cx="696900" cy="27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b="1">
                  <a:solidFill>
                    <a:schemeClr val="accent4"/>
                  </a:solidFill>
                  <a:latin typeface="Avenir"/>
                  <a:ea typeface="Avenir"/>
                  <a:cs typeface="Avenir"/>
                  <a:sym typeface="Avenir"/>
                </a:rPr>
                <a:t>1</a:t>
              </a:r>
              <a:endParaRPr b="1">
                <a:solidFill>
                  <a:schemeClr val="accent4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 rot="10800000">
              <a:off x="2448800" y="1919036"/>
              <a:ext cx="90000" cy="67500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 rot="-1789476">
              <a:off x="2410765" y="2276970"/>
              <a:ext cx="160451" cy="16045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pic>
        <p:nvPicPr>
          <p:cNvPr id="150" name="Google Shape;15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3050" y="4563687"/>
            <a:ext cx="1371300" cy="43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5"/>
          <p:cNvSpPr txBox="1">
            <a:spLocks noGrp="1"/>
          </p:cNvSpPr>
          <p:nvPr>
            <p:ph type="title"/>
          </p:nvPr>
        </p:nvSpPr>
        <p:spPr>
          <a:xfrm>
            <a:off x="374904" y="368850"/>
            <a:ext cx="8406600" cy="57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1420">
                <a:latin typeface="Lexend Deca Light"/>
                <a:ea typeface="Lexend Deca Light"/>
                <a:cs typeface="Lexend Deca Light"/>
                <a:sym typeface="Lexend Deca Light"/>
              </a:rPr>
              <a:t>Carbon Credits, RECs</a:t>
            </a:r>
            <a:endParaRPr sz="1420">
              <a:latin typeface="Lexend Deca Light"/>
              <a:ea typeface="Lexend Deca Light"/>
              <a:cs typeface="Lexend Deca Light"/>
              <a:sym typeface="Lexend Dec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820"/>
              <a:t>No longer the wild west</a:t>
            </a:r>
            <a:endParaRPr sz="202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2" name="Google Shape;15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90724" y="548800"/>
            <a:ext cx="1728827" cy="130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ircadian Them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D8416"/>
      </a:accent1>
      <a:accent2>
        <a:srgbClr val="085B82"/>
      </a:accent2>
      <a:accent3>
        <a:srgbClr val="CBCBCB"/>
      </a:accent3>
      <a:accent4>
        <a:srgbClr val="DA7213"/>
      </a:accent4>
      <a:accent5>
        <a:srgbClr val="FFFFFF"/>
      </a:accent5>
      <a:accent6>
        <a:srgbClr val="FFFFFF"/>
      </a:accent6>
      <a:hlink>
        <a:srgbClr val="085B8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4" ma:contentTypeDescription="Create a new document." ma:contentTypeScope="" ma:versionID="df486b8e97ba00af664755c1acf62a09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b78adc803a45f2f2206acef02e0f848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EEA2222-6EAF-45A1-9C04-8D207A6C2F4F}"/>
</file>

<file path=customXml/itemProps2.xml><?xml version="1.0" encoding="utf-8"?>
<ds:datastoreItem xmlns:ds="http://schemas.openxmlformats.org/officeDocument/2006/customXml" ds:itemID="{D57AFA1C-3377-47DF-930B-BBB089BEBC4B}"/>
</file>

<file path=customXml/itemProps3.xml><?xml version="1.0" encoding="utf-8"?>
<ds:datastoreItem xmlns:ds="http://schemas.openxmlformats.org/officeDocument/2006/customXml" ds:itemID="{3AA18C00-C3C0-4B7E-828B-A315AB8E23C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Microsoft Macintosh PowerPoint</Application>
  <PresentationFormat>On-screen Show (16:9)</PresentationFormat>
  <Paragraphs>123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Lexend Deca Light</vt:lpstr>
      <vt:lpstr>Sen Medium</vt:lpstr>
      <vt:lpstr>Roboto</vt:lpstr>
      <vt:lpstr>IBM Plex Mono</vt:lpstr>
      <vt:lpstr>Lexend Deca SemiBold</vt:lpstr>
      <vt:lpstr>Calibri</vt:lpstr>
      <vt:lpstr>Avenir</vt:lpstr>
      <vt:lpstr>Lexend Deca</vt:lpstr>
      <vt:lpstr>Sen SemiBold</vt:lpstr>
      <vt:lpstr>Sen</vt:lpstr>
      <vt:lpstr>Arial</vt:lpstr>
      <vt:lpstr>Circadian Theme</vt:lpstr>
      <vt:lpstr>PowerPoint Presentation</vt:lpstr>
      <vt:lpstr>Circadian Background Digitalization to Decarbonize and Decentralize Energy</vt:lpstr>
      <vt:lpstr>PowerPoint Presentation</vt:lpstr>
      <vt:lpstr>Digitalization across the value chain</vt:lpstr>
      <vt:lpstr>ESCOs are driving renewable energy in emerging markets</vt:lpstr>
      <vt:lpstr>Lithium battery modules now &lt;$70</vt:lpstr>
      <vt:lpstr>Enabling connectivity in rural Africa Energy storage for resilience in emerging markets</vt:lpstr>
      <vt:lpstr>Network-as-a-Service (NaaS) in rural Africa An export opportunity for KSA’s Small Cell Innovators? </vt:lpstr>
      <vt:lpstr>Carbon Credits, RECs No longer the wild west</vt:lpstr>
      <vt:lpstr>Vision 2030 energy transition drives Smart Grid, VPP</vt:lpstr>
      <vt:lpstr>Vision 2030 - Smarter Grid through Telecoms?</vt:lpstr>
      <vt:lpstr>Everything stems from DES: Distributed Energy Storage</vt:lpstr>
      <vt:lpstr>PowerPoint Presentation</vt:lpstr>
      <vt:lpstr>Energy arbitrage in Europe  TOU: Time of Use</vt:lpstr>
      <vt:lpstr>Insights from Europe: VPP Platform &amp; energy trading Europe’s 585k towers</vt:lpstr>
      <vt:lpstr>Macro tower reserve market participation aFFR: automatic frequency restoration services</vt:lpstr>
      <vt:lpstr>6kWh, 12hr backup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Susan Brown</cp:lastModifiedBy>
  <cp:revision>1</cp:revision>
  <dcterms:modified xsi:type="dcterms:W3CDTF">2024-11-20T10:50:48Z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0x010100D792603EFE7B764EA8FABC729F2BCF91</vt:lpwstr>
  </property>
</Properties>
</file>